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32"/>
  </p:notesMasterIdLst>
  <p:handoutMasterIdLst>
    <p:handoutMasterId r:id="rId33"/>
  </p:handoutMasterIdLst>
  <p:sldIdLst>
    <p:sldId id="256" r:id="rId2"/>
    <p:sldId id="997" r:id="rId3"/>
    <p:sldId id="958" r:id="rId4"/>
    <p:sldId id="1104" r:id="rId5"/>
    <p:sldId id="1087" r:id="rId6"/>
    <p:sldId id="1094" r:id="rId7"/>
    <p:sldId id="1091" r:id="rId8"/>
    <p:sldId id="1092" r:id="rId9"/>
    <p:sldId id="1090" r:id="rId10"/>
    <p:sldId id="1085" r:id="rId11"/>
    <p:sldId id="1103" r:id="rId12"/>
    <p:sldId id="1060" r:id="rId13"/>
    <p:sldId id="1068" r:id="rId14"/>
    <p:sldId id="1108" r:id="rId15"/>
    <p:sldId id="1101" r:id="rId16"/>
    <p:sldId id="1110" r:id="rId17"/>
    <p:sldId id="1112" r:id="rId18"/>
    <p:sldId id="1113" r:id="rId19"/>
    <p:sldId id="1106" r:id="rId20"/>
    <p:sldId id="1044" r:id="rId21"/>
    <p:sldId id="1046" r:id="rId22"/>
    <p:sldId id="954" r:id="rId23"/>
    <p:sldId id="1062" r:id="rId24"/>
    <p:sldId id="1069" r:id="rId25"/>
    <p:sldId id="1070" r:id="rId26"/>
    <p:sldId id="1074" r:id="rId27"/>
    <p:sldId id="1076" r:id="rId28"/>
    <p:sldId id="1115" r:id="rId29"/>
    <p:sldId id="1040" r:id="rId30"/>
    <p:sldId id="279" r:id="rId31"/>
  </p:sldIdLst>
  <p:sldSz cx="12192000" cy="6858000"/>
  <p:notesSz cx="9928225" cy="6797675"/>
  <p:defaultTextStyle>
    <a:defPPr>
      <a:defRPr lang="uk-UA"/>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521415D9-36F7-43E2-AB2F-B90AF26B5E84}">
      <p14:sectionLst xmlns:p14="http://schemas.microsoft.com/office/powerpoint/2010/main">
        <p14:section name="Розділ за замовчуванням" id="{A582119A-734D-428B-9DF0-AEC51D4D306F}">
          <p14:sldIdLst>
            <p14:sldId id="256"/>
            <p14:sldId id="997"/>
            <p14:sldId id="958"/>
            <p14:sldId id="1104"/>
            <p14:sldId id="1087"/>
            <p14:sldId id="1094"/>
            <p14:sldId id="1091"/>
            <p14:sldId id="1092"/>
            <p14:sldId id="1090"/>
            <p14:sldId id="1085"/>
            <p14:sldId id="1103"/>
            <p14:sldId id="1060"/>
            <p14:sldId id="1068"/>
            <p14:sldId id="1108"/>
            <p14:sldId id="1101"/>
            <p14:sldId id="1110"/>
            <p14:sldId id="1112"/>
            <p14:sldId id="1113"/>
            <p14:sldId id="1106"/>
            <p14:sldId id="1044"/>
            <p14:sldId id="1046"/>
            <p14:sldId id="954"/>
            <p14:sldId id="1062"/>
            <p14:sldId id="1069"/>
            <p14:sldId id="1070"/>
            <p14:sldId id="1074"/>
            <p14:sldId id="1076"/>
            <p14:sldId id="1115"/>
            <p14:sldId id="1040"/>
            <p14:sldId id="279"/>
          </p14:sldIdLst>
        </p14:section>
      </p14:sectionLst>
    </p:ext>
    <p:ext uri="{EFAFB233-063F-42B5-8137-9DF3F51BA10A}">
      <p15:sldGuideLst xmlns:p15="http://schemas.microsoft.com/office/powerpoint/2012/main">
        <p15:guide id="1" orient="horz" pos="1026">
          <p15:clr>
            <a:srgbClr val="A4A3A4"/>
          </p15:clr>
        </p15:guide>
        <p15:guide id="2" orient="horz" pos="368" userDrawn="1">
          <p15:clr>
            <a:srgbClr val="A4A3A4"/>
          </p15:clr>
        </p15:guide>
        <p15:guide id="3" pos="370" userDrawn="1">
          <p15:clr>
            <a:srgbClr val="A4A3A4"/>
          </p15:clr>
        </p15:guide>
        <p15:guide id="4" pos="7310" userDrawn="1">
          <p15:clr>
            <a:srgbClr val="A4A3A4"/>
          </p15:clr>
        </p15:guide>
        <p15:guide id="5" orient="horz" pos="2160">
          <p15:clr>
            <a:srgbClr val="A4A3A4"/>
          </p15:clr>
        </p15:guide>
        <p15:guide id="6" orient="horz" pos="3952" userDrawn="1">
          <p15:clr>
            <a:srgbClr val="A4A3A4"/>
          </p15:clr>
        </p15:guide>
        <p15:guide id="7" orient="horz" pos="3861"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Ян Берназюк" initials="ЯБ" lastIdx="1" clrIdx="0">
    <p:extLst>
      <p:ext uri="{19B8F6BF-5375-455C-9EA6-DF929625EA0E}">
        <p15:presenceInfo xmlns:p15="http://schemas.microsoft.com/office/powerpoint/2012/main" userId="581687679c8901c1" providerId="Windows Live"/>
      </p:ext>
    </p:extLst>
  </p:cmAuthor>
  <p:cmAuthor id="2" name="Ян Олександрович Берназюк" initials="ЯОБ" lastIdx="0" clrIdx="1">
    <p:extLst>
      <p:ext uri="{19B8F6BF-5375-455C-9EA6-DF929625EA0E}">
        <p15:presenceInfo xmlns:p15="http://schemas.microsoft.com/office/powerpoint/2012/main" userId="S-1-5-21-788283012-2006182406-367807169-811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E9E"/>
    <a:srgbClr val="002949"/>
    <a:srgbClr val="38B6AB"/>
    <a:srgbClr val="F0E8E3"/>
    <a:srgbClr val="3742D1"/>
    <a:srgbClr val="4E9EC4"/>
    <a:srgbClr val="0086CD"/>
    <a:srgbClr val="FFD8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77" autoAdjust="0"/>
    <p:restoredTop sz="94683"/>
  </p:normalViewPr>
  <p:slideViewPr>
    <p:cSldViewPr snapToGrid="0">
      <p:cViewPr varScale="1">
        <p:scale>
          <a:sx n="61" d="100"/>
          <a:sy n="61" d="100"/>
        </p:scale>
        <p:origin x="96" y="1200"/>
      </p:cViewPr>
      <p:guideLst>
        <p:guide orient="horz" pos="1026"/>
        <p:guide orient="horz" pos="368"/>
        <p:guide pos="370"/>
        <p:guide pos="7310"/>
        <p:guide orient="horz" pos="2160"/>
        <p:guide orient="horz" pos="3952"/>
        <p:guide orient="horz" pos="386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a:extLst>
              <a:ext uri="{FF2B5EF4-FFF2-40B4-BE49-F238E27FC236}">
                <a16:creationId xmlns:a16="http://schemas.microsoft.com/office/drawing/2014/main" id="{738AE7D6-9F2C-0AF5-4B14-A9F0CD3F6F72}"/>
              </a:ext>
            </a:extLst>
          </p:cNvPr>
          <p:cNvSpPr>
            <a:spLocks noGrp="1"/>
          </p:cNvSpPr>
          <p:nvPr>
            <p:ph type="hdr" sz="quarter"/>
          </p:nvPr>
        </p:nvSpPr>
        <p:spPr>
          <a:xfrm>
            <a:off x="1" y="2"/>
            <a:ext cx="4303025" cy="339725"/>
          </a:xfrm>
          <a:prstGeom prst="rect">
            <a:avLst/>
          </a:prstGeom>
        </p:spPr>
        <p:txBody>
          <a:bodyPr vert="horz" lIns="91010" tIns="45505" rIns="91010" bIns="45505" rtlCol="0"/>
          <a:lstStyle>
            <a:lvl1pPr algn="l">
              <a:defRPr sz="1200">
                <a:latin typeface="Roboto Condensed Light" pitchFamily="2" charset="0"/>
              </a:defRPr>
            </a:lvl1pPr>
          </a:lstStyle>
          <a:p>
            <a:pPr>
              <a:defRPr/>
            </a:pPr>
            <a:endParaRPr lang="ru-RU" dirty="0"/>
          </a:p>
        </p:txBody>
      </p:sp>
      <p:sp>
        <p:nvSpPr>
          <p:cNvPr id="3" name="Дата 2">
            <a:extLst>
              <a:ext uri="{FF2B5EF4-FFF2-40B4-BE49-F238E27FC236}">
                <a16:creationId xmlns:a16="http://schemas.microsoft.com/office/drawing/2014/main" id="{4F2608C5-03C0-CA44-8353-2AE8765BD8E1}"/>
              </a:ext>
            </a:extLst>
          </p:cNvPr>
          <p:cNvSpPr>
            <a:spLocks noGrp="1"/>
          </p:cNvSpPr>
          <p:nvPr>
            <p:ph type="dt" sz="quarter" idx="1"/>
          </p:nvPr>
        </p:nvSpPr>
        <p:spPr>
          <a:xfrm>
            <a:off x="5622027" y="2"/>
            <a:ext cx="4304611" cy="339725"/>
          </a:xfrm>
          <a:prstGeom prst="rect">
            <a:avLst/>
          </a:prstGeom>
        </p:spPr>
        <p:txBody>
          <a:bodyPr vert="horz" lIns="91010" tIns="45505" rIns="91010" bIns="45505" rtlCol="0"/>
          <a:lstStyle>
            <a:lvl1pPr algn="r">
              <a:defRPr sz="1200">
                <a:latin typeface="Roboto Condensed Light" pitchFamily="2" charset="0"/>
              </a:defRPr>
            </a:lvl1pPr>
          </a:lstStyle>
          <a:p>
            <a:pPr>
              <a:defRPr/>
            </a:pPr>
            <a:fld id="{E7EA5089-53EE-4CBB-B62B-B9A651D87BD1}" type="datetimeFigureOut">
              <a:rPr lang="ru-RU"/>
              <a:pPr>
                <a:defRPr/>
              </a:pPr>
              <a:t>12.06.2026</a:t>
            </a:fld>
            <a:endParaRPr lang="ru-RU" dirty="0"/>
          </a:p>
        </p:txBody>
      </p:sp>
      <p:sp>
        <p:nvSpPr>
          <p:cNvPr id="4" name="Нижний колонтитул 3">
            <a:extLst>
              <a:ext uri="{FF2B5EF4-FFF2-40B4-BE49-F238E27FC236}">
                <a16:creationId xmlns:a16="http://schemas.microsoft.com/office/drawing/2014/main" id="{D098E000-D926-439C-33F0-FCEA6E6F7E53}"/>
              </a:ext>
            </a:extLst>
          </p:cNvPr>
          <p:cNvSpPr>
            <a:spLocks noGrp="1"/>
          </p:cNvSpPr>
          <p:nvPr>
            <p:ph type="ftr" sz="quarter" idx="2"/>
          </p:nvPr>
        </p:nvSpPr>
        <p:spPr>
          <a:xfrm>
            <a:off x="1" y="6457950"/>
            <a:ext cx="4303025" cy="338138"/>
          </a:xfrm>
          <a:prstGeom prst="rect">
            <a:avLst/>
          </a:prstGeom>
        </p:spPr>
        <p:txBody>
          <a:bodyPr vert="horz" lIns="91010" tIns="45505" rIns="91010" bIns="45505" rtlCol="0" anchor="b"/>
          <a:lstStyle>
            <a:lvl1pPr algn="l">
              <a:defRPr sz="1200">
                <a:latin typeface="Roboto Condensed Light" pitchFamily="2" charset="0"/>
              </a:defRPr>
            </a:lvl1pPr>
          </a:lstStyle>
          <a:p>
            <a:pPr>
              <a:defRPr/>
            </a:pPr>
            <a:endParaRPr lang="ru-RU" dirty="0"/>
          </a:p>
        </p:txBody>
      </p:sp>
      <p:sp>
        <p:nvSpPr>
          <p:cNvPr id="5" name="Номер слайда 4">
            <a:extLst>
              <a:ext uri="{FF2B5EF4-FFF2-40B4-BE49-F238E27FC236}">
                <a16:creationId xmlns:a16="http://schemas.microsoft.com/office/drawing/2014/main" id="{E9EB6885-EFFA-612F-2359-60114B139771}"/>
              </a:ext>
            </a:extLst>
          </p:cNvPr>
          <p:cNvSpPr>
            <a:spLocks noGrp="1"/>
          </p:cNvSpPr>
          <p:nvPr>
            <p:ph type="sldNum" sz="quarter" idx="3"/>
          </p:nvPr>
        </p:nvSpPr>
        <p:spPr>
          <a:xfrm>
            <a:off x="5622027" y="6457950"/>
            <a:ext cx="4304611" cy="338138"/>
          </a:xfrm>
          <a:prstGeom prst="rect">
            <a:avLst/>
          </a:prstGeom>
        </p:spPr>
        <p:txBody>
          <a:bodyPr vert="horz" wrap="square" lIns="91010" tIns="45505" rIns="91010" bIns="45505" numCol="1" anchor="b" anchorCtr="0" compatLnSpc="1">
            <a:prstTxWarp prst="textNoShape">
              <a:avLst/>
            </a:prstTxWarp>
          </a:bodyPr>
          <a:lstStyle>
            <a:lvl1pPr algn="r">
              <a:defRPr sz="1200" smtClean="0">
                <a:latin typeface="Roboto Condensed Light" panose="02000000000000000000" pitchFamily="2" charset="0"/>
              </a:defRPr>
            </a:lvl1pPr>
          </a:lstStyle>
          <a:p>
            <a:pPr>
              <a:defRPr/>
            </a:pPr>
            <a:fld id="{C1E25D22-76F2-4431-8BE9-1D06623099E0}" type="slidenum">
              <a:rPr lang="ru-RU" altLang="ru-RU"/>
              <a:pPr>
                <a:defRPr/>
              </a:pPr>
              <a:t>‹№›</a:t>
            </a:fld>
            <a:endParaRPr lang="ru-RU" altLang="ru-RU"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Місце для верхнього колонтитула 1">
            <a:extLst>
              <a:ext uri="{FF2B5EF4-FFF2-40B4-BE49-F238E27FC236}">
                <a16:creationId xmlns:a16="http://schemas.microsoft.com/office/drawing/2014/main" id="{25EE5FBB-4E7C-B40F-7763-EAC2A0B1646D}"/>
              </a:ext>
            </a:extLst>
          </p:cNvPr>
          <p:cNvSpPr>
            <a:spLocks noGrp="1"/>
          </p:cNvSpPr>
          <p:nvPr>
            <p:ph type="hdr" sz="quarter"/>
          </p:nvPr>
        </p:nvSpPr>
        <p:spPr>
          <a:xfrm>
            <a:off x="1" y="2"/>
            <a:ext cx="4303025" cy="339725"/>
          </a:xfrm>
          <a:prstGeom prst="rect">
            <a:avLst/>
          </a:prstGeom>
        </p:spPr>
        <p:txBody>
          <a:bodyPr vert="horz" lIns="91010" tIns="45505" rIns="91010" bIns="45505" rtlCol="0"/>
          <a:lstStyle>
            <a:lvl1pPr algn="l" eaLnBrk="1" fontAlgn="auto" hangingPunct="1">
              <a:spcBef>
                <a:spcPts val="0"/>
              </a:spcBef>
              <a:spcAft>
                <a:spcPts val="0"/>
              </a:spcAft>
              <a:defRPr sz="1200">
                <a:latin typeface="Roboto Condensed Light" pitchFamily="2" charset="0"/>
              </a:defRPr>
            </a:lvl1pPr>
          </a:lstStyle>
          <a:p>
            <a:pPr>
              <a:defRPr/>
            </a:pPr>
            <a:endParaRPr lang="uk-UA" dirty="0"/>
          </a:p>
        </p:txBody>
      </p:sp>
      <p:sp>
        <p:nvSpPr>
          <p:cNvPr id="3" name="Місце для дати 2">
            <a:extLst>
              <a:ext uri="{FF2B5EF4-FFF2-40B4-BE49-F238E27FC236}">
                <a16:creationId xmlns:a16="http://schemas.microsoft.com/office/drawing/2014/main" id="{659982A2-DD16-EB8E-955B-55C0C263C437}"/>
              </a:ext>
            </a:extLst>
          </p:cNvPr>
          <p:cNvSpPr>
            <a:spLocks noGrp="1"/>
          </p:cNvSpPr>
          <p:nvPr>
            <p:ph type="dt" idx="1"/>
          </p:nvPr>
        </p:nvSpPr>
        <p:spPr>
          <a:xfrm>
            <a:off x="5622027" y="2"/>
            <a:ext cx="4304611" cy="339725"/>
          </a:xfrm>
          <a:prstGeom prst="rect">
            <a:avLst/>
          </a:prstGeom>
        </p:spPr>
        <p:txBody>
          <a:bodyPr vert="horz" lIns="91010" tIns="45505" rIns="91010" bIns="45505" rtlCol="0"/>
          <a:lstStyle>
            <a:lvl1pPr algn="r" eaLnBrk="1" fontAlgn="auto" hangingPunct="1">
              <a:spcBef>
                <a:spcPts val="0"/>
              </a:spcBef>
              <a:spcAft>
                <a:spcPts val="0"/>
              </a:spcAft>
              <a:defRPr sz="1200">
                <a:latin typeface="Roboto Condensed Light" pitchFamily="2" charset="0"/>
              </a:defRPr>
            </a:lvl1pPr>
          </a:lstStyle>
          <a:p>
            <a:pPr>
              <a:defRPr/>
            </a:pPr>
            <a:fld id="{FDE46209-69DC-44F0-8A9D-9F7686D4781A}" type="datetimeFigureOut">
              <a:rPr lang="uk-UA"/>
              <a:pPr>
                <a:defRPr/>
              </a:pPr>
              <a:t>12.06.2026</a:t>
            </a:fld>
            <a:endParaRPr lang="uk-UA" dirty="0"/>
          </a:p>
        </p:txBody>
      </p:sp>
      <p:sp>
        <p:nvSpPr>
          <p:cNvPr id="4" name="Місце для зображення 3">
            <a:extLst>
              <a:ext uri="{FF2B5EF4-FFF2-40B4-BE49-F238E27FC236}">
                <a16:creationId xmlns:a16="http://schemas.microsoft.com/office/drawing/2014/main" id="{2637A17B-7B88-6B88-DFF2-ACDF19B95B28}"/>
              </a:ext>
            </a:extLst>
          </p:cNvPr>
          <p:cNvSpPr>
            <a:spLocks noGrp="1" noRot="1" noChangeAspect="1"/>
          </p:cNvSpPr>
          <p:nvPr>
            <p:ph type="sldImg" idx="2"/>
          </p:nvPr>
        </p:nvSpPr>
        <p:spPr>
          <a:xfrm>
            <a:off x="2925763" y="849313"/>
            <a:ext cx="4076700" cy="2293937"/>
          </a:xfrm>
          <a:prstGeom prst="rect">
            <a:avLst/>
          </a:prstGeom>
          <a:noFill/>
          <a:ln w="12700">
            <a:solidFill>
              <a:prstClr val="black"/>
            </a:solidFill>
          </a:ln>
        </p:spPr>
        <p:txBody>
          <a:bodyPr vert="horz" lIns="91010" tIns="45505" rIns="91010" bIns="45505" rtlCol="0" anchor="ctr"/>
          <a:lstStyle/>
          <a:p>
            <a:pPr lvl="0"/>
            <a:endParaRPr lang="uk-UA" noProof="0" dirty="0"/>
          </a:p>
        </p:txBody>
      </p:sp>
      <p:sp>
        <p:nvSpPr>
          <p:cNvPr id="5" name="Місце для нотаток 4">
            <a:extLst>
              <a:ext uri="{FF2B5EF4-FFF2-40B4-BE49-F238E27FC236}">
                <a16:creationId xmlns:a16="http://schemas.microsoft.com/office/drawing/2014/main" id="{EA25E2B2-5A23-8B6D-9776-7AA8E07D1FE7}"/>
              </a:ext>
            </a:extLst>
          </p:cNvPr>
          <p:cNvSpPr>
            <a:spLocks noGrp="1"/>
          </p:cNvSpPr>
          <p:nvPr>
            <p:ph type="body" sz="quarter" idx="3"/>
          </p:nvPr>
        </p:nvSpPr>
        <p:spPr>
          <a:xfrm>
            <a:off x="992030" y="3271840"/>
            <a:ext cx="7944166" cy="2676525"/>
          </a:xfrm>
          <a:prstGeom prst="rect">
            <a:avLst/>
          </a:prstGeom>
        </p:spPr>
        <p:txBody>
          <a:bodyPr vert="horz" lIns="91010" tIns="45505" rIns="91010" bIns="45505" rtlCol="0"/>
          <a:lstStyle/>
          <a:p>
            <a:pPr lvl="0"/>
            <a:r>
              <a:rPr lang="uk-UA" noProof="0" dirty="0"/>
              <a:t>Відредагуйте стиль зразка тексту</a:t>
            </a:r>
          </a:p>
          <a:p>
            <a:pPr lvl="1"/>
            <a:r>
              <a:rPr lang="uk-UA" noProof="0" dirty="0"/>
              <a:t>Другий рівень</a:t>
            </a:r>
          </a:p>
          <a:p>
            <a:pPr lvl="2"/>
            <a:r>
              <a:rPr lang="uk-UA" noProof="0" dirty="0"/>
              <a:t>Третій рівень</a:t>
            </a:r>
          </a:p>
          <a:p>
            <a:pPr lvl="3"/>
            <a:r>
              <a:rPr lang="uk-UA" noProof="0" dirty="0"/>
              <a:t>Четвертий рівень</a:t>
            </a:r>
          </a:p>
          <a:p>
            <a:pPr lvl="4"/>
            <a:r>
              <a:rPr lang="uk-UA" noProof="0" dirty="0"/>
              <a:t>П’ятий рівень</a:t>
            </a:r>
          </a:p>
        </p:txBody>
      </p:sp>
      <p:sp>
        <p:nvSpPr>
          <p:cNvPr id="6" name="Місце для нижнього колонтитула 5">
            <a:extLst>
              <a:ext uri="{FF2B5EF4-FFF2-40B4-BE49-F238E27FC236}">
                <a16:creationId xmlns:a16="http://schemas.microsoft.com/office/drawing/2014/main" id="{21E580B6-E2E0-DAA2-1338-EB90582AC7BB}"/>
              </a:ext>
            </a:extLst>
          </p:cNvPr>
          <p:cNvSpPr>
            <a:spLocks noGrp="1"/>
          </p:cNvSpPr>
          <p:nvPr>
            <p:ph type="ftr" sz="quarter" idx="4"/>
          </p:nvPr>
        </p:nvSpPr>
        <p:spPr>
          <a:xfrm>
            <a:off x="1" y="6457952"/>
            <a:ext cx="4303025" cy="339725"/>
          </a:xfrm>
          <a:prstGeom prst="rect">
            <a:avLst/>
          </a:prstGeom>
        </p:spPr>
        <p:txBody>
          <a:bodyPr vert="horz" lIns="91010" tIns="45505" rIns="91010" bIns="45505" rtlCol="0" anchor="b"/>
          <a:lstStyle>
            <a:lvl1pPr algn="l" eaLnBrk="1" fontAlgn="auto" hangingPunct="1">
              <a:spcBef>
                <a:spcPts val="0"/>
              </a:spcBef>
              <a:spcAft>
                <a:spcPts val="0"/>
              </a:spcAft>
              <a:defRPr sz="1200">
                <a:latin typeface="Roboto Condensed Light" pitchFamily="2" charset="0"/>
              </a:defRPr>
            </a:lvl1pPr>
          </a:lstStyle>
          <a:p>
            <a:pPr>
              <a:defRPr/>
            </a:pPr>
            <a:endParaRPr lang="uk-UA" dirty="0"/>
          </a:p>
        </p:txBody>
      </p:sp>
      <p:sp>
        <p:nvSpPr>
          <p:cNvPr id="7" name="Місце для номера слайда 6">
            <a:extLst>
              <a:ext uri="{FF2B5EF4-FFF2-40B4-BE49-F238E27FC236}">
                <a16:creationId xmlns:a16="http://schemas.microsoft.com/office/drawing/2014/main" id="{B305F669-AEA4-BEE1-80ED-F2BC81C07261}"/>
              </a:ext>
            </a:extLst>
          </p:cNvPr>
          <p:cNvSpPr>
            <a:spLocks noGrp="1"/>
          </p:cNvSpPr>
          <p:nvPr>
            <p:ph type="sldNum" sz="quarter" idx="5"/>
          </p:nvPr>
        </p:nvSpPr>
        <p:spPr>
          <a:xfrm>
            <a:off x="5622027" y="6457952"/>
            <a:ext cx="4304611" cy="339725"/>
          </a:xfrm>
          <a:prstGeom prst="rect">
            <a:avLst/>
          </a:prstGeom>
        </p:spPr>
        <p:txBody>
          <a:bodyPr vert="horz" wrap="square" lIns="91010" tIns="45505" rIns="91010" bIns="45505" numCol="1" anchor="b" anchorCtr="0" compatLnSpc="1">
            <a:prstTxWarp prst="textNoShape">
              <a:avLst/>
            </a:prstTxWarp>
          </a:bodyPr>
          <a:lstStyle>
            <a:lvl1pPr algn="r" eaLnBrk="1" hangingPunct="1">
              <a:defRPr sz="1200" smtClean="0">
                <a:latin typeface="Roboto Condensed Light" panose="02000000000000000000" pitchFamily="2" charset="0"/>
              </a:defRPr>
            </a:lvl1pPr>
          </a:lstStyle>
          <a:p>
            <a:pPr>
              <a:defRPr/>
            </a:pPr>
            <a:fld id="{AD5E7DE3-1AE7-4703-B5A5-E3B50F059203}" type="slidenum">
              <a:rPr lang="uk-UA" altLang="uk-UA"/>
              <a:pPr>
                <a:defRPr/>
              </a:pPr>
              <a:t>‹№›</a:t>
            </a:fld>
            <a:endParaRPr lang="uk-UA" altLang="uk-UA"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1pPr>
    <a:lvl2pPr marL="4572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2pPr>
    <a:lvl3pPr marL="9144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3pPr>
    <a:lvl4pPr marL="13716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4pPr>
    <a:lvl5pPr marL="18288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Образ слайда 1">
            <a:extLst>
              <a:ext uri="{FF2B5EF4-FFF2-40B4-BE49-F238E27FC236}">
                <a16:creationId xmlns:a16="http://schemas.microsoft.com/office/drawing/2014/main" id="{EC123180-4134-DF4E-785D-39CBDB5C47E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uk-UA" dirty="0"/>
          </a:p>
        </p:txBody>
      </p:sp>
      <p:sp>
        <p:nvSpPr>
          <p:cNvPr id="5123" name="Заметки 2">
            <a:extLst>
              <a:ext uri="{FF2B5EF4-FFF2-40B4-BE49-F238E27FC236}">
                <a16:creationId xmlns:a16="http://schemas.microsoft.com/office/drawing/2014/main" id="{312169F0-1EA8-FC51-7151-606C144D08C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ru-RU" altLang="ru-RU" dirty="0"/>
          </a:p>
        </p:txBody>
      </p:sp>
      <p:sp>
        <p:nvSpPr>
          <p:cNvPr id="5124" name="Номер слайда 3">
            <a:extLst>
              <a:ext uri="{FF2B5EF4-FFF2-40B4-BE49-F238E27FC236}">
                <a16:creationId xmlns:a16="http://schemas.microsoft.com/office/drawing/2014/main" id="{FD25675B-1AFB-8EBE-427A-E8EFEDC7599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38188" indent="-284163">
              <a:defRPr>
                <a:solidFill>
                  <a:schemeClr val="tx1"/>
                </a:solidFill>
                <a:latin typeface="Arial" panose="020B0604020202020204" pitchFamily="34" charset="0"/>
              </a:defRPr>
            </a:lvl2pPr>
            <a:lvl3pPr marL="1136650" indent="-227013">
              <a:defRPr>
                <a:solidFill>
                  <a:schemeClr val="tx1"/>
                </a:solidFill>
                <a:latin typeface="Arial" panose="020B0604020202020204" pitchFamily="34" charset="0"/>
              </a:defRPr>
            </a:lvl3pPr>
            <a:lvl4pPr marL="1592263" indent="-227013">
              <a:defRPr>
                <a:solidFill>
                  <a:schemeClr val="tx1"/>
                </a:solidFill>
                <a:latin typeface="Arial" panose="020B0604020202020204" pitchFamily="34" charset="0"/>
              </a:defRPr>
            </a:lvl4pPr>
            <a:lvl5pPr marL="2046288" indent="-227013">
              <a:defRPr>
                <a:solidFill>
                  <a:schemeClr val="tx1"/>
                </a:solidFill>
                <a:latin typeface="Arial" panose="020B0604020202020204" pitchFamily="34" charset="0"/>
              </a:defRPr>
            </a:lvl5pPr>
            <a:lvl6pPr marL="2503488" indent="-227013" eaLnBrk="0" fontAlgn="base" hangingPunct="0">
              <a:spcBef>
                <a:spcPct val="0"/>
              </a:spcBef>
              <a:spcAft>
                <a:spcPct val="0"/>
              </a:spcAft>
              <a:defRPr>
                <a:solidFill>
                  <a:schemeClr val="tx1"/>
                </a:solidFill>
                <a:latin typeface="Arial" panose="020B0604020202020204" pitchFamily="34" charset="0"/>
              </a:defRPr>
            </a:lvl6pPr>
            <a:lvl7pPr marL="2960688" indent="-227013" eaLnBrk="0" fontAlgn="base" hangingPunct="0">
              <a:spcBef>
                <a:spcPct val="0"/>
              </a:spcBef>
              <a:spcAft>
                <a:spcPct val="0"/>
              </a:spcAft>
              <a:defRPr>
                <a:solidFill>
                  <a:schemeClr val="tx1"/>
                </a:solidFill>
                <a:latin typeface="Arial" panose="020B0604020202020204" pitchFamily="34" charset="0"/>
              </a:defRPr>
            </a:lvl7pPr>
            <a:lvl8pPr marL="3417888" indent="-227013" eaLnBrk="0" fontAlgn="base" hangingPunct="0">
              <a:spcBef>
                <a:spcPct val="0"/>
              </a:spcBef>
              <a:spcAft>
                <a:spcPct val="0"/>
              </a:spcAft>
              <a:defRPr>
                <a:solidFill>
                  <a:schemeClr val="tx1"/>
                </a:solidFill>
                <a:latin typeface="Arial" panose="020B0604020202020204" pitchFamily="34" charset="0"/>
              </a:defRPr>
            </a:lvl8pPr>
            <a:lvl9pPr marL="3875088" indent="-227013" eaLnBrk="0" fontAlgn="base" hangingPunct="0">
              <a:spcBef>
                <a:spcPct val="0"/>
              </a:spcBef>
              <a:spcAft>
                <a:spcPct val="0"/>
              </a:spcAft>
              <a:defRPr>
                <a:solidFill>
                  <a:schemeClr val="tx1"/>
                </a:solidFill>
                <a:latin typeface="Arial" panose="020B0604020202020204" pitchFamily="34" charset="0"/>
              </a:defRPr>
            </a:lvl9pPr>
          </a:lstStyle>
          <a:p>
            <a:fld id="{444C9BBA-1121-4372-A223-AC5E6F5CC0C9}" type="slidenum">
              <a:rPr lang="uk-UA" altLang="uk-UA">
                <a:latin typeface="Roboto Condensed Light" panose="02000000000000000000" pitchFamily="2" charset="0"/>
              </a:rPr>
              <a:pPr/>
              <a:t>1</a:t>
            </a:fld>
            <a:endParaRPr lang="uk-UA" altLang="uk-UA" dirty="0">
              <a:latin typeface="Roboto Condensed Light" panose="02000000000000000000" pitchFamily="2"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uk-UA"/>
              <a:t>Клацніть, щоб редагувати стиль зразка заголовка</a:t>
            </a:r>
          </a:p>
        </p:txBody>
      </p:sp>
      <p:sp>
        <p:nvSpPr>
          <p:cNvPr id="3" name="Пі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p>
        </p:txBody>
      </p:sp>
      <p:sp>
        <p:nvSpPr>
          <p:cNvPr id="4" name="Місце для дати 3">
            <a:extLst>
              <a:ext uri="{FF2B5EF4-FFF2-40B4-BE49-F238E27FC236}">
                <a16:creationId xmlns:a16="http://schemas.microsoft.com/office/drawing/2014/main" id="{AA8ED688-EA9D-61C5-A44B-F55D15E720F8}"/>
              </a:ext>
            </a:extLst>
          </p:cNvPr>
          <p:cNvSpPr>
            <a:spLocks noGrp="1"/>
          </p:cNvSpPr>
          <p:nvPr>
            <p:ph type="dt" sz="half" idx="10"/>
          </p:nvPr>
        </p:nvSpPr>
        <p:spPr/>
        <p:txBody>
          <a:bodyPr/>
          <a:lstStyle>
            <a:lvl1pPr>
              <a:defRPr/>
            </a:lvl1pPr>
          </a:lstStyle>
          <a:p>
            <a:pPr>
              <a:defRPr/>
            </a:pPr>
            <a:fld id="{8E82A0AA-8F14-463A-B142-283B990E42D1}" type="datetime1">
              <a:rPr lang="uk-UA" smtClean="0"/>
              <a:t>12.06.2026</a:t>
            </a:fld>
            <a:endParaRPr lang="uk-UA" dirty="0"/>
          </a:p>
        </p:txBody>
      </p:sp>
      <p:sp>
        <p:nvSpPr>
          <p:cNvPr id="5" name="Місце для нижнього колонтитула 4">
            <a:extLst>
              <a:ext uri="{FF2B5EF4-FFF2-40B4-BE49-F238E27FC236}">
                <a16:creationId xmlns:a16="http://schemas.microsoft.com/office/drawing/2014/main" id="{F12B7512-7EB2-DA19-46B7-56794379F821}"/>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AB66CE9B-243A-B895-DE85-B46D60D6A835}"/>
              </a:ext>
            </a:extLst>
          </p:cNvPr>
          <p:cNvSpPr>
            <a:spLocks noGrp="1"/>
          </p:cNvSpPr>
          <p:nvPr>
            <p:ph type="sldNum" sz="quarter" idx="12"/>
          </p:nvPr>
        </p:nvSpPr>
        <p:spPr/>
        <p:txBody>
          <a:bodyPr/>
          <a:lstStyle>
            <a:lvl1pPr>
              <a:defRPr/>
            </a:lvl1pPr>
          </a:lstStyle>
          <a:p>
            <a:pPr>
              <a:defRPr/>
            </a:pPr>
            <a:fld id="{CEA36708-AE8B-4B85-9B65-228F0635230B}" type="slidenum">
              <a:rPr lang="uk-UA" altLang="uk-UA"/>
              <a:pPr>
                <a:defRPr/>
              </a:pPr>
              <a:t>‹№›</a:t>
            </a:fld>
            <a:endParaRPr lang="uk-UA" altLang="uk-UA" dirty="0"/>
          </a:p>
        </p:txBody>
      </p:sp>
    </p:spTree>
    <p:extLst>
      <p:ext uri="{BB962C8B-B14F-4D97-AF65-F5344CB8AC3E}">
        <p14:creationId xmlns:p14="http://schemas.microsoft.com/office/powerpoint/2010/main" val="40301506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вертикального тексту 2"/>
          <p:cNvSpPr>
            <a:spLocks noGrp="1"/>
          </p:cNvSpPr>
          <p:nvPr>
            <p:ph type="body" orient="vert" idx="1"/>
          </p:nvPr>
        </p:nvSpPr>
        <p:spPr/>
        <p:txBody>
          <a:bodyPr vert="eaVert"/>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3FB3C76D-3FFE-763E-4EE5-2A99E753A866}"/>
              </a:ext>
            </a:extLst>
          </p:cNvPr>
          <p:cNvSpPr>
            <a:spLocks noGrp="1"/>
          </p:cNvSpPr>
          <p:nvPr>
            <p:ph type="dt" sz="half" idx="10"/>
          </p:nvPr>
        </p:nvSpPr>
        <p:spPr/>
        <p:txBody>
          <a:bodyPr/>
          <a:lstStyle>
            <a:lvl1pPr>
              <a:defRPr/>
            </a:lvl1pPr>
          </a:lstStyle>
          <a:p>
            <a:pPr>
              <a:defRPr/>
            </a:pPr>
            <a:fld id="{DB220ABF-94A0-4458-A503-65FD43098299}" type="datetime1">
              <a:rPr lang="uk-UA" smtClean="0"/>
              <a:t>12.06.2026</a:t>
            </a:fld>
            <a:endParaRPr lang="uk-UA" dirty="0"/>
          </a:p>
        </p:txBody>
      </p:sp>
      <p:sp>
        <p:nvSpPr>
          <p:cNvPr id="5" name="Місце для нижнього колонтитула 4">
            <a:extLst>
              <a:ext uri="{FF2B5EF4-FFF2-40B4-BE49-F238E27FC236}">
                <a16:creationId xmlns:a16="http://schemas.microsoft.com/office/drawing/2014/main" id="{9D0A6F11-8148-EC28-C421-ABF4862C6BB5}"/>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87B56B1A-9CE4-8114-6966-A045B2D002A2}"/>
              </a:ext>
            </a:extLst>
          </p:cNvPr>
          <p:cNvSpPr>
            <a:spLocks noGrp="1"/>
          </p:cNvSpPr>
          <p:nvPr>
            <p:ph type="sldNum" sz="quarter" idx="12"/>
          </p:nvPr>
        </p:nvSpPr>
        <p:spPr/>
        <p:txBody>
          <a:bodyPr/>
          <a:lstStyle>
            <a:lvl1pPr>
              <a:defRPr/>
            </a:lvl1pPr>
          </a:lstStyle>
          <a:p>
            <a:pPr>
              <a:defRPr/>
            </a:pPr>
            <a:fld id="{4E4F0B48-4A94-4504-A6C0-3A970785A124}" type="slidenum">
              <a:rPr lang="uk-UA" altLang="uk-UA"/>
              <a:pPr>
                <a:defRPr/>
              </a:pPr>
              <a:t>‹№›</a:t>
            </a:fld>
            <a:endParaRPr lang="uk-UA" altLang="uk-UA" dirty="0"/>
          </a:p>
        </p:txBody>
      </p:sp>
    </p:spTree>
    <p:extLst>
      <p:ext uri="{BB962C8B-B14F-4D97-AF65-F5344CB8AC3E}">
        <p14:creationId xmlns:p14="http://schemas.microsoft.com/office/powerpoint/2010/main" val="21937329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8724900" y="365125"/>
            <a:ext cx="2628900" cy="5811838"/>
          </a:xfrm>
        </p:spPr>
        <p:txBody>
          <a:bodyPr vert="eaVert"/>
          <a:lstStyle/>
          <a:p>
            <a:r>
              <a:rPr lang="uk-UA"/>
              <a:t>Клацніть, щоб редагувати стиль зразка заголовка</a:t>
            </a:r>
          </a:p>
        </p:txBody>
      </p:sp>
      <p:sp>
        <p:nvSpPr>
          <p:cNvPr id="3" name="Місце для вертикального тексту 2"/>
          <p:cNvSpPr>
            <a:spLocks noGrp="1"/>
          </p:cNvSpPr>
          <p:nvPr>
            <p:ph type="body" orient="vert" idx="1"/>
          </p:nvPr>
        </p:nvSpPr>
        <p:spPr>
          <a:xfrm>
            <a:off x="838200" y="365125"/>
            <a:ext cx="7734300" cy="5811838"/>
          </a:xfrm>
        </p:spPr>
        <p:txBody>
          <a:bodyPr vert="eaVert"/>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A0CB74CD-04BD-591A-4CDD-5926DD78B5DD}"/>
              </a:ext>
            </a:extLst>
          </p:cNvPr>
          <p:cNvSpPr>
            <a:spLocks noGrp="1"/>
          </p:cNvSpPr>
          <p:nvPr>
            <p:ph type="dt" sz="half" idx="10"/>
          </p:nvPr>
        </p:nvSpPr>
        <p:spPr/>
        <p:txBody>
          <a:bodyPr/>
          <a:lstStyle>
            <a:lvl1pPr>
              <a:defRPr/>
            </a:lvl1pPr>
          </a:lstStyle>
          <a:p>
            <a:pPr>
              <a:defRPr/>
            </a:pPr>
            <a:fld id="{1BF0229F-B9CA-431A-B51F-1F8A35B8DC77}" type="datetime1">
              <a:rPr lang="uk-UA" smtClean="0"/>
              <a:t>12.06.2026</a:t>
            </a:fld>
            <a:endParaRPr lang="uk-UA" dirty="0"/>
          </a:p>
        </p:txBody>
      </p:sp>
      <p:sp>
        <p:nvSpPr>
          <p:cNvPr id="5" name="Місце для нижнього колонтитула 4">
            <a:extLst>
              <a:ext uri="{FF2B5EF4-FFF2-40B4-BE49-F238E27FC236}">
                <a16:creationId xmlns:a16="http://schemas.microsoft.com/office/drawing/2014/main" id="{D127B8D6-3995-C4DE-DD03-0D84EC35EBC3}"/>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9A58A045-F125-D6D3-71A7-99BD4E10CDF7}"/>
              </a:ext>
            </a:extLst>
          </p:cNvPr>
          <p:cNvSpPr>
            <a:spLocks noGrp="1"/>
          </p:cNvSpPr>
          <p:nvPr>
            <p:ph type="sldNum" sz="quarter" idx="12"/>
          </p:nvPr>
        </p:nvSpPr>
        <p:spPr/>
        <p:txBody>
          <a:bodyPr/>
          <a:lstStyle>
            <a:lvl1pPr>
              <a:defRPr/>
            </a:lvl1pPr>
          </a:lstStyle>
          <a:p>
            <a:pPr>
              <a:defRPr/>
            </a:pPr>
            <a:fld id="{30A6392A-C09C-4467-9777-3DF3F4931805}" type="slidenum">
              <a:rPr lang="uk-UA" altLang="uk-UA"/>
              <a:pPr>
                <a:defRPr/>
              </a:pPr>
              <a:t>‹№›</a:t>
            </a:fld>
            <a:endParaRPr lang="uk-UA" altLang="uk-UA" dirty="0"/>
          </a:p>
        </p:txBody>
      </p:sp>
    </p:spTree>
    <p:extLst>
      <p:ext uri="{BB962C8B-B14F-4D97-AF65-F5344CB8AC3E}">
        <p14:creationId xmlns:p14="http://schemas.microsoft.com/office/powerpoint/2010/main" val="172682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p:cNvSpPr>
            <a:spLocks noGrp="1"/>
          </p:cNvSpPr>
          <p:nvPr>
            <p:ph idx="1"/>
          </p:nvPr>
        </p:nvSpPr>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C9C0276E-6541-BA52-E161-CE331C0B1A1E}"/>
              </a:ext>
            </a:extLst>
          </p:cNvPr>
          <p:cNvSpPr>
            <a:spLocks noGrp="1"/>
          </p:cNvSpPr>
          <p:nvPr>
            <p:ph type="dt" sz="half" idx="10"/>
          </p:nvPr>
        </p:nvSpPr>
        <p:spPr/>
        <p:txBody>
          <a:bodyPr/>
          <a:lstStyle>
            <a:lvl1pPr>
              <a:defRPr/>
            </a:lvl1pPr>
          </a:lstStyle>
          <a:p>
            <a:pPr>
              <a:defRPr/>
            </a:pPr>
            <a:fld id="{ED8E5E7C-9C28-4F83-A4C5-B4A7F7D1D00C}" type="datetime1">
              <a:rPr lang="uk-UA" smtClean="0"/>
              <a:t>12.06.2026</a:t>
            </a:fld>
            <a:endParaRPr lang="uk-UA" dirty="0"/>
          </a:p>
        </p:txBody>
      </p:sp>
      <p:sp>
        <p:nvSpPr>
          <p:cNvPr id="5" name="Місце для нижнього колонтитула 4">
            <a:extLst>
              <a:ext uri="{FF2B5EF4-FFF2-40B4-BE49-F238E27FC236}">
                <a16:creationId xmlns:a16="http://schemas.microsoft.com/office/drawing/2014/main" id="{C7DDD959-5CE9-DE4E-E0DB-D16F2C6243EF}"/>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CBAD9C21-6A07-273E-32EB-90B9801FB94A}"/>
              </a:ext>
            </a:extLst>
          </p:cNvPr>
          <p:cNvSpPr>
            <a:spLocks noGrp="1"/>
          </p:cNvSpPr>
          <p:nvPr>
            <p:ph type="sldNum" sz="quarter" idx="12"/>
          </p:nvPr>
        </p:nvSpPr>
        <p:spPr/>
        <p:txBody>
          <a:bodyPr/>
          <a:lstStyle>
            <a:lvl1pPr>
              <a:defRPr/>
            </a:lvl1pPr>
          </a:lstStyle>
          <a:p>
            <a:pPr>
              <a:defRPr/>
            </a:pPr>
            <a:fld id="{C3457EC5-9B54-49ED-9CA6-C2B51A92FA73}" type="slidenum">
              <a:rPr lang="uk-UA" altLang="uk-UA"/>
              <a:pPr>
                <a:defRPr/>
              </a:pPr>
              <a:t>‹№›</a:t>
            </a:fld>
            <a:endParaRPr lang="uk-UA" altLang="uk-UA" dirty="0"/>
          </a:p>
        </p:txBody>
      </p:sp>
    </p:spTree>
    <p:extLst>
      <p:ext uri="{BB962C8B-B14F-4D97-AF65-F5344CB8AC3E}">
        <p14:creationId xmlns:p14="http://schemas.microsoft.com/office/powerpoint/2010/main" val="26052272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uk-UA"/>
              <a:t>Клацніть, щоб редагувати стиль зразка заголовка</a:t>
            </a:r>
          </a:p>
        </p:txBody>
      </p:sp>
      <p:sp>
        <p:nvSpPr>
          <p:cNvPr id="3" name="Місце для тексту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Відредагуйте стиль зразка тексту</a:t>
            </a:r>
          </a:p>
        </p:txBody>
      </p:sp>
      <p:sp>
        <p:nvSpPr>
          <p:cNvPr id="4" name="Місце для дати 3">
            <a:extLst>
              <a:ext uri="{FF2B5EF4-FFF2-40B4-BE49-F238E27FC236}">
                <a16:creationId xmlns:a16="http://schemas.microsoft.com/office/drawing/2014/main" id="{5F4B40DE-7744-E223-33EE-0FC832A8CB42}"/>
              </a:ext>
            </a:extLst>
          </p:cNvPr>
          <p:cNvSpPr>
            <a:spLocks noGrp="1"/>
          </p:cNvSpPr>
          <p:nvPr>
            <p:ph type="dt" sz="half" idx="10"/>
          </p:nvPr>
        </p:nvSpPr>
        <p:spPr/>
        <p:txBody>
          <a:bodyPr/>
          <a:lstStyle>
            <a:lvl1pPr>
              <a:defRPr/>
            </a:lvl1pPr>
          </a:lstStyle>
          <a:p>
            <a:pPr>
              <a:defRPr/>
            </a:pPr>
            <a:fld id="{94F1511E-535D-4954-AF01-FFE74FA62650}" type="datetime1">
              <a:rPr lang="uk-UA" smtClean="0"/>
              <a:t>12.06.2026</a:t>
            </a:fld>
            <a:endParaRPr lang="uk-UA" dirty="0"/>
          </a:p>
        </p:txBody>
      </p:sp>
      <p:sp>
        <p:nvSpPr>
          <p:cNvPr id="5" name="Місце для нижнього колонтитула 4">
            <a:extLst>
              <a:ext uri="{FF2B5EF4-FFF2-40B4-BE49-F238E27FC236}">
                <a16:creationId xmlns:a16="http://schemas.microsoft.com/office/drawing/2014/main" id="{67955B39-CD41-967F-D3C9-49E2F0DC0B83}"/>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AC395E2B-5CDE-5E43-970C-EF311F5EDB18}"/>
              </a:ext>
            </a:extLst>
          </p:cNvPr>
          <p:cNvSpPr>
            <a:spLocks noGrp="1"/>
          </p:cNvSpPr>
          <p:nvPr>
            <p:ph type="sldNum" sz="quarter" idx="12"/>
          </p:nvPr>
        </p:nvSpPr>
        <p:spPr/>
        <p:txBody>
          <a:bodyPr/>
          <a:lstStyle>
            <a:lvl1pPr>
              <a:defRPr/>
            </a:lvl1pPr>
          </a:lstStyle>
          <a:p>
            <a:pPr>
              <a:defRPr/>
            </a:pPr>
            <a:fld id="{57516EA7-C336-4E60-ADB4-B52A6B1073E8}" type="slidenum">
              <a:rPr lang="uk-UA" altLang="uk-UA"/>
              <a:pPr>
                <a:defRPr/>
              </a:pPr>
              <a:t>‹№›</a:t>
            </a:fld>
            <a:endParaRPr lang="uk-UA" altLang="uk-UA" dirty="0"/>
          </a:p>
        </p:txBody>
      </p:sp>
    </p:spTree>
    <p:extLst>
      <p:ext uri="{BB962C8B-B14F-4D97-AF65-F5344CB8AC3E}">
        <p14:creationId xmlns:p14="http://schemas.microsoft.com/office/powerpoint/2010/main" val="21278452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p:cNvSpPr>
            <a:spLocks noGrp="1"/>
          </p:cNvSpPr>
          <p:nvPr>
            <p:ph sz="half" idx="1"/>
          </p:nvPr>
        </p:nvSpPr>
        <p:spPr>
          <a:xfrm>
            <a:off x="838200" y="1825625"/>
            <a:ext cx="5181600" cy="435133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вмісту 3"/>
          <p:cNvSpPr>
            <a:spLocks noGrp="1"/>
          </p:cNvSpPr>
          <p:nvPr>
            <p:ph sz="half" idx="2"/>
          </p:nvPr>
        </p:nvSpPr>
        <p:spPr>
          <a:xfrm>
            <a:off x="6172200" y="1825625"/>
            <a:ext cx="5181600" cy="435133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дати 3">
            <a:extLst>
              <a:ext uri="{FF2B5EF4-FFF2-40B4-BE49-F238E27FC236}">
                <a16:creationId xmlns:a16="http://schemas.microsoft.com/office/drawing/2014/main" id="{A3C90BE2-957C-03F8-1F9F-8F0443FFFAE6}"/>
              </a:ext>
            </a:extLst>
          </p:cNvPr>
          <p:cNvSpPr>
            <a:spLocks noGrp="1"/>
          </p:cNvSpPr>
          <p:nvPr>
            <p:ph type="dt" sz="half" idx="10"/>
          </p:nvPr>
        </p:nvSpPr>
        <p:spPr/>
        <p:txBody>
          <a:bodyPr/>
          <a:lstStyle>
            <a:lvl1pPr>
              <a:defRPr/>
            </a:lvl1pPr>
          </a:lstStyle>
          <a:p>
            <a:pPr>
              <a:defRPr/>
            </a:pPr>
            <a:fld id="{9296ECDB-68B7-4C01-9488-DCF337BDEAC4}" type="datetime1">
              <a:rPr lang="uk-UA" smtClean="0"/>
              <a:t>12.06.2026</a:t>
            </a:fld>
            <a:endParaRPr lang="uk-UA" dirty="0"/>
          </a:p>
        </p:txBody>
      </p:sp>
      <p:sp>
        <p:nvSpPr>
          <p:cNvPr id="6" name="Місце для нижнього колонтитула 4">
            <a:extLst>
              <a:ext uri="{FF2B5EF4-FFF2-40B4-BE49-F238E27FC236}">
                <a16:creationId xmlns:a16="http://schemas.microsoft.com/office/drawing/2014/main" id="{7F0EFF87-884A-FDE7-CC72-F0E8FB07FB1C}"/>
              </a:ext>
            </a:extLst>
          </p:cNvPr>
          <p:cNvSpPr>
            <a:spLocks noGrp="1"/>
          </p:cNvSpPr>
          <p:nvPr>
            <p:ph type="ftr" sz="quarter" idx="11"/>
          </p:nvPr>
        </p:nvSpPr>
        <p:spPr/>
        <p:txBody>
          <a:bodyPr/>
          <a:lstStyle>
            <a:lvl1pPr>
              <a:defRPr/>
            </a:lvl1pPr>
          </a:lstStyle>
          <a:p>
            <a:pPr>
              <a:defRPr/>
            </a:pPr>
            <a:endParaRPr lang="uk-UA" dirty="0"/>
          </a:p>
        </p:txBody>
      </p:sp>
      <p:sp>
        <p:nvSpPr>
          <p:cNvPr id="7" name="Місце для номера слайда 5">
            <a:extLst>
              <a:ext uri="{FF2B5EF4-FFF2-40B4-BE49-F238E27FC236}">
                <a16:creationId xmlns:a16="http://schemas.microsoft.com/office/drawing/2014/main" id="{8CC73E7E-C44D-D440-5AEA-931F69F3201B}"/>
              </a:ext>
            </a:extLst>
          </p:cNvPr>
          <p:cNvSpPr>
            <a:spLocks noGrp="1"/>
          </p:cNvSpPr>
          <p:nvPr>
            <p:ph type="sldNum" sz="quarter" idx="12"/>
          </p:nvPr>
        </p:nvSpPr>
        <p:spPr/>
        <p:txBody>
          <a:bodyPr/>
          <a:lstStyle>
            <a:lvl1pPr>
              <a:defRPr/>
            </a:lvl1pPr>
          </a:lstStyle>
          <a:p>
            <a:pPr>
              <a:defRPr/>
            </a:pPr>
            <a:fld id="{4FB77D72-FDE4-4F0D-B779-DE79087AB794}" type="slidenum">
              <a:rPr lang="uk-UA" altLang="uk-UA"/>
              <a:pPr>
                <a:defRPr/>
              </a:pPr>
              <a:t>‹№›</a:t>
            </a:fld>
            <a:endParaRPr lang="uk-UA" altLang="uk-UA" dirty="0"/>
          </a:p>
        </p:txBody>
      </p:sp>
    </p:spTree>
    <p:extLst>
      <p:ext uri="{BB962C8B-B14F-4D97-AF65-F5344CB8AC3E}">
        <p14:creationId xmlns:p14="http://schemas.microsoft.com/office/powerpoint/2010/main" val="19473404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uk-UA"/>
              <a:t>Клацніть, щоб редагувати стиль зразка заголовка</a:t>
            </a:r>
          </a:p>
        </p:txBody>
      </p:sp>
      <p:sp>
        <p:nvSpPr>
          <p:cNvPr id="3" name="Місце для тексту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Відредагуйте стиль зразка тексту</a:t>
            </a:r>
          </a:p>
        </p:txBody>
      </p:sp>
      <p:sp>
        <p:nvSpPr>
          <p:cNvPr id="4" name="Місце для вмісту 3"/>
          <p:cNvSpPr>
            <a:spLocks noGrp="1"/>
          </p:cNvSpPr>
          <p:nvPr>
            <p:ph sz="half" idx="2"/>
          </p:nvPr>
        </p:nvSpPr>
        <p:spPr>
          <a:xfrm>
            <a:off x="839788" y="2505075"/>
            <a:ext cx="5157787" cy="368458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тексту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Відредагуйте стиль зразка тексту</a:t>
            </a:r>
          </a:p>
        </p:txBody>
      </p:sp>
      <p:sp>
        <p:nvSpPr>
          <p:cNvPr id="6" name="Місце для вмісту 5"/>
          <p:cNvSpPr>
            <a:spLocks noGrp="1"/>
          </p:cNvSpPr>
          <p:nvPr>
            <p:ph sz="quarter" idx="4"/>
          </p:nvPr>
        </p:nvSpPr>
        <p:spPr>
          <a:xfrm>
            <a:off x="6172200" y="2505075"/>
            <a:ext cx="5183188" cy="368458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7" name="Місце для дати 3">
            <a:extLst>
              <a:ext uri="{FF2B5EF4-FFF2-40B4-BE49-F238E27FC236}">
                <a16:creationId xmlns:a16="http://schemas.microsoft.com/office/drawing/2014/main" id="{EA0DD99F-8DA5-F2B0-254A-B8A1308B5080}"/>
              </a:ext>
            </a:extLst>
          </p:cNvPr>
          <p:cNvSpPr>
            <a:spLocks noGrp="1"/>
          </p:cNvSpPr>
          <p:nvPr>
            <p:ph type="dt" sz="half" idx="10"/>
          </p:nvPr>
        </p:nvSpPr>
        <p:spPr/>
        <p:txBody>
          <a:bodyPr/>
          <a:lstStyle>
            <a:lvl1pPr>
              <a:defRPr/>
            </a:lvl1pPr>
          </a:lstStyle>
          <a:p>
            <a:pPr>
              <a:defRPr/>
            </a:pPr>
            <a:fld id="{F638CA85-2DB2-44C4-AF50-DAAF1E05620C}" type="datetime1">
              <a:rPr lang="uk-UA" smtClean="0"/>
              <a:t>12.06.2026</a:t>
            </a:fld>
            <a:endParaRPr lang="uk-UA" dirty="0"/>
          </a:p>
        </p:txBody>
      </p:sp>
      <p:sp>
        <p:nvSpPr>
          <p:cNvPr id="8" name="Місце для нижнього колонтитула 4">
            <a:extLst>
              <a:ext uri="{FF2B5EF4-FFF2-40B4-BE49-F238E27FC236}">
                <a16:creationId xmlns:a16="http://schemas.microsoft.com/office/drawing/2014/main" id="{16D392BE-E061-7D98-F1D5-C1C8D3872360}"/>
              </a:ext>
            </a:extLst>
          </p:cNvPr>
          <p:cNvSpPr>
            <a:spLocks noGrp="1"/>
          </p:cNvSpPr>
          <p:nvPr>
            <p:ph type="ftr" sz="quarter" idx="11"/>
          </p:nvPr>
        </p:nvSpPr>
        <p:spPr/>
        <p:txBody>
          <a:bodyPr/>
          <a:lstStyle>
            <a:lvl1pPr>
              <a:defRPr/>
            </a:lvl1pPr>
          </a:lstStyle>
          <a:p>
            <a:pPr>
              <a:defRPr/>
            </a:pPr>
            <a:endParaRPr lang="uk-UA" dirty="0"/>
          </a:p>
        </p:txBody>
      </p:sp>
      <p:sp>
        <p:nvSpPr>
          <p:cNvPr id="9" name="Місце для номера слайда 5">
            <a:extLst>
              <a:ext uri="{FF2B5EF4-FFF2-40B4-BE49-F238E27FC236}">
                <a16:creationId xmlns:a16="http://schemas.microsoft.com/office/drawing/2014/main" id="{FC71E889-4BED-A140-925A-AC31DDF437E8}"/>
              </a:ext>
            </a:extLst>
          </p:cNvPr>
          <p:cNvSpPr>
            <a:spLocks noGrp="1"/>
          </p:cNvSpPr>
          <p:nvPr>
            <p:ph type="sldNum" sz="quarter" idx="12"/>
          </p:nvPr>
        </p:nvSpPr>
        <p:spPr/>
        <p:txBody>
          <a:bodyPr/>
          <a:lstStyle>
            <a:lvl1pPr>
              <a:defRPr/>
            </a:lvl1pPr>
          </a:lstStyle>
          <a:p>
            <a:pPr>
              <a:defRPr/>
            </a:pPr>
            <a:fld id="{D3CAA662-D07E-4DEE-9289-2C855F9547C6}" type="slidenum">
              <a:rPr lang="uk-UA" altLang="uk-UA"/>
              <a:pPr>
                <a:defRPr/>
              </a:pPr>
              <a:t>‹№›</a:t>
            </a:fld>
            <a:endParaRPr lang="uk-UA" altLang="uk-UA" dirty="0"/>
          </a:p>
        </p:txBody>
      </p:sp>
    </p:spTree>
    <p:extLst>
      <p:ext uri="{BB962C8B-B14F-4D97-AF65-F5344CB8AC3E}">
        <p14:creationId xmlns:p14="http://schemas.microsoft.com/office/powerpoint/2010/main" val="41122089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дати 3">
            <a:extLst>
              <a:ext uri="{FF2B5EF4-FFF2-40B4-BE49-F238E27FC236}">
                <a16:creationId xmlns:a16="http://schemas.microsoft.com/office/drawing/2014/main" id="{AA7AD9E1-47C8-9944-ABD5-45EADE34C17D}"/>
              </a:ext>
            </a:extLst>
          </p:cNvPr>
          <p:cNvSpPr>
            <a:spLocks noGrp="1"/>
          </p:cNvSpPr>
          <p:nvPr>
            <p:ph type="dt" sz="half" idx="10"/>
          </p:nvPr>
        </p:nvSpPr>
        <p:spPr/>
        <p:txBody>
          <a:bodyPr/>
          <a:lstStyle>
            <a:lvl1pPr>
              <a:defRPr/>
            </a:lvl1pPr>
          </a:lstStyle>
          <a:p>
            <a:pPr>
              <a:defRPr/>
            </a:pPr>
            <a:fld id="{1CC54C13-E40A-4086-BBB0-B10FF979CBEA}" type="datetime1">
              <a:rPr lang="uk-UA" smtClean="0"/>
              <a:t>12.06.2026</a:t>
            </a:fld>
            <a:endParaRPr lang="uk-UA" dirty="0"/>
          </a:p>
        </p:txBody>
      </p:sp>
      <p:sp>
        <p:nvSpPr>
          <p:cNvPr id="4" name="Місце для нижнього колонтитула 4">
            <a:extLst>
              <a:ext uri="{FF2B5EF4-FFF2-40B4-BE49-F238E27FC236}">
                <a16:creationId xmlns:a16="http://schemas.microsoft.com/office/drawing/2014/main" id="{5EC659C4-05E1-EB28-C2DF-96D8CC00C357}"/>
              </a:ext>
            </a:extLst>
          </p:cNvPr>
          <p:cNvSpPr>
            <a:spLocks noGrp="1"/>
          </p:cNvSpPr>
          <p:nvPr>
            <p:ph type="ftr" sz="quarter" idx="11"/>
          </p:nvPr>
        </p:nvSpPr>
        <p:spPr/>
        <p:txBody>
          <a:bodyPr/>
          <a:lstStyle>
            <a:lvl1pPr>
              <a:defRPr/>
            </a:lvl1pPr>
          </a:lstStyle>
          <a:p>
            <a:pPr>
              <a:defRPr/>
            </a:pPr>
            <a:endParaRPr lang="uk-UA" dirty="0"/>
          </a:p>
        </p:txBody>
      </p:sp>
      <p:sp>
        <p:nvSpPr>
          <p:cNvPr id="5" name="Місце для номера слайда 5">
            <a:extLst>
              <a:ext uri="{FF2B5EF4-FFF2-40B4-BE49-F238E27FC236}">
                <a16:creationId xmlns:a16="http://schemas.microsoft.com/office/drawing/2014/main" id="{D4237CF1-DE7F-FE35-5BF4-A6A97EF5AFF0}"/>
              </a:ext>
            </a:extLst>
          </p:cNvPr>
          <p:cNvSpPr>
            <a:spLocks noGrp="1"/>
          </p:cNvSpPr>
          <p:nvPr>
            <p:ph type="sldNum" sz="quarter" idx="12"/>
          </p:nvPr>
        </p:nvSpPr>
        <p:spPr/>
        <p:txBody>
          <a:bodyPr/>
          <a:lstStyle>
            <a:lvl1pPr>
              <a:defRPr/>
            </a:lvl1pPr>
          </a:lstStyle>
          <a:p>
            <a:pPr>
              <a:defRPr/>
            </a:pPr>
            <a:fld id="{432905D2-CC1C-4F8C-8D9C-4837BFB0BAA3}" type="slidenum">
              <a:rPr lang="uk-UA" altLang="uk-UA"/>
              <a:pPr>
                <a:defRPr/>
              </a:pPr>
              <a:t>‹№›</a:t>
            </a:fld>
            <a:endParaRPr lang="uk-UA" altLang="uk-UA" dirty="0"/>
          </a:p>
        </p:txBody>
      </p:sp>
    </p:spTree>
    <p:extLst>
      <p:ext uri="{BB962C8B-B14F-4D97-AF65-F5344CB8AC3E}">
        <p14:creationId xmlns:p14="http://schemas.microsoft.com/office/powerpoint/2010/main" val="1597447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3">
            <a:extLst>
              <a:ext uri="{FF2B5EF4-FFF2-40B4-BE49-F238E27FC236}">
                <a16:creationId xmlns:a16="http://schemas.microsoft.com/office/drawing/2014/main" id="{FF345E8C-B5CC-DBD2-49BF-3F8E11BF2CEC}"/>
              </a:ext>
            </a:extLst>
          </p:cNvPr>
          <p:cNvSpPr>
            <a:spLocks noGrp="1"/>
          </p:cNvSpPr>
          <p:nvPr>
            <p:ph type="dt" sz="half" idx="10"/>
          </p:nvPr>
        </p:nvSpPr>
        <p:spPr/>
        <p:txBody>
          <a:bodyPr/>
          <a:lstStyle>
            <a:lvl1pPr>
              <a:defRPr/>
            </a:lvl1pPr>
          </a:lstStyle>
          <a:p>
            <a:pPr>
              <a:defRPr/>
            </a:pPr>
            <a:fld id="{0D7350F9-2A98-4BB4-BE07-1E76DE1FF9AA}" type="datetime1">
              <a:rPr lang="uk-UA" smtClean="0"/>
              <a:t>12.06.2026</a:t>
            </a:fld>
            <a:endParaRPr lang="uk-UA" dirty="0"/>
          </a:p>
        </p:txBody>
      </p:sp>
      <p:sp>
        <p:nvSpPr>
          <p:cNvPr id="3" name="Місце для нижнього колонтитула 4">
            <a:extLst>
              <a:ext uri="{FF2B5EF4-FFF2-40B4-BE49-F238E27FC236}">
                <a16:creationId xmlns:a16="http://schemas.microsoft.com/office/drawing/2014/main" id="{8E0F689E-CF76-E819-6A24-BCC65EDCA976}"/>
              </a:ext>
            </a:extLst>
          </p:cNvPr>
          <p:cNvSpPr>
            <a:spLocks noGrp="1"/>
          </p:cNvSpPr>
          <p:nvPr>
            <p:ph type="ftr" sz="quarter" idx="11"/>
          </p:nvPr>
        </p:nvSpPr>
        <p:spPr/>
        <p:txBody>
          <a:bodyPr/>
          <a:lstStyle>
            <a:lvl1pPr>
              <a:defRPr/>
            </a:lvl1pPr>
          </a:lstStyle>
          <a:p>
            <a:pPr>
              <a:defRPr/>
            </a:pPr>
            <a:endParaRPr lang="uk-UA" dirty="0"/>
          </a:p>
        </p:txBody>
      </p:sp>
      <p:sp>
        <p:nvSpPr>
          <p:cNvPr id="4" name="Місце для номера слайда 5">
            <a:extLst>
              <a:ext uri="{FF2B5EF4-FFF2-40B4-BE49-F238E27FC236}">
                <a16:creationId xmlns:a16="http://schemas.microsoft.com/office/drawing/2014/main" id="{0D0CB2BC-E645-6849-7A8D-828A4AB5BBBC}"/>
              </a:ext>
            </a:extLst>
          </p:cNvPr>
          <p:cNvSpPr>
            <a:spLocks noGrp="1"/>
          </p:cNvSpPr>
          <p:nvPr>
            <p:ph type="sldNum" sz="quarter" idx="12"/>
          </p:nvPr>
        </p:nvSpPr>
        <p:spPr/>
        <p:txBody>
          <a:bodyPr/>
          <a:lstStyle>
            <a:lvl1pPr>
              <a:defRPr/>
            </a:lvl1pPr>
          </a:lstStyle>
          <a:p>
            <a:pPr>
              <a:defRPr/>
            </a:pPr>
            <a:fld id="{AF12A4B8-FBE2-42FD-8F7C-E331D756A450}" type="slidenum">
              <a:rPr lang="uk-UA" altLang="uk-UA"/>
              <a:pPr>
                <a:defRPr/>
              </a:pPr>
              <a:t>‹№›</a:t>
            </a:fld>
            <a:endParaRPr lang="uk-UA" altLang="uk-UA" dirty="0"/>
          </a:p>
        </p:txBody>
      </p:sp>
    </p:spTree>
    <p:extLst>
      <p:ext uri="{BB962C8B-B14F-4D97-AF65-F5344CB8AC3E}">
        <p14:creationId xmlns:p14="http://schemas.microsoft.com/office/powerpoint/2010/main" val="1878508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вмісту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Відредагуйте стиль зразка тексту</a:t>
            </a:r>
          </a:p>
        </p:txBody>
      </p:sp>
      <p:sp>
        <p:nvSpPr>
          <p:cNvPr id="5" name="Місце для дати 3">
            <a:extLst>
              <a:ext uri="{FF2B5EF4-FFF2-40B4-BE49-F238E27FC236}">
                <a16:creationId xmlns:a16="http://schemas.microsoft.com/office/drawing/2014/main" id="{C7262A28-1D71-BC9C-361E-8193A841A140}"/>
              </a:ext>
            </a:extLst>
          </p:cNvPr>
          <p:cNvSpPr>
            <a:spLocks noGrp="1"/>
          </p:cNvSpPr>
          <p:nvPr>
            <p:ph type="dt" sz="half" idx="10"/>
          </p:nvPr>
        </p:nvSpPr>
        <p:spPr/>
        <p:txBody>
          <a:bodyPr/>
          <a:lstStyle>
            <a:lvl1pPr>
              <a:defRPr/>
            </a:lvl1pPr>
          </a:lstStyle>
          <a:p>
            <a:pPr>
              <a:defRPr/>
            </a:pPr>
            <a:fld id="{D0E9A1FD-498C-4D6B-8066-378AFBFB37CA}" type="datetime1">
              <a:rPr lang="uk-UA" smtClean="0"/>
              <a:t>12.06.2026</a:t>
            </a:fld>
            <a:endParaRPr lang="uk-UA" dirty="0"/>
          </a:p>
        </p:txBody>
      </p:sp>
      <p:sp>
        <p:nvSpPr>
          <p:cNvPr id="6" name="Місце для нижнього колонтитула 4">
            <a:extLst>
              <a:ext uri="{FF2B5EF4-FFF2-40B4-BE49-F238E27FC236}">
                <a16:creationId xmlns:a16="http://schemas.microsoft.com/office/drawing/2014/main" id="{A521B7DB-A673-7716-B38E-B2B440DEAEEE}"/>
              </a:ext>
            </a:extLst>
          </p:cNvPr>
          <p:cNvSpPr>
            <a:spLocks noGrp="1"/>
          </p:cNvSpPr>
          <p:nvPr>
            <p:ph type="ftr" sz="quarter" idx="11"/>
          </p:nvPr>
        </p:nvSpPr>
        <p:spPr/>
        <p:txBody>
          <a:bodyPr/>
          <a:lstStyle>
            <a:lvl1pPr>
              <a:defRPr/>
            </a:lvl1pPr>
          </a:lstStyle>
          <a:p>
            <a:pPr>
              <a:defRPr/>
            </a:pPr>
            <a:endParaRPr lang="uk-UA" dirty="0"/>
          </a:p>
        </p:txBody>
      </p:sp>
      <p:sp>
        <p:nvSpPr>
          <p:cNvPr id="7" name="Місце для номера слайда 5">
            <a:extLst>
              <a:ext uri="{FF2B5EF4-FFF2-40B4-BE49-F238E27FC236}">
                <a16:creationId xmlns:a16="http://schemas.microsoft.com/office/drawing/2014/main" id="{C430E745-9939-F461-9FF4-ACDFCDE1D2A8}"/>
              </a:ext>
            </a:extLst>
          </p:cNvPr>
          <p:cNvSpPr>
            <a:spLocks noGrp="1"/>
          </p:cNvSpPr>
          <p:nvPr>
            <p:ph type="sldNum" sz="quarter" idx="12"/>
          </p:nvPr>
        </p:nvSpPr>
        <p:spPr/>
        <p:txBody>
          <a:bodyPr/>
          <a:lstStyle>
            <a:lvl1pPr>
              <a:defRPr/>
            </a:lvl1pPr>
          </a:lstStyle>
          <a:p>
            <a:pPr>
              <a:defRPr/>
            </a:pPr>
            <a:fld id="{677728BF-03AA-4335-BB35-CA4255D550D5}" type="slidenum">
              <a:rPr lang="uk-UA" altLang="uk-UA"/>
              <a:pPr>
                <a:defRPr/>
              </a:pPr>
              <a:t>‹№›</a:t>
            </a:fld>
            <a:endParaRPr lang="uk-UA" altLang="uk-UA" dirty="0"/>
          </a:p>
        </p:txBody>
      </p:sp>
    </p:spTree>
    <p:extLst>
      <p:ext uri="{BB962C8B-B14F-4D97-AF65-F5344CB8AC3E}">
        <p14:creationId xmlns:p14="http://schemas.microsoft.com/office/powerpoint/2010/main" val="28099203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зображення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uk-UA" noProof="0" dirty="0"/>
              <a:t>Клацніть піктограму, щоб додати зображення</a:t>
            </a:r>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Відредагуйте стиль зразка тексту</a:t>
            </a:r>
          </a:p>
        </p:txBody>
      </p:sp>
      <p:sp>
        <p:nvSpPr>
          <p:cNvPr id="5" name="Місце для дати 3">
            <a:extLst>
              <a:ext uri="{FF2B5EF4-FFF2-40B4-BE49-F238E27FC236}">
                <a16:creationId xmlns:a16="http://schemas.microsoft.com/office/drawing/2014/main" id="{EAD98881-2ACD-B166-5782-7741EE21F2BF}"/>
              </a:ext>
            </a:extLst>
          </p:cNvPr>
          <p:cNvSpPr>
            <a:spLocks noGrp="1"/>
          </p:cNvSpPr>
          <p:nvPr>
            <p:ph type="dt" sz="half" idx="10"/>
          </p:nvPr>
        </p:nvSpPr>
        <p:spPr/>
        <p:txBody>
          <a:bodyPr/>
          <a:lstStyle>
            <a:lvl1pPr>
              <a:defRPr/>
            </a:lvl1pPr>
          </a:lstStyle>
          <a:p>
            <a:pPr>
              <a:defRPr/>
            </a:pPr>
            <a:fld id="{38EBF41A-40A1-4AD2-912A-3E0B3D58C3BD}" type="datetime1">
              <a:rPr lang="uk-UA" smtClean="0"/>
              <a:t>12.06.2026</a:t>
            </a:fld>
            <a:endParaRPr lang="uk-UA" dirty="0"/>
          </a:p>
        </p:txBody>
      </p:sp>
      <p:sp>
        <p:nvSpPr>
          <p:cNvPr id="6" name="Місце для нижнього колонтитула 4">
            <a:extLst>
              <a:ext uri="{FF2B5EF4-FFF2-40B4-BE49-F238E27FC236}">
                <a16:creationId xmlns:a16="http://schemas.microsoft.com/office/drawing/2014/main" id="{A20CC5D9-3E6C-7EE8-9D04-C4BDBC52A2BA}"/>
              </a:ext>
            </a:extLst>
          </p:cNvPr>
          <p:cNvSpPr>
            <a:spLocks noGrp="1"/>
          </p:cNvSpPr>
          <p:nvPr>
            <p:ph type="ftr" sz="quarter" idx="11"/>
          </p:nvPr>
        </p:nvSpPr>
        <p:spPr/>
        <p:txBody>
          <a:bodyPr/>
          <a:lstStyle>
            <a:lvl1pPr>
              <a:defRPr/>
            </a:lvl1pPr>
          </a:lstStyle>
          <a:p>
            <a:pPr>
              <a:defRPr/>
            </a:pPr>
            <a:endParaRPr lang="uk-UA" dirty="0"/>
          </a:p>
        </p:txBody>
      </p:sp>
      <p:sp>
        <p:nvSpPr>
          <p:cNvPr id="7" name="Місце для номера слайда 5">
            <a:extLst>
              <a:ext uri="{FF2B5EF4-FFF2-40B4-BE49-F238E27FC236}">
                <a16:creationId xmlns:a16="http://schemas.microsoft.com/office/drawing/2014/main" id="{9185126F-D584-C2C3-AFD8-CF584FC064DD}"/>
              </a:ext>
            </a:extLst>
          </p:cNvPr>
          <p:cNvSpPr>
            <a:spLocks noGrp="1"/>
          </p:cNvSpPr>
          <p:nvPr>
            <p:ph type="sldNum" sz="quarter" idx="12"/>
          </p:nvPr>
        </p:nvSpPr>
        <p:spPr/>
        <p:txBody>
          <a:bodyPr/>
          <a:lstStyle>
            <a:lvl1pPr>
              <a:defRPr/>
            </a:lvl1pPr>
          </a:lstStyle>
          <a:p>
            <a:pPr>
              <a:defRPr/>
            </a:pPr>
            <a:fld id="{3291BF11-B2ED-427F-8A4E-915E4DE31228}" type="slidenum">
              <a:rPr lang="uk-UA" altLang="uk-UA"/>
              <a:pPr>
                <a:defRPr/>
              </a:pPr>
              <a:t>‹№›</a:t>
            </a:fld>
            <a:endParaRPr lang="uk-UA" altLang="uk-UA" dirty="0"/>
          </a:p>
        </p:txBody>
      </p:sp>
    </p:spTree>
    <p:extLst>
      <p:ext uri="{BB962C8B-B14F-4D97-AF65-F5344CB8AC3E}">
        <p14:creationId xmlns:p14="http://schemas.microsoft.com/office/powerpoint/2010/main" val="2129051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0E8E3"/>
        </a:solidFill>
        <a:effectLst/>
      </p:bgPr>
    </p:bg>
    <p:spTree>
      <p:nvGrpSpPr>
        <p:cNvPr id="1" name=""/>
        <p:cNvGrpSpPr/>
        <p:nvPr/>
      </p:nvGrpSpPr>
      <p:grpSpPr>
        <a:xfrm>
          <a:off x="0" y="0"/>
          <a:ext cx="0" cy="0"/>
          <a:chOff x="0" y="0"/>
          <a:chExt cx="0" cy="0"/>
        </a:xfrm>
      </p:grpSpPr>
      <p:sp>
        <p:nvSpPr>
          <p:cNvPr id="1026" name="Місце для заголовка 1">
            <a:extLst>
              <a:ext uri="{FF2B5EF4-FFF2-40B4-BE49-F238E27FC236}">
                <a16:creationId xmlns:a16="http://schemas.microsoft.com/office/drawing/2014/main" id="{145B3D2B-C7D7-7980-44A7-F0F89E85FA3F}"/>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uk-UA" altLang="uk-UA"/>
              <a:t>Клацніть, щоб редагувати стиль зразка заголовка</a:t>
            </a:r>
          </a:p>
        </p:txBody>
      </p:sp>
      <p:sp>
        <p:nvSpPr>
          <p:cNvPr id="1027" name="Місце для тексту 2">
            <a:extLst>
              <a:ext uri="{FF2B5EF4-FFF2-40B4-BE49-F238E27FC236}">
                <a16:creationId xmlns:a16="http://schemas.microsoft.com/office/drawing/2014/main" id="{6564B427-26C4-01D2-D649-C81805085E94}"/>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uk-UA" altLang="uk-UA"/>
              <a:t>Відредагуйте стиль зразка тексту</a:t>
            </a:r>
          </a:p>
          <a:p>
            <a:pPr lvl="1"/>
            <a:r>
              <a:rPr lang="uk-UA" altLang="uk-UA"/>
              <a:t>Другий рівень</a:t>
            </a:r>
          </a:p>
          <a:p>
            <a:pPr lvl="2"/>
            <a:r>
              <a:rPr lang="uk-UA" altLang="uk-UA"/>
              <a:t>Третій рівень</a:t>
            </a:r>
          </a:p>
          <a:p>
            <a:pPr lvl="3"/>
            <a:r>
              <a:rPr lang="uk-UA" altLang="uk-UA"/>
              <a:t>Четвертий рівень</a:t>
            </a:r>
          </a:p>
          <a:p>
            <a:pPr lvl="4"/>
            <a:r>
              <a:rPr lang="uk-UA" altLang="uk-UA"/>
              <a:t>П’ятий рівень</a:t>
            </a:r>
          </a:p>
        </p:txBody>
      </p:sp>
      <p:sp>
        <p:nvSpPr>
          <p:cNvPr id="4" name="Місце для дати 3">
            <a:extLst>
              <a:ext uri="{FF2B5EF4-FFF2-40B4-BE49-F238E27FC236}">
                <a16:creationId xmlns:a16="http://schemas.microsoft.com/office/drawing/2014/main" id="{81D6CE43-1EAA-523D-DAB2-2987A26D32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Roboto Condensed Light" pitchFamily="2" charset="0"/>
              </a:defRPr>
            </a:lvl1pPr>
          </a:lstStyle>
          <a:p>
            <a:pPr>
              <a:defRPr/>
            </a:pPr>
            <a:fld id="{CFF024C6-0B6E-4252-A21D-446B0B3BC755}" type="datetime1">
              <a:rPr lang="uk-UA" smtClean="0"/>
              <a:t>12.06.2026</a:t>
            </a:fld>
            <a:endParaRPr lang="uk-UA" dirty="0"/>
          </a:p>
        </p:txBody>
      </p:sp>
      <p:sp>
        <p:nvSpPr>
          <p:cNvPr id="5" name="Місце для нижнього колонтитула 4">
            <a:extLst>
              <a:ext uri="{FF2B5EF4-FFF2-40B4-BE49-F238E27FC236}">
                <a16:creationId xmlns:a16="http://schemas.microsoft.com/office/drawing/2014/main" id="{7EACE517-7161-2385-5C82-22A5011625A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Roboto Condensed Light" pitchFamily="2" charset="0"/>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6AD0EEA3-846C-8CE7-CBB8-FCE48699ADA9}"/>
              </a:ext>
            </a:extLst>
          </p:cNvPr>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Roboto Condensed Light" panose="02000000000000000000" pitchFamily="2" charset="0"/>
              </a:defRPr>
            </a:lvl1pPr>
          </a:lstStyle>
          <a:p>
            <a:pPr>
              <a:defRPr/>
            </a:pPr>
            <a:fld id="{5BCFE2EF-88FD-44AD-B231-08CC0BF5B23B}" type="slidenum">
              <a:rPr lang="uk-UA" altLang="uk-UA"/>
              <a:pPr>
                <a:defRPr/>
              </a:pPr>
              <a:t>‹№›</a:t>
            </a:fld>
            <a:endParaRPr lang="uk-UA" altLang="uk-UA"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0" fontAlgn="base" hangingPunct="0">
        <a:lnSpc>
          <a:spcPct val="90000"/>
        </a:lnSpc>
        <a:spcBef>
          <a:spcPct val="0"/>
        </a:spcBef>
        <a:spcAft>
          <a:spcPct val="0"/>
        </a:spcAft>
        <a:defRPr sz="4400" kern="1200">
          <a:solidFill>
            <a:schemeClr val="tx1"/>
          </a:solidFill>
          <a:latin typeface="Roboto Condensed Light" pitchFamily="2" charset="0"/>
          <a:ea typeface="+mj-ea"/>
          <a:cs typeface="+mj-cs"/>
        </a:defRPr>
      </a:lvl1pPr>
      <a:lvl2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2pPr>
      <a:lvl3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3pPr>
      <a:lvl4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4pPr>
      <a:lvl5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10.xml.rels><?xml version="1.0" encoding="UTF-8" standalone="yes"?>
<Relationships xmlns="http://schemas.openxmlformats.org/package/2006/relationships"><Relationship Id="rId2" Type="http://schemas.openxmlformats.org/officeDocument/2006/relationships/hyperlink" Target="https://unesdoc.unesco.org/ark:/48223/pf0000398153"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unesdoc.unesco.org/ark:/48223/pf0000387331"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rm.coe.int/huderia-methodology-and-model-adopted-provisional-version-2026/48802ac001"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rm.coe.int/huderia-methodology-and-model-adopted-provisional-version-2026/48802ac001"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rm.coe.int/huderia-methodology-and-model-adopted-provisional-version-2026/48802ac001"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rm.coe.int/cepej-2025-18final-en-draft-guidelines-on-the-use-of-generative-ai-for/48802a4ad1"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rm.coe.int/cepej-2025-18final-en-draft-guidelines-on-the-use-of-generative-ai-for/48802a4ad1"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www.lto.de/recht/feuilleton/f/koepfe-recht-jura-lto-most-wanted-interview-richter-olg-stuttgart-jan-spoenle"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juristiliitto.fi/juristimedia-artikkelit/tekoaly-on-asianajotoimistoissa-arkipaivaa-tuomioistuimissa-edetaan-maltillisemmin"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zakon.rada.gov.ua/rada/show/n0001415-24#Text"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constitutionalist.com.ua/komentar-do-statti-16-vykorystannia-suddeiu-tekhnolohij-shi-kodeksu-suddivskoi-etyky"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constitutionalist.com.ua/komentar-do-statti-16-vykorystannia-suddeiu-tekhnolohij-shi-kodeksu-suddivskoi-etyky"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constitutionalist.com.ua/poperednij-proiekt-polozhennia-pro-vykorystannia-tekhnolohij-shi-pratsivnykamy-aparatu-vs"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constitutionalist.com.ua/poperednij-proiekt-polozhennia-pro-vykorystannia-tekhnolohij-shi-pratsivnykamy-aparatu-vs"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rm.coe.int/ccje-opinion-no-26-2023-final/1680adade7"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rm.coe.int/opinion-no-28-2025-of-the-ccje-published-/4880296bfa"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rm.coe.int/opinion-no-28-2025-of-the-ccje-published-/4880296bfa"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chatgpt.com/g/g-69fdcc3a71e08191953bf86fc61332cd-naukomir-ai" TargetMode="External"/><Relationship Id="rId2" Type="http://schemas.openxmlformats.org/officeDocument/2006/relationships/hyperlink" Target="https://gemini.google.com/gem/a13f55d01ff6" TargetMode="External"/><Relationship Id="rId1" Type="http://schemas.openxmlformats.org/officeDocument/2006/relationships/slideLayout" Target="../slideLayouts/slideLayout2.xml"/><Relationship Id="rId5" Type="http://schemas.openxmlformats.org/officeDocument/2006/relationships/hyperlink" Target="https://constitutionalist.com.ua/shi-ta-dosudovyj-poriadok-urehuliuvannia-sporiv-konstytutsiia-ukrainy-ta-nova-arkhitektura-dostupu-do-pravosuddia" TargetMode="External"/><Relationship Id="rId4" Type="http://schemas.openxmlformats.org/officeDocument/2006/relationships/hyperlink" Target="https://constitutionalist.com.ua/proiekt-zakonu-ukrainy-pro-shtuchnyj-intelekt" TargetMode="External"/></Relationships>
</file>

<file path=ppt/slides/_rels/slide29.xml.rels><?xml version="1.0" encoding="UTF-8" standalone="yes"?>
<Relationships xmlns="http://schemas.openxmlformats.org/package/2006/relationships"><Relationship Id="rId8" Type="http://schemas.openxmlformats.org/officeDocument/2006/relationships/hyperlink" Target="https://constitutionalist.com.ua/artificial-intelligence-in-the-ukrainian-judiciary-charting-the-course-under-the-digital-gavel" TargetMode="External"/><Relationship Id="rId13" Type="http://schemas.openxmlformats.org/officeDocument/2006/relationships/hyperlink" Target="https://youtu.be/-qJ2FCeOEWQ" TargetMode="External"/><Relationship Id="rId3" Type="http://schemas.openxmlformats.org/officeDocument/2006/relationships/hyperlink" Target="https://so.supreme.court.gov.ua/news/949/naukovi-nadbannia-iak-osnova-dlia-nastupnykh-krokiv-na-shliakhu-intehratsii-shtuchnoho-intelektu-v-systemu-pravosuddia" TargetMode="External"/><Relationship Id="rId7" Type="http://schemas.openxmlformats.org/officeDocument/2006/relationships/hyperlink" Target="https://yur-gazeta.com/publications/practice/sudova-praktika/era-shi-y-rol-verhovnih-sudiv-u-cifroviy-transformaciyi-pravosuddya.html" TargetMode="External"/><Relationship Id="rId12" Type="http://schemas.openxmlformats.org/officeDocument/2006/relationships/hyperlink" Target="https://youtu.be/UlghLhHV8os?si=nCpvAl5p5KP3tY_G" TargetMode="External"/><Relationship Id="rId17" Type="http://schemas.openxmlformats.org/officeDocument/2006/relationships/hyperlink" Target="https://constitutionalist.com.ua/sovereign-ai-from-a-technological-idea-to-a-matter-of-state-resilience" TargetMode="External"/><Relationship Id="rId2" Type="http://schemas.openxmlformats.org/officeDocument/2006/relationships/hyperlink" Target="https://so.supreme.court.gov.ua/authors/934/shtuchnyi-intelekt-ta-systema-pravosuddia-ukrainy-rezultaty-spivpratsi-u-rotsi-sh%D1%81ho-mynuv" TargetMode="External"/><Relationship Id="rId16" Type="http://schemas.openxmlformats.org/officeDocument/2006/relationships/hyperlink" Target="https://court.gov.ua/storage/portal/supreme/prezent2026/184_Conciliation_mediation_effective_remedies_bernaziuk.pdf" TargetMode="External"/><Relationship Id="rId1" Type="http://schemas.openxmlformats.org/officeDocument/2006/relationships/slideLayout" Target="../slideLayouts/slideLayout2.xml"/><Relationship Id="rId6" Type="http://schemas.openxmlformats.org/officeDocument/2006/relationships/hyperlink" Target="https://slovo.nsj.gov.ua/images/pdf/2024_4_49/nsj_4_49_2024.pdf" TargetMode="External"/><Relationship Id="rId11" Type="http://schemas.openxmlformats.org/officeDocument/2006/relationships/hyperlink" Target="https://court.gov.ua/storage/portal/supreme/135.%20Limits_of_Interference_Private_Life_under_National_Security%20Threats_bernaziuk.pdf" TargetMode="External"/><Relationship Id="rId5" Type="http://schemas.openxmlformats.org/officeDocument/2006/relationships/hyperlink" Target="https://constitutionalist.com.ua/artificial-intelligence-and-the-judicial-system-of-ukraine-results-of-cooperation-in-the-past-year" TargetMode="External"/><Relationship Id="rId15" Type="http://schemas.openxmlformats.org/officeDocument/2006/relationships/hyperlink" Target="https://court.gov.ua/storage/portal/supreme/prezent2026/183_Preparing_Ukrainian_Judges_for_AI_bernaziuk.pdf" TargetMode="External"/><Relationship Id="rId10" Type="http://schemas.openxmlformats.org/officeDocument/2006/relationships/hyperlink" Target="https://court.gov.ua/storage/portal/supreme/161.%20Future_justice_independent_humane%20AI-era_bernaziuk%20%D0%B3%D0%BE%D1%82%D0%BE%D0%B2%D0%BE.pdf" TargetMode="External"/><Relationship Id="rId4" Type="http://schemas.openxmlformats.org/officeDocument/2006/relationships/hyperlink" Target="https://so.supreme.court.gov.ua/news/986/tsyfrova-era-pravosuddia-rol-shi-u-zabezpechenni-iednosti-sudovoi-praktyky-v-ukraini" TargetMode="External"/><Relationship Id="rId9" Type="http://schemas.openxmlformats.org/officeDocument/2006/relationships/hyperlink" Target="https://law.ukma.edu.ua/wp-content/uploads/2025/11/Rule-of-Law-and-AI-Challenges.pdf" TargetMode="External"/><Relationship Id="rId14" Type="http://schemas.openxmlformats.org/officeDocument/2006/relationships/hyperlink" Target="https://constitutionalist.com.ua/komentar-do-statti-16-vykorystannia-suddeiu-tekhnolohij-shi-kodeksu-suddivskoi-etyky"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rm.coe.int/huderia-methodology-and-model-adopted-provisional-version-2026/48802ac001"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coe.int/en/web/artificial-intelligence/the-framework-convention-on-artificial-intelligence?utm_source=chatgpt.com"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rm.coe.int/1680afae3c?utm_source=chatgpt.com" TargetMode="External"/><Relationship Id="rId2" Type="http://schemas.openxmlformats.org/officeDocument/2006/relationships/hyperlink" Target="https://rm.coe.int/1680afae67"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rm.coe.int/artificial-intelligence-handbook/48802b5bf2?utm_source=chatgpt.co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949"/>
        </a:solidFill>
        <a:effectLst/>
      </p:bgPr>
    </p:bg>
    <p:spTree>
      <p:nvGrpSpPr>
        <p:cNvPr id="1" name=""/>
        <p:cNvGrpSpPr/>
        <p:nvPr/>
      </p:nvGrpSpPr>
      <p:grpSpPr>
        <a:xfrm>
          <a:off x="0" y="0"/>
          <a:ext cx="0" cy="0"/>
          <a:chOff x="0" y="0"/>
          <a:chExt cx="0" cy="0"/>
        </a:xfrm>
      </p:grpSpPr>
      <p:sp>
        <p:nvSpPr>
          <p:cNvPr id="4099" name="Прямоугольник 4">
            <a:extLst>
              <a:ext uri="{FF2B5EF4-FFF2-40B4-BE49-F238E27FC236}">
                <a16:creationId xmlns:a16="http://schemas.microsoft.com/office/drawing/2014/main" id="{713D9962-6A76-0B3F-B541-F5A67F76EF47}"/>
              </a:ext>
            </a:extLst>
          </p:cNvPr>
          <p:cNvSpPr>
            <a:spLocks noChangeArrowheads="1"/>
          </p:cNvSpPr>
          <p:nvPr/>
        </p:nvSpPr>
        <p:spPr bwMode="auto">
          <a:xfrm>
            <a:off x="6538824" y="397472"/>
            <a:ext cx="5160370" cy="224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00000"/>
              </a:lnSpc>
              <a:spcBef>
                <a:spcPct val="0"/>
              </a:spcBef>
              <a:buFontTx/>
              <a:buNone/>
            </a:pPr>
            <a:r>
              <a:rPr lang="uk-UA" altLang="uk-UA" sz="2000" dirty="0">
                <a:solidFill>
                  <a:schemeClr val="bg1"/>
                </a:solidFill>
              </a:rPr>
              <a:t>НАЦІОНАЛЬНА ШКОЛА СУДДІВ </a:t>
            </a:r>
            <a:r>
              <a:rPr lang="uk-UA" altLang="uk-UA" sz="2000" dirty="0" smtClean="0">
                <a:solidFill>
                  <a:schemeClr val="bg1"/>
                </a:solidFill>
              </a:rPr>
              <a:t>УКРАЇНИ</a:t>
            </a:r>
          </a:p>
          <a:p>
            <a:pPr>
              <a:lnSpc>
                <a:spcPct val="100000"/>
              </a:lnSpc>
              <a:spcBef>
                <a:spcPct val="0"/>
              </a:spcBef>
              <a:buFontTx/>
              <a:buNone/>
            </a:pPr>
            <a:r>
              <a:rPr lang="uk-UA" altLang="uk-UA" sz="2000" dirty="0" smtClean="0">
                <a:solidFill>
                  <a:schemeClr val="bg1"/>
                </a:solidFill>
              </a:rPr>
              <a:t>ЛЬВІВСЬКЕ РЕГІОНАЛЬНЕ ВІДДІЛЕННЯ</a:t>
            </a:r>
          </a:p>
          <a:p>
            <a:pPr>
              <a:lnSpc>
                <a:spcPct val="100000"/>
              </a:lnSpc>
              <a:spcBef>
                <a:spcPct val="0"/>
              </a:spcBef>
              <a:buFontTx/>
              <a:buNone/>
            </a:pPr>
            <a:endParaRPr lang="ru-RU" altLang="uk-UA" sz="2000" dirty="0">
              <a:solidFill>
                <a:schemeClr val="bg1"/>
              </a:solidFill>
            </a:endParaRPr>
          </a:p>
          <a:p>
            <a:pPr>
              <a:lnSpc>
                <a:spcPct val="100000"/>
              </a:lnSpc>
              <a:spcBef>
                <a:spcPct val="0"/>
              </a:spcBef>
              <a:buFontTx/>
              <a:buNone/>
            </a:pPr>
            <a:r>
              <a:rPr lang="uk-UA" altLang="uk-UA" sz="2000" dirty="0">
                <a:solidFill>
                  <a:schemeClr val="bg1"/>
                </a:solidFill>
              </a:rPr>
              <a:t>Програма для підтримання кваліфікації суддів </a:t>
            </a:r>
          </a:p>
          <a:p>
            <a:pPr>
              <a:lnSpc>
                <a:spcPct val="100000"/>
              </a:lnSpc>
              <a:spcBef>
                <a:spcPct val="0"/>
              </a:spcBef>
              <a:buFontTx/>
              <a:buNone/>
            </a:pPr>
            <a:r>
              <a:rPr lang="uk-UA" altLang="uk-UA" sz="2000" dirty="0">
                <a:solidFill>
                  <a:schemeClr val="bg1"/>
                </a:solidFill>
              </a:rPr>
              <a:t>місцевих загальних судів</a:t>
            </a:r>
          </a:p>
          <a:p>
            <a:pPr>
              <a:lnSpc>
                <a:spcPct val="100000"/>
              </a:lnSpc>
              <a:spcBef>
                <a:spcPct val="0"/>
              </a:spcBef>
              <a:buFontTx/>
              <a:buNone/>
            </a:pPr>
            <a:endParaRPr lang="uk-UA" altLang="uk-UA" sz="2000" dirty="0" smtClean="0">
              <a:solidFill>
                <a:schemeClr val="bg1"/>
              </a:solidFill>
            </a:endParaRPr>
          </a:p>
          <a:p>
            <a:pPr>
              <a:lnSpc>
                <a:spcPct val="100000"/>
              </a:lnSpc>
              <a:spcBef>
                <a:spcPct val="0"/>
              </a:spcBef>
              <a:buFontTx/>
              <a:buNone/>
            </a:pPr>
            <a:r>
              <a:rPr lang="uk-UA" altLang="uk-UA" sz="2000" dirty="0" smtClean="0">
                <a:solidFill>
                  <a:schemeClr val="bg1"/>
                </a:solidFill>
              </a:rPr>
              <a:t>1</a:t>
            </a:r>
            <a:r>
              <a:rPr lang="en-US" altLang="uk-UA" sz="2000" dirty="0" smtClean="0">
                <a:solidFill>
                  <a:schemeClr val="bg1"/>
                </a:solidFill>
              </a:rPr>
              <a:t>2 </a:t>
            </a:r>
            <a:r>
              <a:rPr lang="uk-UA" altLang="uk-UA" sz="2000" dirty="0" smtClean="0">
                <a:solidFill>
                  <a:schemeClr val="bg1"/>
                </a:solidFill>
              </a:rPr>
              <a:t>червня </a:t>
            </a:r>
            <a:r>
              <a:rPr lang="uk-UA" altLang="uk-UA" sz="2000" dirty="0">
                <a:solidFill>
                  <a:schemeClr val="bg1"/>
                </a:solidFill>
              </a:rPr>
              <a:t>2026 року</a:t>
            </a:r>
          </a:p>
        </p:txBody>
      </p:sp>
      <p:sp>
        <p:nvSpPr>
          <p:cNvPr id="4100" name="TextBox 10">
            <a:extLst>
              <a:ext uri="{FF2B5EF4-FFF2-40B4-BE49-F238E27FC236}">
                <a16:creationId xmlns:a16="http://schemas.microsoft.com/office/drawing/2014/main" id="{1A77238E-A3A5-371E-E67F-93A7CB4BB124}"/>
              </a:ext>
            </a:extLst>
          </p:cNvPr>
          <p:cNvSpPr txBox="1">
            <a:spLocks noChangeArrowheads="1"/>
          </p:cNvSpPr>
          <p:nvPr/>
        </p:nvSpPr>
        <p:spPr bwMode="auto">
          <a:xfrm>
            <a:off x="411480" y="3169920"/>
            <a:ext cx="11287713"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lnSpc>
                <a:spcPct val="100000"/>
              </a:lnSpc>
              <a:spcBef>
                <a:spcPct val="0"/>
              </a:spcBef>
              <a:buFontTx/>
              <a:buNone/>
            </a:pPr>
            <a:r>
              <a:rPr lang="uk-UA" sz="3600" dirty="0" smtClean="0">
                <a:solidFill>
                  <a:schemeClr val="bg1"/>
                </a:solidFill>
              </a:rPr>
              <a:t>ШІ у правосудді: методологія HUDERIA для оцінки ризиків щодо прав людини, демократії і верховенства права</a:t>
            </a:r>
            <a:endParaRPr lang="uk-UA" sz="3600" dirty="0">
              <a:solidFill>
                <a:schemeClr val="bg1"/>
              </a:solidFill>
            </a:endParaRPr>
          </a:p>
        </p:txBody>
      </p:sp>
      <p:sp>
        <p:nvSpPr>
          <p:cNvPr id="4101" name="TextBox 14">
            <a:extLst>
              <a:ext uri="{FF2B5EF4-FFF2-40B4-BE49-F238E27FC236}">
                <a16:creationId xmlns:a16="http://schemas.microsoft.com/office/drawing/2014/main" id="{46C864FC-A28B-EC07-B9A8-2430B01469D4}"/>
              </a:ext>
            </a:extLst>
          </p:cNvPr>
          <p:cNvSpPr txBox="1">
            <a:spLocks noChangeArrowheads="1"/>
          </p:cNvSpPr>
          <p:nvPr/>
        </p:nvSpPr>
        <p:spPr bwMode="auto">
          <a:xfrm>
            <a:off x="587375" y="5198468"/>
            <a:ext cx="10709275"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00000"/>
              </a:lnSpc>
              <a:spcBef>
                <a:spcPct val="0"/>
              </a:spcBef>
              <a:buFontTx/>
              <a:buNone/>
            </a:pPr>
            <a:r>
              <a:rPr lang="uk-UA" altLang="uk-UA" sz="2000" b="1" dirty="0">
                <a:solidFill>
                  <a:srgbClr val="FFFFFF"/>
                </a:solidFill>
                <a:ea typeface="Roboto Condensed Light" panose="02000000000000000000" pitchFamily="2" charset="0"/>
                <a:cs typeface="Roboto Condensed Light" panose="02000000000000000000" pitchFamily="2" charset="0"/>
              </a:rPr>
              <a:t>Ян БЕРНАЗЮК,</a:t>
            </a:r>
          </a:p>
          <a:p>
            <a:pPr>
              <a:lnSpc>
                <a:spcPct val="100000"/>
              </a:lnSpc>
              <a:spcBef>
                <a:spcPct val="0"/>
              </a:spcBef>
              <a:buFontTx/>
              <a:buNone/>
            </a:pPr>
            <a:r>
              <a:rPr lang="uk-UA" altLang="uk-UA" sz="1600" dirty="0">
                <a:solidFill>
                  <a:srgbClr val="FFFFFF"/>
                </a:solidFill>
                <a:ea typeface="Roboto Condensed Light" panose="02000000000000000000" pitchFamily="2" charset="0"/>
                <a:cs typeface="Roboto Condensed Light" panose="02000000000000000000" pitchFamily="2" charset="0"/>
              </a:rPr>
              <a:t>суддя Касаційного адміністративного суду у складі Верховного Суду, </a:t>
            </a:r>
          </a:p>
          <a:p>
            <a:pPr>
              <a:lnSpc>
                <a:spcPct val="100000"/>
              </a:lnSpc>
              <a:spcBef>
                <a:spcPct val="0"/>
              </a:spcBef>
              <a:buFontTx/>
              <a:buNone/>
            </a:pPr>
            <a:r>
              <a:rPr lang="uk-UA" altLang="uk-UA" sz="1600" dirty="0">
                <a:solidFill>
                  <a:srgbClr val="FFFFFF"/>
                </a:solidFill>
                <a:ea typeface="Roboto Condensed Light" panose="02000000000000000000" pitchFamily="2" charset="0"/>
                <a:cs typeface="Roboto Condensed Light" panose="02000000000000000000" pitchFamily="2" charset="0"/>
              </a:rPr>
              <a:t>доктор юридичних наук, професор</a:t>
            </a:r>
          </a:p>
        </p:txBody>
      </p:sp>
      <p:pic>
        <p:nvPicPr>
          <p:cNvPr id="6" name="Графіка 13">
            <a:extLst>
              <a:ext uri="{FF2B5EF4-FFF2-40B4-BE49-F238E27FC236}">
                <a16:creationId xmlns:a16="http://schemas.microsoft.com/office/drawing/2014/main" id="{807C6EA5-01E7-4961-906B-E8F780987E95}"/>
              </a:ext>
            </a:extLst>
          </p:cNvPr>
          <p:cNvPicPr>
            <a:picLocks noChangeAspect="1"/>
          </p:cNvPicPr>
          <p:nvPr/>
        </p:nvPicPr>
        <p:blipFill>
          <a:blip r:embed="rId3">
            <a:extLst>
              <a:ext uri="{96DAC541-7B7A-43D3-8B79-37D633B846F1}">
                <asvg:svgBlip xmlns="" xmlns:asvg="http://schemas.microsoft.com/office/drawing/2016/SVG/main" r:embed="rId4"/>
              </a:ext>
            </a:extLst>
          </a:blip>
          <a:stretch>
            <a:fillRect/>
          </a:stretch>
        </p:blipFill>
        <p:spPr>
          <a:xfrm>
            <a:off x="587375" y="584200"/>
            <a:ext cx="1232064" cy="151061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08C3A-FEFD-E1B6-9AA5-51637E9C4EE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B2845B-AE0F-B2E5-CD15-7640E3E941A4}"/>
              </a:ext>
            </a:extLst>
          </p:cNvPr>
          <p:cNvSpPr>
            <a:spLocks noGrp="1"/>
          </p:cNvSpPr>
          <p:nvPr>
            <p:ph type="title"/>
          </p:nvPr>
        </p:nvSpPr>
        <p:spPr>
          <a:xfrm>
            <a:off x="587037" y="377506"/>
            <a:ext cx="11252866" cy="994094"/>
          </a:xfrm>
        </p:spPr>
        <p:txBody>
          <a:bodyPr/>
          <a:lstStyle/>
          <a:p>
            <a:pPr algn="ctr"/>
            <a:r>
              <a:rPr lang="uk-UA" sz="3000" dirty="0" smtClean="0">
                <a:solidFill>
                  <a:srgbClr val="004E9E"/>
                </a:solidFill>
                <a:ea typeface="Roboto Condensed Light" panose="02000000000000000000" pitchFamily="2" charset="0"/>
              </a:rPr>
              <a:t/>
            </a:r>
            <a:br>
              <a:rPr lang="uk-UA" sz="3000" dirty="0" smtClean="0">
                <a:solidFill>
                  <a:srgbClr val="004E9E"/>
                </a:solidFill>
                <a:ea typeface="Roboto Condensed Light" panose="02000000000000000000" pitchFamily="2" charset="0"/>
              </a:rPr>
            </a:br>
            <a:r>
              <a:rPr lang="en-US" sz="3000" dirty="0" smtClean="0">
                <a:solidFill>
                  <a:srgbClr val="004E9E"/>
                </a:solidFill>
                <a:ea typeface="Roboto Condensed Light" panose="02000000000000000000" pitchFamily="2" charset="0"/>
              </a:rPr>
              <a:t>Ukraine</a:t>
            </a:r>
            <a:r>
              <a:rPr lang="en-US" sz="3000" dirty="0">
                <a:solidFill>
                  <a:srgbClr val="004E9E"/>
                </a:solidFill>
                <a:ea typeface="Roboto Condensed Light" panose="02000000000000000000" pitchFamily="2" charset="0"/>
              </a:rPr>
              <a:t>: Artificial Intelligence Readiness Assessment Report. Paris: United Nations Educational, Scientific and Cultural Organization, </a:t>
            </a:r>
            <a:r>
              <a:rPr lang="en-US" sz="3000" dirty="0" smtClean="0">
                <a:solidFill>
                  <a:srgbClr val="004E9E"/>
                </a:solidFill>
                <a:ea typeface="Roboto Condensed Light" panose="02000000000000000000" pitchFamily="2" charset="0"/>
              </a:rPr>
              <a:t>2026 </a:t>
            </a:r>
            <a:r>
              <a:rPr lang="en-US" sz="1800" dirty="0">
                <a:solidFill>
                  <a:srgbClr val="004E9E"/>
                </a:solidFill>
                <a:ea typeface="Roboto Condensed Light" panose="02000000000000000000" pitchFamily="2" charset="0"/>
              </a:rPr>
              <a:t/>
            </a:r>
            <a:br>
              <a:rPr lang="en-US" sz="1800" dirty="0">
                <a:solidFill>
                  <a:srgbClr val="004E9E"/>
                </a:solidFill>
                <a:ea typeface="Roboto Condensed Light" panose="02000000000000000000" pitchFamily="2" charset="0"/>
              </a:rPr>
            </a:br>
            <a:r>
              <a:rPr lang="en-US" sz="1800" dirty="0">
                <a:solidFill>
                  <a:srgbClr val="004E9E"/>
                </a:solidFill>
                <a:ea typeface="Roboto Condensed Light" panose="02000000000000000000" pitchFamily="2" charset="0"/>
                <a:hlinkClick r:id="rId2"/>
              </a:rPr>
              <a:t>https://unesdoc.unesco.org/ark:/</a:t>
            </a:r>
            <a:r>
              <a:rPr lang="en-US" sz="1800" dirty="0" smtClean="0">
                <a:solidFill>
                  <a:srgbClr val="004E9E"/>
                </a:solidFill>
                <a:ea typeface="Roboto Condensed Light" panose="02000000000000000000" pitchFamily="2" charset="0"/>
                <a:hlinkClick r:id="rId2"/>
              </a:rPr>
              <a:t>48223/pf0000398153</a:t>
            </a:r>
            <a:r>
              <a:rPr lang="uk-UA" sz="1800" dirty="0" smtClean="0">
                <a:solidFill>
                  <a:srgbClr val="004E9E"/>
                </a:solidFill>
                <a:ea typeface="Roboto Condensed Light" panose="02000000000000000000" pitchFamily="2" charset="0"/>
              </a:rPr>
              <a:t> </a:t>
            </a:r>
            <a:r>
              <a:rPr lang="en-US" sz="1800" dirty="0" smtClean="0">
                <a:solidFill>
                  <a:srgbClr val="004E9E"/>
                </a:solidFill>
                <a:ea typeface="Roboto Condensed Light" panose="02000000000000000000" pitchFamily="2" charset="0"/>
              </a:rPr>
              <a:t> </a:t>
            </a:r>
            <a:r>
              <a:rPr lang="en-US" sz="3600" dirty="0">
                <a:solidFill>
                  <a:srgbClr val="004E9E"/>
                </a:solidFill>
                <a:ea typeface="Roboto Condensed Light" panose="02000000000000000000" pitchFamily="2" charset="0"/>
              </a:rPr>
              <a:t/>
            </a:r>
            <a:br>
              <a:rPr lang="en-US" sz="3600" dirty="0">
                <a:solidFill>
                  <a:srgbClr val="004E9E"/>
                </a:solidFill>
                <a:ea typeface="Roboto Condensed Light" panose="02000000000000000000" pitchFamily="2" charset="0"/>
              </a:rPr>
            </a:br>
            <a:endParaRPr lang="uk-UA" sz="3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6F288080-5F7C-546A-A847-1AF55E44655B}"/>
              </a:ext>
            </a:extLst>
          </p:cNvPr>
          <p:cNvSpPr>
            <a:spLocks noGrp="1"/>
          </p:cNvSpPr>
          <p:nvPr>
            <p:ph idx="1"/>
          </p:nvPr>
        </p:nvSpPr>
        <p:spPr>
          <a:xfrm>
            <a:off x="327804" y="1559672"/>
            <a:ext cx="11395494" cy="4305106"/>
          </a:xfrm>
        </p:spPr>
        <p:txBody>
          <a:bodyPr/>
          <a:lstStyle/>
          <a:p>
            <a:pPr indent="0" algn="just">
              <a:lnSpc>
                <a:spcPct val="100000"/>
              </a:lnSpc>
              <a:spcBef>
                <a:spcPts val="0"/>
              </a:spcBef>
              <a:spcAft>
                <a:spcPts val="600"/>
              </a:spcAft>
              <a:buNone/>
            </a:pPr>
            <a:r>
              <a:rPr lang="uk-UA" sz="2900" dirty="0"/>
              <a:t>1-ше місце у світі за Індексом електронної участі ООН (</a:t>
            </a:r>
            <a:r>
              <a:rPr lang="en-US" sz="2900" dirty="0"/>
              <a:t>E-Participation Index) </a:t>
            </a:r>
            <a:r>
              <a:rPr lang="uk-UA" sz="2900" dirty="0" smtClean="0"/>
              <a:t>Україна є </a:t>
            </a:r>
            <a:r>
              <a:rPr lang="uk-UA" sz="2900" dirty="0"/>
              <a:t>лідером у залученні громадян до демократичних процесів через цифрові </a:t>
            </a:r>
            <a:r>
              <a:rPr lang="uk-UA" sz="2900" dirty="0" smtClean="0"/>
              <a:t>інструменти.</a:t>
            </a:r>
            <a:endParaRPr lang="uk-UA" sz="2900" dirty="0"/>
          </a:p>
          <a:p>
            <a:pPr indent="0" algn="just">
              <a:lnSpc>
                <a:spcPct val="100000"/>
              </a:lnSpc>
              <a:spcBef>
                <a:spcPts val="0"/>
              </a:spcBef>
              <a:spcAft>
                <a:spcPts val="600"/>
              </a:spcAft>
              <a:buNone/>
            </a:pPr>
            <a:r>
              <a:rPr lang="uk-UA" sz="2900" dirty="0"/>
              <a:t>5-те місце в Індексі онлайн-послуг ООН (</a:t>
            </a:r>
            <a:r>
              <a:rPr lang="en-US" sz="2900" dirty="0"/>
              <a:t>Online Services Index) </a:t>
            </a:r>
            <a:r>
              <a:rPr lang="uk-UA" sz="2900" dirty="0"/>
              <a:t>у 2024 році — підйом на 97 позицій з 2018 </a:t>
            </a:r>
            <a:r>
              <a:rPr lang="uk-UA" sz="2900" dirty="0" smtClean="0"/>
              <a:t>року</a:t>
            </a:r>
            <a:r>
              <a:rPr lang="en-US" sz="2900" dirty="0" smtClean="0"/>
              <a:t>.</a:t>
            </a:r>
            <a:endParaRPr lang="en-US" sz="2900" dirty="0"/>
          </a:p>
          <a:p>
            <a:pPr indent="0" algn="just">
              <a:lnSpc>
                <a:spcPct val="100000"/>
              </a:lnSpc>
              <a:spcBef>
                <a:spcPts val="0"/>
              </a:spcBef>
              <a:spcAft>
                <a:spcPts val="600"/>
              </a:spcAft>
              <a:buNone/>
            </a:pPr>
            <a:r>
              <a:rPr lang="en-US" sz="2900" dirty="0"/>
              <a:t>40-</a:t>
            </a:r>
            <a:r>
              <a:rPr lang="uk-UA" sz="2900" dirty="0"/>
              <a:t>те місце серед 195 країн у </a:t>
            </a:r>
            <a:r>
              <a:rPr lang="en-US" sz="2900" dirty="0"/>
              <a:t>Government AI Readiness Index 2025 </a:t>
            </a:r>
            <a:r>
              <a:rPr lang="uk-UA" sz="2900" dirty="0"/>
              <a:t>від </a:t>
            </a:r>
            <a:r>
              <a:rPr lang="en-US" sz="2900" dirty="0"/>
              <a:t>Oxford Insights </a:t>
            </a:r>
            <a:r>
              <a:rPr lang="uk-UA" sz="2900" dirty="0" smtClean="0"/>
              <a:t>(показник </a:t>
            </a:r>
            <a:r>
              <a:rPr lang="uk-UA" sz="2900" dirty="0"/>
              <a:t>цифровізації державних послуг — 99,63</a:t>
            </a:r>
            <a:r>
              <a:rPr lang="uk-UA" sz="2900" dirty="0" smtClean="0"/>
              <a:t>%).</a:t>
            </a:r>
          </a:p>
          <a:p>
            <a:pPr indent="0" algn="just">
              <a:lnSpc>
                <a:spcPct val="100000"/>
              </a:lnSpc>
              <a:spcBef>
                <a:spcPts val="0"/>
              </a:spcBef>
              <a:spcAft>
                <a:spcPts val="600"/>
              </a:spcAft>
              <a:buNone/>
            </a:pPr>
            <a:r>
              <a:rPr lang="uk-UA" sz="2900" b="1" dirty="0" smtClean="0"/>
              <a:t>Висока цифровізація України створює можливість для </a:t>
            </a:r>
            <a:r>
              <a:rPr lang="ru-RU" sz="2900" b="1" dirty="0"/>
              <a:t>відповідального використання ШІ у правосудді</a:t>
            </a:r>
            <a:endParaRPr lang="uk-UA" sz="2900" b="1" dirty="0"/>
          </a:p>
        </p:txBody>
      </p:sp>
      <p:sp>
        <p:nvSpPr>
          <p:cNvPr id="4" name="Text Placeholder 2">
            <a:extLst>
              <a:ext uri="{FF2B5EF4-FFF2-40B4-BE49-F238E27FC236}">
                <a16:creationId xmlns:a16="http://schemas.microsoft.com/office/drawing/2014/main" id="{53EB8888-F013-F71A-8754-E8DAEBF1DC2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4C25B0C-B3A5-8277-B519-2927B197F94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1DBEFAF-BBA0-D9B1-B04E-6D5995FD8F0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ШІ у правосудді: методологія HUDERIA для оцінки ризиків щодо прав людини, демократії і верховенства права</a:t>
            </a:r>
            <a:endParaRPr lang="uk-UA" altLang="uk-UA" dirty="0">
              <a:solidFill>
                <a:srgbClr val="002949"/>
              </a:solidFill>
            </a:endParaRPr>
          </a:p>
        </p:txBody>
      </p:sp>
      <p:sp>
        <p:nvSpPr>
          <p:cNvPr id="8" name="Slide Number Placeholder 3">
            <a:extLst>
              <a:ext uri="{FF2B5EF4-FFF2-40B4-BE49-F238E27FC236}">
                <a16:creationId xmlns:a16="http://schemas.microsoft.com/office/drawing/2014/main" id="{7CB2C24B-8072-F526-57BC-C2DC70E9E83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10</a:t>
            </a:fld>
            <a:endParaRPr lang="en-US" sz="1400" dirty="0">
              <a:solidFill>
                <a:srgbClr val="002949"/>
              </a:solidFill>
            </a:endParaRPr>
          </a:p>
        </p:txBody>
      </p:sp>
    </p:spTree>
    <p:extLst>
      <p:ext uri="{BB962C8B-B14F-4D97-AF65-F5344CB8AC3E}">
        <p14:creationId xmlns:p14="http://schemas.microsoft.com/office/powerpoint/2010/main" val="14820618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08C3A-FEFD-E1B6-9AA5-51637E9C4EE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B2845B-AE0F-B2E5-CD15-7640E3E941A4}"/>
              </a:ext>
            </a:extLst>
          </p:cNvPr>
          <p:cNvSpPr>
            <a:spLocks noGrp="1"/>
          </p:cNvSpPr>
          <p:nvPr>
            <p:ph type="title"/>
          </p:nvPr>
        </p:nvSpPr>
        <p:spPr>
          <a:xfrm>
            <a:off x="482856" y="377505"/>
            <a:ext cx="11498937" cy="1238129"/>
          </a:xfrm>
        </p:spPr>
        <p:txBody>
          <a:bodyPr/>
          <a:lstStyle/>
          <a:p>
            <a:pPr algn="ctr"/>
            <a:r>
              <a:rPr lang="en-US" sz="3400" dirty="0" smtClean="0">
                <a:solidFill>
                  <a:srgbClr val="004E9E"/>
                </a:solidFill>
                <a:ea typeface="Roboto Condensed Light" panose="02000000000000000000" pitchFamily="2" charset="0"/>
              </a:rPr>
              <a:t>UNESCO</a:t>
            </a:r>
            <a:r>
              <a:rPr lang="uk-UA" sz="3400" dirty="0" smtClean="0">
                <a:solidFill>
                  <a:srgbClr val="004E9E"/>
                </a:solidFill>
                <a:ea typeface="Roboto Condensed Light" panose="02000000000000000000" pitchFamily="2" charset="0"/>
              </a:rPr>
              <a:t> - </a:t>
            </a:r>
            <a:r>
              <a:rPr lang="en-US" sz="3400" dirty="0" smtClean="0">
                <a:solidFill>
                  <a:srgbClr val="004E9E"/>
                </a:solidFill>
                <a:ea typeface="Roboto Condensed Light" panose="02000000000000000000" pitchFamily="2" charset="0"/>
              </a:rPr>
              <a:t>Global </a:t>
            </a:r>
            <a:r>
              <a:rPr lang="en-US" sz="3400" dirty="0">
                <a:solidFill>
                  <a:srgbClr val="004E9E"/>
                </a:solidFill>
                <a:ea typeface="Roboto Condensed Light" panose="02000000000000000000" pitchFamily="2" charset="0"/>
              </a:rPr>
              <a:t>Toolkit on AI and the Rule of Law for the </a:t>
            </a:r>
            <a:r>
              <a:rPr lang="en-US" sz="3400" dirty="0" smtClean="0">
                <a:solidFill>
                  <a:srgbClr val="004E9E"/>
                </a:solidFill>
                <a:ea typeface="Roboto Condensed Light" panose="02000000000000000000" pitchFamily="2" charset="0"/>
              </a:rPr>
              <a:t>Judiciary</a:t>
            </a:r>
            <a:r>
              <a:rPr lang="uk-UA" sz="3400" dirty="0" smtClean="0">
                <a:solidFill>
                  <a:srgbClr val="004E9E"/>
                </a:solidFill>
                <a:ea typeface="Roboto Condensed Light" panose="02000000000000000000" pitchFamily="2" charset="0"/>
              </a:rPr>
              <a:t/>
            </a:r>
            <a:br>
              <a:rPr lang="uk-UA" sz="3400" dirty="0" smtClean="0">
                <a:solidFill>
                  <a:srgbClr val="004E9E"/>
                </a:solidFill>
                <a:ea typeface="Roboto Condensed Light" panose="02000000000000000000" pitchFamily="2" charset="0"/>
              </a:rPr>
            </a:br>
            <a:r>
              <a:rPr lang="en-US" sz="2000" dirty="0" smtClean="0">
                <a:solidFill>
                  <a:srgbClr val="004E9E"/>
                </a:solidFill>
                <a:ea typeface="Roboto Condensed Light" panose="02000000000000000000" pitchFamily="2" charset="0"/>
                <a:hlinkClick r:id="rId2"/>
              </a:rPr>
              <a:t>https://unesdoc.unesco.org/ark:/48223/pf0000387331</a:t>
            </a:r>
            <a:r>
              <a:rPr lang="uk-UA" sz="3400" dirty="0" smtClean="0">
                <a:solidFill>
                  <a:srgbClr val="004E9E"/>
                </a:solidFill>
                <a:ea typeface="Roboto Condensed Light" panose="02000000000000000000" pitchFamily="2" charset="0"/>
              </a:rPr>
              <a:t> </a:t>
            </a:r>
            <a:r>
              <a:rPr lang="en-US" sz="1600" dirty="0">
                <a:solidFill>
                  <a:srgbClr val="004E9E"/>
                </a:solidFill>
                <a:ea typeface="Roboto Condensed Light" panose="02000000000000000000" pitchFamily="2" charset="0"/>
              </a:rPr>
              <a:t/>
            </a:r>
            <a:br>
              <a:rPr lang="en-US" sz="1600" dirty="0">
                <a:solidFill>
                  <a:srgbClr val="004E9E"/>
                </a:solidFill>
                <a:ea typeface="Roboto Condensed Light" panose="02000000000000000000" pitchFamily="2" charset="0"/>
              </a:rPr>
            </a:br>
            <a:endParaRPr lang="uk-UA" sz="1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6F288080-5F7C-546A-A847-1AF55E44655B}"/>
              </a:ext>
            </a:extLst>
          </p:cNvPr>
          <p:cNvSpPr>
            <a:spLocks noGrp="1"/>
          </p:cNvSpPr>
          <p:nvPr>
            <p:ph idx="1"/>
          </p:nvPr>
        </p:nvSpPr>
        <p:spPr>
          <a:xfrm>
            <a:off x="327804" y="1656145"/>
            <a:ext cx="11395494" cy="4208633"/>
          </a:xfrm>
        </p:spPr>
        <p:txBody>
          <a:bodyPr/>
          <a:lstStyle/>
          <a:p>
            <a:pPr indent="0" algn="just">
              <a:lnSpc>
                <a:spcPct val="100000"/>
              </a:lnSpc>
              <a:spcBef>
                <a:spcPts val="0"/>
              </a:spcBef>
              <a:spcAft>
                <a:spcPts val="0"/>
              </a:spcAft>
              <a:buNone/>
            </a:pPr>
            <a:r>
              <a:rPr lang="en-US" sz="3400" dirty="0" smtClean="0"/>
              <a:t>UNESCO </a:t>
            </a:r>
            <a:r>
              <a:rPr lang="uk-UA" sz="3400" dirty="0"/>
              <a:t>наголошує, що судові актори потребують знань і практичних інструментів для розуміння переваг і ризиків ШІ у своїй роботі</a:t>
            </a:r>
            <a:r>
              <a:rPr lang="uk-UA" sz="3400" dirty="0" smtClean="0"/>
              <a:t>.</a:t>
            </a:r>
          </a:p>
          <a:p>
            <a:pPr indent="0" algn="just">
              <a:lnSpc>
                <a:spcPct val="100000"/>
              </a:lnSpc>
              <a:spcBef>
                <a:spcPts val="0"/>
              </a:spcBef>
              <a:spcAft>
                <a:spcPts val="0"/>
              </a:spcAft>
              <a:buNone/>
            </a:pPr>
            <a:endParaRPr lang="uk-UA" sz="1600" dirty="0"/>
          </a:p>
          <a:p>
            <a:pPr indent="0" algn="just">
              <a:lnSpc>
                <a:spcPct val="100000"/>
              </a:lnSpc>
              <a:spcBef>
                <a:spcPts val="0"/>
              </a:spcBef>
              <a:spcAft>
                <a:spcPts val="0"/>
              </a:spcAft>
              <a:buNone/>
            </a:pPr>
            <a:r>
              <a:rPr lang="uk-UA" sz="3400" dirty="0" smtClean="0"/>
              <a:t>Таке </a:t>
            </a:r>
            <a:r>
              <a:rPr lang="uk-UA" sz="3400" dirty="0"/>
              <a:t>навчання має допомагати суддям оцінювати вплив ШІ на приватність, свободу вираження поглядів, доступ до інформації, недискримінацію, доступ до суду, справедливий розгляд і належну правову процедуру.</a:t>
            </a:r>
          </a:p>
        </p:txBody>
      </p:sp>
      <p:sp>
        <p:nvSpPr>
          <p:cNvPr id="4" name="Text Placeholder 2">
            <a:extLst>
              <a:ext uri="{FF2B5EF4-FFF2-40B4-BE49-F238E27FC236}">
                <a16:creationId xmlns:a16="http://schemas.microsoft.com/office/drawing/2014/main" id="{53EB8888-F013-F71A-8754-E8DAEBF1DC2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4C25B0C-B3A5-8277-B519-2927B197F94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1DBEFAF-BBA0-D9B1-B04E-6D5995FD8F0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ШІ у правосудді: методологія HUDERIA для оцінки ризиків щодо прав людини, демократії і верховенства права</a:t>
            </a:r>
            <a:endParaRPr lang="uk-UA" altLang="uk-UA" dirty="0">
              <a:solidFill>
                <a:srgbClr val="002949"/>
              </a:solidFill>
            </a:endParaRPr>
          </a:p>
        </p:txBody>
      </p:sp>
      <p:sp>
        <p:nvSpPr>
          <p:cNvPr id="8" name="Slide Number Placeholder 3">
            <a:extLst>
              <a:ext uri="{FF2B5EF4-FFF2-40B4-BE49-F238E27FC236}">
                <a16:creationId xmlns:a16="http://schemas.microsoft.com/office/drawing/2014/main" id="{7CB2C24B-8072-F526-57BC-C2DC70E9E83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11</a:t>
            </a:fld>
            <a:endParaRPr lang="en-US" sz="1400" dirty="0">
              <a:solidFill>
                <a:srgbClr val="002949"/>
              </a:solidFill>
            </a:endParaRPr>
          </a:p>
        </p:txBody>
      </p:sp>
    </p:spTree>
    <p:extLst>
      <p:ext uri="{BB962C8B-B14F-4D97-AF65-F5344CB8AC3E}">
        <p14:creationId xmlns:p14="http://schemas.microsoft.com/office/powerpoint/2010/main" val="30671116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574EB7-28F1-7A17-1172-7B41B9A4296F}"/>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66DBD404-4892-E3E7-675E-B8323BD7DA76}"/>
              </a:ext>
            </a:extLst>
          </p:cNvPr>
          <p:cNvSpPr>
            <a:spLocks noGrp="1"/>
          </p:cNvSpPr>
          <p:nvPr>
            <p:ph type="title"/>
          </p:nvPr>
        </p:nvSpPr>
        <p:spPr>
          <a:xfrm>
            <a:off x="775879" y="377506"/>
            <a:ext cx="10896415" cy="1231754"/>
          </a:xfrm>
        </p:spPr>
        <p:txBody>
          <a:bodyPr/>
          <a:lstStyle/>
          <a:p>
            <a:pPr algn="ctr"/>
            <a:r>
              <a:rPr lang="en-US" sz="3600" b="1" dirty="0">
                <a:solidFill>
                  <a:srgbClr val="004E9E"/>
                </a:solidFill>
                <a:ea typeface="Roboto Condensed Light" panose="02000000000000000000" pitchFamily="2" charset="0"/>
                <a:cs typeface="Times New Roman" panose="02020603050405020304" pitchFamily="18" charset="0"/>
              </a:rPr>
              <a:t>Council of Europe — HUDERIA Methodology and </a:t>
            </a:r>
            <a:r>
              <a:rPr lang="en-US" sz="3600" b="1" dirty="0" smtClean="0">
                <a:solidFill>
                  <a:srgbClr val="004E9E"/>
                </a:solidFill>
                <a:ea typeface="Roboto Condensed Light" panose="02000000000000000000" pitchFamily="2" charset="0"/>
                <a:cs typeface="Times New Roman" panose="02020603050405020304" pitchFamily="18" charset="0"/>
              </a:rPr>
              <a:t>Model</a:t>
            </a:r>
            <a:r>
              <a:rPr lang="uk-UA" sz="3000" b="1" dirty="0" smtClean="0">
                <a:solidFill>
                  <a:srgbClr val="004E9E"/>
                </a:solidFill>
                <a:ea typeface="Roboto Condensed Light" panose="02000000000000000000" pitchFamily="2" charset="0"/>
                <a:cs typeface="Times New Roman" panose="02020603050405020304" pitchFamily="18" charset="0"/>
              </a:rPr>
              <a:t/>
            </a:r>
            <a:br>
              <a:rPr lang="uk-UA" sz="3000" b="1" dirty="0" smtClean="0">
                <a:solidFill>
                  <a:srgbClr val="004E9E"/>
                </a:solidFill>
                <a:ea typeface="Roboto Condensed Light" panose="02000000000000000000" pitchFamily="2" charset="0"/>
                <a:cs typeface="Times New Roman" panose="02020603050405020304" pitchFamily="18" charset="0"/>
              </a:rPr>
            </a:br>
            <a:r>
              <a:rPr lang="en-US" sz="1800" b="1" dirty="0">
                <a:solidFill>
                  <a:srgbClr val="004E9E"/>
                </a:solidFill>
                <a:ea typeface="Roboto Condensed Light" panose="02000000000000000000" pitchFamily="2" charset="0"/>
                <a:cs typeface="Times New Roman" panose="02020603050405020304" pitchFamily="18" charset="0"/>
                <a:hlinkClick r:id="rId2"/>
              </a:rPr>
              <a:t>https://</a:t>
            </a:r>
            <a:r>
              <a:rPr lang="en-US" sz="1800" b="1" dirty="0" smtClean="0">
                <a:solidFill>
                  <a:srgbClr val="004E9E"/>
                </a:solidFill>
                <a:ea typeface="Roboto Condensed Light" panose="02000000000000000000" pitchFamily="2" charset="0"/>
                <a:cs typeface="Times New Roman" panose="02020603050405020304" pitchFamily="18" charset="0"/>
                <a:hlinkClick r:id="rId2"/>
              </a:rPr>
              <a:t>rm.coe.int/huderia-methodology-and-model-adopted-provisional-version-2026/48802ac001</a:t>
            </a:r>
            <a:endParaRPr lang="en-US" sz="1800" b="1" dirty="0">
              <a:solidFill>
                <a:srgbClr val="004E9E"/>
              </a:solidFill>
              <a:ea typeface="Roboto Condensed Light" panose="02000000000000000000" pitchFamily="2"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E4EA5E0B-9681-30B5-99F9-EEBE75D64AC1}"/>
              </a:ext>
            </a:extLst>
          </p:cNvPr>
          <p:cNvSpPr>
            <a:spLocks noGrp="1"/>
          </p:cNvSpPr>
          <p:nvPr>
            <p:ph idx="1"/>
          </p:nvPr>
        </p:nvSpPr>
        <p:spPr>
          <a:xfrm>
            <a:off x="327804" y="1893805"/>
            <a:ext cx="11395494" cy="3970972"/>
          </a:xfrm>
        </p:spPr>
        <p:txBody>
          <a:bodyPr/>
          <a:lstStyle/>
          <a:p>
            <a:pPr indent="0" algn="just">
              <a:lnSpc>
                <a:spcPct val="100000"/>
              </a:lnSpc>
              <a:spcBef>
                <a:spcPts val="0"/>
              </a:spcBef>
              <a:spcAft>
                <a:spcPts val="0"/>
              </a:spcAft>
              <a:buNone/>
            </a:pPr>
            <a:r>
              <a:rPr lang="en-US" sz="3400" dirty="0" smtClean="0">
                <a:solidFill>
                  <a:srgbClr val="002949"/>
                </a:solidFill>
                <a:ea typeface="Roboto Condensed Light" panose="02000000000000000000" pitchFamily="2" charset="0"/>
              </a:rPr>
              <a:t>HUDERIA </a:t>
            </a:r>
            <a:r>
              <a:rPr lang="uk-UA" sz="3400" dirty="0">
                <a:solidFill>
                  <a:srgbClr val="002949"/>
                </a:solidFill>
                <a:ea typeface="Roboto Condensed Light" panose="02000000000000000000" pitchFamily="2" charset="0"/>
              </a:rPr>
              <a:t>виходить із </a:t>
            </a:r>
            <a:r>
              <a:rPr lang="uk-UA" sz="3400" dirty="0" err="1">
                <a:solidFill>
                  <a:srgbClr val="002949"/>
                </a:solidFill>
                <a:ea typeface="Roboto Condensed Light" panose="02000000000000000000" pitchFamily="2" charset="0"/>
              </a:rPr>
              <a:t>соціотехнічного</a:t>
            </a:r>
            <a:r>
              <a:rPr lang="uk-UA" sz="3400" dirty="0">
                <a:solidFill>
                  <a:srgbClr val="002949"/>
                </a:solidFill>
                <a:ea typeface="Roboto Condensed Light" panose="02000000000000000000" pitchFamily="2" charset="0"/>
              </a:rPr>
              <a:t> підходу: ризики ШІ залежать не лише від алгоритму, а й від людських рішень, інституційних правил, даних, середовища застосування та груп осіб, яких може бути зачеплено</a:t>
            </a:r>
            <a:r>
              <a:rPr lang="uk-UA" sz="3400" dirty="0" smtClean="0">
                <a:solidFill>
                  <a:srgbClr val="002949"/>
                </a:solidFill>
                <a:ea typeface="Roboto Condensed Light" panose="02000000000000000000" pitchFamily="2" charset="0"/>
              </a:rPr>
              <a:t>.</a:t>
            </a:r>
          </a:p>
          <a:p>
            <a:pPr indent="0" algn="just">
              <a:lnSpc>
                <a:spcPct val="100000"/>
              </a:lnSpc>
              <a:spcBef>
                <a:spcPts val="0"/>
              </a:spcBef>
              <a:spcAft>
                <a:spcPts val="0"/>
              </a:spcAft>
              <a:buNone/>
            </a:pPr>
            <a:endParaRPr lang="uk-UA" sz="1600" dirty="0">
              <a:solidFill>
                <a:srgbClr val="002949"/>
              </a:solidFill>
              <a:ea typeface="Roboto Condensed Light" panose="02000000000000000000" pitchFamily="2" charset="0"/>
            </a:endParaRPr>
          </a:p>
          <a:p>
            <a:pPr indent="0" algn="just">
              <a:lnSpc>
                <a:spcPct val="100000"/>
              </a:lnSpc>
              <a:spcBef>
                <a:spcPts val="0"/>
              </a:spcBef>
              <a:spcAft>
                <a:spcPts val="0"/>
              </a:spcAft>
              <a:buNone/>
            </a:pPr>
            <a:r>
              <a:rPr lang="uk-UA" sz="3400" dirty="0" smtClean="0">
                <a:solidFill>
                  <a:srgbClr val="002949"/>
                </a:solidFill>
                <a:ea typeface="Roboto Condensed Light" panose="02000000000000000000" pitchFamily="2" charset="0"/>
              </a:rPr>
              <a:t>Такий </a:t>
            </a:r>
            <a:r>
              <a:rPr lang="uk-UA" sz="3400" dirty="0">
                <a:solidFill>
                  <a:srgbClr val="002949"/>
                </a:solidFill>
                <a:ea typeface="Roboto Condensed Light" panose="02000000000000000000" pitchFamily="2" charset="0"/>
              </a:rPr>
              <a:t>підхід вимагає оцінювати технічні, правові, соціальні, політичні, економічні, культурні й організаційні чинники разом, а не окремо.</a:t>
            </a:r>
          </a:p>
        </p:txBody>
      </p:sp>
      <p:sp>
        <p:nvSpPr>
          <p:cNvPr id="4" name="Text Placeholder 2">
            <a:extLst>
              <a:ext uri="{FF2B5EF4-FFF2-40B4-BE49-F238E27FC236}">
                <a16:creationId xmlns:a16="http://schemas.microsoft.com/office/drawing/2014/main" id="{6C56105B-2DF6-AE12-1517-881133BEA10A}"/>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55A2F6A-BC57-3718-AD3D-E17890E44EE4}"/>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EF100F8-CAE0-A300-A849-2B7CBF20E4B0}"/>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ШІ у правосудді: методологія HUDERIA для оцінки ризиків щодо прав людини, демократії і верховенства права</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47F2538A-EDBA-0491-46CA-911D7BE0D3CE}"/>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smtClean="0">
                <a:solidFill>
                  <a:srgbClr val="002949"/>
                </a:solidFill>
              </a:rPr>
              <a:t>12</a:t>
            </a:r>
            <a:endParaRPr lang="en-US" sz="1400" dirty="0">
              <a:solidFill>
                <a:srgbClr val="002949"/>
              </a:solidFill>
            </a:endParaRPr>
          </a:p>
        </p:txBody>
      </p:sp>
    </p:spTree>
    <p:extLst>
      <p:ext uri="{BB962C8B-B14F-4D97-AF65-F5344CB8AC3E}">
        <p14:creationId xmlns:p14="http://schemas.microsoft.com/office/powerpoint/2010/main" val="8167774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574EB7-28F1-7A17-1172-7B41B9A4296F}"/>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66DBD404-4892-E3E7-675E-B8323BD7DA76}"/>
              </a:ext>
            </a:extLst>
          </p:cNvPr>
          <p:cNvSpPr>
            <a:spLocks noGrp="1"/>
          </p:cNvSpPr>
          <p:nvPr>
            <p:ph type="title"/>
          </p:nvPr>
        </p:nvSpPr>
        <p:spPr>
          <a:xfrm>
            <a:off x="775879" y="377507"/>
            <a:ext cx="10896415" cy="931032"/>
          </a:xfrm>
        </p:spPr>
        <p:txBody>
          <a:bodyPr/>
          <a:lstStyle/>
          <a:p>
            <a:pPr algn="ctr"/>
            <a:r>
              <a:rPr lang="en-US" sz="3600" b="1" dirty="0">
                <a:solidFill>
                  <a:srgbClr val="004E9E"/>
                </a:solidFill>
                <a:ea typeface="Roboto Condensed Light" panose="02000000000000000000" pitchFamily="2" charset="0"/>
                <a:cs typeface="Times New Roman" panose="02020603050405020304" pitchFamily="18" charset="0"/>
              </a:rPr>
              <a:t>Council of Europe — HUDERIA Methodology and Model</a:t>
            </a:r>
            <a:br>
              <a:rPr lang="en-US" sz="3600" b="1" dirty="0">
                <a:solidFill>
                  <a:srgbClr val="004E9E"/>
                </a:solidFill>
                <a:ea typeface="Roboto Condensed Light" panose="02000000000000000000" pitchFamily="2" charset="0"/>
                <a:cs typeface="Times New Roman" panose="02020603050405020304" pitchFamily="18" charset="0"/>
              </a:rPr>
            </a:br>
            <a:r>
              <a:rPr lang="en-US" sz="1800" b="1" dirty="0">
                <a:solidFill>
                  <a:srgbClr val="004E9E"/>
                </a:solidFill>
                <a:ea typeface="Roboto Condensed Light" panose="02000000000000000000" pitchFamily="2" charset="0"/>
                <a:cs typeface="Times New Roman" panose="02020603050405020304" pitchFamily="18" charset="0"/>
                <a:hlinkClick r:id="rId2"/>
              </a:rPr>
              <a:t>https://</a:t>
            </a:r>
            <a:r>
              <a:rPr lang="en-US" sz="1800" b="1" dirty="0" smtClean="0">
                <a:solidFill>
                  <a:srgbClr val="004E9E"/>
                </a:solidFill>
                <a:ea typeface="Roboto Condensed Light" panose="02000000000000000000" pitchFamily="2" charset="0"/>
                <a:cs typeface="Times New Roman" panose="02020603050405020304" pitchFamily="18" charset="0"/>
                <a:hlinkClick r:id="rId2"/>
              </a:rPr>
              <a:t>rm.coe.int/huderia-methodology-and-model-adopted-provisional-version-2026/48802ac001</a:t>
            </a:r>
            <a:r>
              <a:rPr lang="uk-UA" sz="1800" b="1" dirty="0" smtClean="0">
                <a:solidFill>
                  <a:srgbClr val="004E9E"/>
                </a:solidFill>
                <a:ea typeface="Roboto Condensed Light" panose="02000000000000000000" pitchFamily="2" charset="0"/>
                <a:cs typeface="Times New Roman" panose="02020603050405020304" pitchFamily="18" charset="0"/>
              </a:rPr>
              <a:t> </a:t>
            </a:r>
            <a:endParaRPr lang="en-US" sz="1800" b="1" dirty="0">
              <a:solidFill>
                <a:srgbClr val="004E9E"/>
              </a:solidFill>
              <a:ea typeface="Roboto Condensed Light" panose="02000000000000000000" pitchFamily="2"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E4EA5E0B-9681-30B5-99F9-EEBE75D64AC1}"/>
              </a:ext>
            </a:extLst>
          </p:cNvPr>
          <p:cNvSpPr>
            <a:spLocks noGrp="1"/>
          </p:cNvSpPr>
          <p:nvPr>
            <p:ph idx="1"/>
          </p:nvPr>
        </p:nvSpPr>
        <p:spPr>
          <a:xfrm>
            <a:off x="327804" y="1335184"/>
            <a:ext cx="11395494" cy="4529593"/>
          </a:xfrm>
        </p:spPr>
        <p:txBody>
          <a:bodyPr/>
          <a:lstStyle/>
          <a:p>
            <a:pPr indent="0" algn="just">
              <a:lnSpc>
                <a:spcPct val="100000"/>
              </a:lnSpc>
              <a:spcBef>
                <a:spcPts val="0"/>
              </a:spcBef>
              <a:spcAft>
                <a:spcPts val="0"/>
              </a:spcAft>
              <a:buNone/>
            </a:pPr>
            <a:r>
              <a:rPr lang="en-US" sz="3200" dirty="0">
                <a:solidFill>
                  <a:srgbClr val="002949"/>
                </a:solidFill>
                <a:ea typeface="Roboto Condensed Light" panose="02000000000000000000" pitchFamily="2" charset="0"/>
              </a:rPr>
              <a:t>HUDERIA </a:t>
            </a:r>
            <a:r>
              <a:rPr lang="uk-UA" sz="3200" dirty="0">
                <a:solidFill>
                  <a:srgbClr val="002949"/>
                </a:solidFill>
                <a:ea typeface="Roboto Condensed Light" panose="02000000000000000000" pitchFamily="2" charset="0"/>
              </a:rPr>
              <a:t>складається з чотирьох взаємопов’язаних елементів: </a:t>
            </a:r>
            <a:r>
              <a:rPr lang="en-US" sz="3200" dirty="0">
                <a:solidFill>
                  <a:srgbClr val="002949"/>
                </a:solidFill>
                <a:ea typeface="Roboto Condensed Light" panose="02000000000000000000" pitchFamily="2" charset="0"/>
              </a:rPr>
              <a:t>Context-Based Risk Analysis (COBRA) — </a:t>
            </a:r>
            <a:r>
              <a:rPr lang="uk-UA" sz="3200" dirty="0">
                <a:solidFill>
                  <a:srgbClr val="002949"/>
                </a:solidFill>
                <a:ea typeface="Roboto Condensed Light" panose="02000000000000000000" pitchFamily="2" charset="0"/>
              </a:rPr>
              <a:t>аналіз ризиків з урахуванням конкретного контексту застосування системи; </a:t>
            </a:r>
            <a:r>
              <a:rPr lang="en-US" sz="3200" dirty="0">
                <a:solidFill>
                  <a:srgbClr val="002949"/>
                </a:solidFill>
                <a:ea typeface="Roboto Condensed Light" panose="02000000000000000000" pitchFamily="2" charset="0"/>
              </a:rPr>
              <a:t>Stakeholder Engagement Process (SEP) — </a:t>
            </a:r>
            <a:r>
              <a:rPr lang="uk-UA" sz="3200" dirty="0">
                <a:solidFill>
                  <a:srgbClr val="002949"/>
                </a:solidFill>
                <a:ea typeface="Roboto Condensed Light" panose="02000000000000000000" pitchFamily="2" charset="0"/>
              </a:rPr>
              <a:t>процес залучення зацікавлених сторін; </a:t>
            </a:r>
            <a:endParaRPr lang="uk-UA" sz="3200" dirty="0" smtClean="0">
              <a:solidFill>
                <a:srgbClr val="002949"/>
              </a:solidFill>
              <a:ea typeface="Roboto Condensed Light" panose="02000000000000000000" pitchFamily="2" charset="0"/>
            </a:endParaRPr>
          </a:p>
          <a:p>
            <a:pPr indent="0" algn="just">
              <a:lnSpc>
                <a:spcPct val="100000"/>
              </a:lnSpc>
              <a:spcBef>
                <a:spcPts val="0"/>
              </a:spcBef>
              <a:spcAft>
                <a:spcPts val="0"/>
              </a:spcAft>
              <a:buNone/>
            </a:pPr>
            <a:r>
              <a:rPr lang="en-US" sz="3200" dirty="0" smtClean="0">
                <a:solidFill>
                  <a:srgbClr val="002949"/>
                </a:solidFill>
                <a:ea typeface="Roboto Condensed Light" panose="02000000000000000000" pitchFamily="2" charset="0"/>
              </a:rPr>
              <a:t>Risk </a:t>
            </a:r>
            <a:r>
              <a:rPr lang="en-US" sz="3200" dirty="0">
                <a:solidFill>
                  <a:srgbClr val="002949"/>
                </a:solidFill>
                <a:ea typeface="Roboto Condensed Light" panose="02000000000000000000" pitchFamily="2" charset="0"/>
              </a:rPr>
              <a:t>and Impact Assessment — </a:t>
            </a:r>
            <a:r>
              <a:rPr lang="uk-UA" sz="3200" dirty="0">
                <a:solidFill>
                  <a:srgbClr val="002949"/>
                </a:solidFill>
                <a:ea typeface="Roboto Condensed Light" panose="02000000000000000000" pitchFamily="2" charset="0"/>
              </a:rPr>
              <a:t>оцінка ризиків та впливу на права людини, демократію і верховенство права; </a:t>
            </a:r>
            <a:endParaRPr lang="uk-UA" sz="3200" dirty="0" smtClean="0">
              <a:solidFill>
                <a:srgbClr val="002949"/>
              </a:solidFill>
              <a:ea typeface="Roboto Condensed Light" panose="02000000000000000000" pitchFamily="2" charset="0"/>
            </a:endParaRPr>
          </a:p>
          <a:p>
            <a:pPr indent="0" algn="just">
              <a:lnSpc>
                <a:spcPct val="100000"/>
              </a:lnSpc>
              <a:spcBef>
                <a:spcPts val="0"/>
              </a:spcBef>
              <a:spcAft>
                <a:spcPts val="0"/>
              </a:spcAft>
              <a:buNone/>
            </a:pPr>
            <a:r>
              <a:rPr lang="en-US" sz="3200" dirty="0" smtClean="0">
                <a:solidFill>
                  <a:srgbClr val="002949"/>
                </a:solidFill>
                <a:ea typeface="Roboto Condensed Light" panose="02000000000000000000" pitchFamily="2" charset="0"/>
              </a:rPr>
              <a:t>Mitigation </a:t>
            </a:r>
            <a:r>
              <a:rPr lang="en-US" sz="3200" dirty="0">
                <a:solidFill>
                  <a:srgbClr val="002949"/>
                </a:solidFill>
                <a:ea typeface="Roboto Condensed Light" panose="02000000000000000000" pitchFamily="2" charset="0"/>
              </a:rPr>
              <a:t>Plan — </a:t>
            </a:r>
            <a:r>
              <a:rPr lang="uk-UA" sz="3200" dirty="0">
                <a:solidFill>
                  <a:srgbClr val="002949"/>
                </a:solidFill>
                <a:ea typeface="Roboto Condensed Light" panose="02000000000000000000" pitchFamily="2" charset="0"/>
              </a:rPr>
              <a:t>план заходів для запобігання, зменшення або усунення виявлених ризиків.</a:t>
            </a:r>
          </a:p>
        </p:txBody>
      </p:sp>
      <p:sp>
        <p:nvSpPr>
          <p:cNvPr id="4" name="Text Placeholder 2">
            <a:extLst>
              <a:ext uri="{FF2B5EF4-FFF2-40B4-BE49-F238E27FC236}">
                <a16:creationId xmlns:a16="http://schemas.microsoft.com/office/drawing/2014/main" id="{6C56105B-2DF6-AE12-1517-881133BEA10A}"/>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55A2F6A-BC57-3718-AD3D-E17890E44EE4}"/>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EF100F8-CAE0-A300-A849-2B7CBF20E4B0}"/>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ШІ у правосудді: методологія HUDERIA для оцінки ризиків щодо прав людини, демократії і верховенства права</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47F2538A-EDBA-0491-46CA-911D7BE0D3CE}"/>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smtClean="0">
                <a:solidFill>
                  <a:srgbClr val="002949"/>
                </a:solidFill>
              </a:rPr>
              <a:t>13</a:t>
            </a:r>
            <a:endParaRPr lang="en-US" sz="1400" dirty="0">
              <a:solidFill>
                <a:srgbClr val="002949"/>
              </a:solidFill>
            </a:endParaRPr>
          </a:p>
        </p:txBody>
      </p:sp>
    </p:spTree>
    <p:extLst>
      <p:ext uri="{BB962C8B-B14F-4D97-AF65-F5344CB8AC3E}">
        <p14:creationId xmlns:p14="http://schemas.microsoft.com/office/powerpoint/2010/main" val="1876771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574EB7-28F1-7A17-1172-7B41B9A4296F}"/>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66DBD404-4892-E3E7-675E-B8323BD7DA76}"/>
              </a:ext>
            </a:extLst>
          </p:cNvPr>
          <p:cNvSpPr>
            <a:spLocks noGrp="1"/>
          </p:cNvSpPr>
          <p:nvPr>
            <p:ph type="title"/>
          </p:nvPr>
        </p:nvSpPr>
        <p:spPr>
          <a:xfrm>
            <a:off x="775879" y="377507"/>
            <a:ext cx="10896415" cy="931032"/>
          </a:xfrm>
        </p:spPr>
        <p:txBody>
          <a:bodyPr/>
          <a:lstStyle/>
          <a:p>
            <a:pPr algn="ctr"/>
            <a:r>
              <a:rPr lang="en-US" sz="3600" b="1" dirty="0">
                <a:solidFill>
                  <a:srgbClr val="004E9E"/>
                </a:solidFill>
                <a:ea typeface="Roboto Condensed Light" panose="02000000000000000000" pitchFamily="2" charset="0"/>
                <a:cs typeface="Times New Roman" panose="02020603050405020304" pitchFamily="18" charset="0"/>
              </a:rPr>
              <a:t>Council of Europe — HUDERIA Methodology and Model</a:t>
            </a:r>
            <a:br>
              <a:rPr lang="en-US" sz="3600" b="1" dirty="0">
                <a:solidFill>
                  <a:srgbClr val="004E9E"/>
                </a:solidFill>
                <a:ea typeface="Roboto Condensed Light" panose="02000000000000000000" pitchFamily="2" charset="0"/>
                <a:cs typeface="Times New Roman" panose="02020603050405020304" pitchFamily="18" charset="0"/>
              </a:rPr>
            </a:br>
            <a:r>
              <a:rPr lang="en-US" sz="1800" b="1" dirty="0">
                <a:solidFill>
                  <a:srgbClr val="004E9E"/>
                </a:solidFill>
                <a:ea typeface="Roboto Condensed Light" panose="02000000000000000000" pitchFamily="2" charset="0"/>
                <a:cs typeface="Times New Roman" panose="02020603050405020304" pitchFamily="18" charset="0"/>
                <a:hlinkClick r:id="rId2"/>
              </a:rPr>
              <a:t>https://</a:t>
            </a:r>
            <a:r>
              <a:rPr lang="en-US" sz="1800" b="1" dirty="0" smtClean="0">
                <a:solidFill>
                  <a:srgbClr val="004E9E"/>
                </a:solidFill>
                <a:ea typeface="Roboto Condensed Light" panose="02000000000000000000" pitchFamily="2" charset="0"/>
                <a:cs typeface="Times New Roman" panose="02020603050405020304" pitchFamily="18" charset="0"/>
                <a:hlinkClick r:id="rId2"/>
              </a:rPr>
              <a:t>rm.coe.int/huderia-methodology-and-model-adopted-provisional-version-2026/48802ac001</a:t>
            </a:r>
            <a:r>
              <a:rPr lang="uk-UA" sz="1800" b="1" dirty="0" smtClean="0">
                <a:solidFill>
                  <a:srgbClr val="004E9E"/>
                </a:solidFill>
                <a:ea typeface="Roboto Condensed Light" panose="02000000000000000000" pitchFamily="2" charset="0"/>
                <a:cs typeface="Times New Roman" panose="02020603050405020304" pitchFamily="18" charset="0"/>
              </a:rPr>
              <a:t> </a:t>
            </a:r>
            <a:endParaRPr lang="en-US" sz="1800" b="1" dirty="0">
              <a:solidFill>
                <a:srgbClr val="004E9E"/>
              </a:solidFill>
              <a:ea typeface="Roboto Condensed Light" panose="02000000000000000000" pitchFamily="2"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E4EA5E0B-9681-30B5-99F9-EEBE75D64AC1}"/>
              </a:ext>
            </a:extLst>
          </p:cNvPr>
          <p:cNvSpPr>
            <a:spLocks noGrp="1"/>
          </p:cNvSpPr>
          <p:nvPr>
            <p:ph idx="1"/>
          </p:nvPr>
        </p:nvSpPr>
        <p:spPr>
          <a:xfrm>
            <a:off x="327804" y="1466193"/>
            <a:ext cx="11395494" cy="4398584"/>
          </a:xfrm>
        </p:spPr>
        <p:txBody>
          <a:bodyPr/>
          <a:lstStyle/>
          <a:p>
            <a:pPr indent="0" algn="just">
              <a:lnSpc>
                <a:spcPct val="100000"/>
              </a:lnSpc>
              <a:spcBef>
                <a:spcPts val="0"/>
              </a:spcBef>
              <a:spcAft>
                <a:spcPts val="0"/>
              </a:spcAft>
              <a:buNone/>
            </a:pPr>
            <a:r>
              <a:rPr lang="uk-UA" sz="3400" dirty="0">
                <a:solidFill>
                  <a:srgbClr val="002949"/>
                </a:solidFill>
                <a:ea typeface="Roboto Condensed Light" panose="02000000000000000000" pitchFamily="2" charset="0"/>
              </a:rPr>
              <a:t>Після первинної оцінки </a:t>
            </a:r>
            <a:r>
              <a:rPr lang="en-US" sz="3400" dirty="0">
                <a:solidFill>
                  <a:srgbClr val="002949"/>
                </a:solidFill>
                <a:ea typeface="Roboto Condensed Light" panose="02000000000000000000" pitchFamily="2" charset="0"/>
              </a:rPr>
              <a:t>HUDERIA </a:t>
            </a:r>
            <a:r>
              <a:rPr lang="uk-UA" sz="3400" dirty="0">
                <a:solidFill>
                  <a:srgbClr val="002949"/>
                </a:solidFill>
                <a:ea typeface="Roboto Condensed Light" panose="02000000000000000000" pitchFamily="2" charset="0"/>
              </a:rPr>
              <a:t>передбачає </a:t>
            </a:r>
            <a:r>
              <a:rPr lang="en-US" sz="3400" b="1" dirty="0">
                <a:solidFill>
                  <a:srgbClr val="002949"/>
                </a:solidFill>
                <a:ea typeface="Roboto Condensed Light" panose="02000000000000000000" pitchFamily="2" charset="0"/>
              </a:rPr>
              <a:t>iterative review</a:t>
            </a:r>
            <a:r>
              <a:rPr lang="en-US" sz="3400" dirty="0">
                <a:solidFill>
                  <a:srgbClr val="002949"/>
                </a:solidFill>
                <a:ea typeface="Roboto Condensed Light" panose="02000000000000000000" pitchFamily="2" charset="0"/>
              </a:rPr>
              <a:t> — </a:t>
            </a:r>
            <a:r>
              <a:rPr lang="uk-UA" sz="3400" dirty="0">
                <a:solidFill>
                  <a:srgbClr val="002949"/>
                </a:solidFill>
                <a:ea typeface="Roboto Condensed Light" panose="02000000000000000000" pitchFamily="2" charset="0"/>
              </a:rPr>
              <a:t>не одноразову, а періодичну перевірку та оновлення оцінки. Такий перегляд має здійснюватися з урахуванням змін у самій системі ШІ, способах її використання, колі користувачів, даних, на яких вона працює, а також у реальному середовищі її застосування. </a:t>
            </a:r>
            <a:endParaRPr lang="uk-UA" sz="3400" dirty="0" smtClean="0">
              <a:solidFill>
                <a:srgbClr val="002949"/>
              </a:solidFill>
              <a:ea typeface="Roboto Condensed Light" panose="02000000000000000000" pitchFamily="2" charset="0"/>
            </a:endParaRPr>
          </a:p>
          <a:p>
            <a:pPr indent="0" algn="just">
              <a:lnSpc>
                <a:spcPct val="100000"/>
              </a:lnSpc>
              <a:spcBef>
                <a:spcPts val="0"/>
              </a:spcBef>
              <a:spcAft>
                <a:spcPts val="0"/>
              </a:spcAft>
              <a:buNone/>
            </a:pPr>
            <a:r>
              <a:rPr lang="uk-UA" sz="3400" dirty="0" smtClean="0">
                <a:solidFill>
                  <a:srgbClr val="002949"/>
                </a:solidFill>
                <a:ea typeface="Roboto Condensed Light" panose="02000000000000000000" pitchFamily="2" charset="0"/>
              </a:rPr>
              <a:t>Це </a:t>
            </a:r>
            <a:r>
              <a:rPr lang="uk-UA" sz="3400" dirty="0">
                <a:solidFill>
                  <a:srgbClr val="002949"/>
                </a:solidFill>
                <a:ea typeface="Roboto Condensed Light" panose="02000000000000000000" pitchFamily="2" charset="0"/>
              </a:rPr>
              <a:t>важливо, оскільки ризики можуть виникати або змінюватися вже після впровадження системи.</a:t>
            </a:r>
          </a:p>
        </p:txBody>
      </p:sp>
      <p:sp>
        <p:nvSpPr>
          <p:cNvPr id="4" name="Text Placeholder 2">
            <a:extLst>
              <a:ext uri="{FF2B5EF4-FFF2-40B4-BE49-F238E27FC236}">
                <a16:creationId xmlns:a16="http://schemas.microsoft.com/office/drawing/2014/main" id="{6C56105B-2DF6-AE12-1517-881133BEA10A}"/>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55A2F6A-BC57-3718-AD3D-E17890E44EE4}"/>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EF100F8-CAE0-A300-A849-2B7CBF20E4B0}"/>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ШІ у правосудді: методологія HUDERIA для оцінки ризиків щодо прав людини, демократії і верховенства права</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47F2538A-EDBA-0491-46CA-911D7BE0D3CE}"/>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smtClean="0">
                <a:solidFill>
                  <a:srgbClr val="002949"/>
                </a:solidFill>
              </a:rPr>
              <a:t>14</a:t>
            </a:r>
            <a:endParaRPr lang="en-US" sz="1400" dirty="0">
              <a:solidFill>
                <a:srgbClr val="002949"/>
              </a:solidFill>
            </a:endParaRPr>
          </a:p>
        </p:txBody>
      </p:sp>
    </p:spTree>
    <p:extLst>
      <p:ext uri="{BB962C8B-B14F-4D97-AF65-F5344CB8AC3E}">
        <p14:creationId xmlns:p14="http://schemas.microsoft.com/office/powerpoint/2010/main" val="36941259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08C3A-FEFD-E1B6-9AA5-51637E9C4EE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B2845B-AE0F-B2E5-CD15-7640E3E941A4}"/>
              </a:ext>
            </a:extLst>
          </p:cNvPr>
          <p:cNvSpPr>
            <a:spLocks noGrp="1"/>
          </p:cNvSpPr>
          <p:nvPr>
            <p:ph type="title"/>
          </p:nvPr>
        </p:nvSpPr>
        <p:spPr>
          <a:xfrm>
            <a:off x="775880" y="377506"/>
            <a:ext cx="10947418" cy="1182166"/>
          </a:xfrm>
        </p:spPr>
        <p:txBody>
          <a:bodyPr/>
          <a:lstStyle/>
          <a:p>
            <a:pPr algn="ctr"/>
            <a:r>
              <a:rPr lang="en-US" sz="3600" b="1" dirty="0">
                <a:solidFill>
                  <a:srgbClr val="004E9E"/>
                </a:solidFill>
                <a:ea typeface="Roboto Condensed Light" panose="02000000000000000000" pitchFamily="2" charset="0"/>
                <a:cs typeface="Times New Roman" panose="02020603050405020304" pitchFamily="18" charset="0"/>
              </a:rPr>
              <a:t>CEPEJ — Guidelines on the Use of Generative Artificial Intelligence in </a:t>
            </a:r>
            <a:r>
              <a:rPr lang="en-US" sz="3600" b="1" dirty="0" smtClean="0">
                <a:solidFill>
                  <a:srgbClr val="004E9E"/>
                </a:solidFill>
                <a:ea typeface="Roboto Condensed Light" panose="02000000000000000000" pitchFamily="2" charset="0"/>
                <a:cs typeface="Times New Roman" panose="02020603050405020304" pitchFamily="18" charset="0"/>
              </a:rPr>
              <a:t>Courts</a:t>
            </a:r>
            <a:r>
              <a:rPr lang="uk-UA" sz="3600" b="1" dirty="0" smtClean="0">
                <a:solidFill>
                  <a:srgbClr val="004E9E"/>
                </a:solidFill>
                <a:ea typeface="Roboto Condensed Light" panose="02000000000000000000" pitchFamily="2" charset="0"/>
                <a:cs typeface="Times New Roman" panose="02020603050405020304" pitchFamily="18" charset="0"/>
              </a:rPr>
              <a:t/>
            </a:r>
            <a:br>
              <a:rPr lang="uk-UA" sz="3600" b="1" dirty="0" smtClean="0">
                <a:solidFill>
                  <a:srgbClr val="004E9E"/>
                </a:solidFill>
                <a:ea typeface="Roboto Condensed Light" panose="02000000000000000000" pitchFamily="2" charset="0"/>
                <a:cs typeface="Times New Roman" panose="02020603050405020304" pitchFamily="18" charset="0"/>
              </a:rPr>
            </a:br>
            <a:r>
              <a:rPr lang="en-US" sz="1800" b="1" dirty="0">
                <a:solidFill>
                  <a:srgbClr val="004E9E"/>
                </a:solidFill>
                <a:ea typeface="Roboto Condensed Light" panose="02000000000000000000" pitchFamily="2" charset="0"/>
                <a:cs typeface="Times New Roman" panose="02020603050405020304" pitchFamily="18" charset="0"/>
                <a:hlinkClick r:id="rId2"/>
              </a:rPr>
              <a:t>https://</a:t>
            </a:r>
            <a:r>
              <a:rPr lang="en-US" sz="1800" b="1" dirty="0" smtClean="0">
                <a:solidFill>
                  <a:srgbClr val="004E9E"/>
                </a:solidFill>
                <a:ea typeface="Roboto Condensed Light" panose="02000000000000000000" pitchFamily="2" charset="0"/>
                <a:cs typeface="Times New Roman" panose="02020603050405020304" pitchFamily="18" charset="0"/>
                <a:hlinkClick r:id="rId2"/>
              </a:rPr>
              <a:t>rm.coe.int/cepej-2025-18final-en-draft-guidelines-on-the-use-of-generative-ai-for/48802a4ad1</a:t>
            </a:r>
            <a:r>
              <a:rPr lang="uk-UA" sz="1800" b="1" dirty="0" smtClean="0">
                <a:solidFill>
                  <a:srgbClr val="004E9E"/>
                </a:solidFill>
                <a:ea typeface="Roboto Condensed Light" panose="02000000000000000000" pitchFamily="2" charset="0"/>
                <a:cs typeface="Times New Roman" panose="02020603050405020304" pitchFamily="18" charset="0"/>
              </a:rPr>
              <a:t> </a:t>
            </a:r>
            <a:endParaRPr lang="uk-UA" sz="18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6F288080-5F7C-546A-A847-1AF55E44655B}"/>
              </a:ext>
            </a:extLst>
          </p:cNvPr>
          <p:cNvSpPr>
            <a:spLocks noGrp="1"/>
          </p:cNvSpPr>
          <p:nvPr>
            <p:ph idx="1"/>
          </p:nvPr>
        </p:nvSpPr>
        <p:spPr>
          <a:xfrm>
            <a:off x="327804" y="1844216"/>
            <a:ext cx="11395494" cy="4020561"/>
          </a:xfrm>
        </p:spPr>
        <p:txBody>
          <a:bodyPr/>
          <a:lstStyle/>
          <a:p>
            <a:pPr indent="0" algn="just">
              <a:lnSpc>
                <a:spcPct val="100000"/>
              </a:lnSpc>
              <a:spcBef>
                <a:spcPts val="0"/>
              </a:spcBef>
              <a:spcAft>
                <a:spcPts val="0"/>
              </a:spcAft>
              <a:buNone/>
            </a:pPr>
            <a:r>
              <a:rPr lang="en-US" sz="3400" dirty="0" smtClean="0"/>
              <a:t>CEPEJ </a:t>
            </a:r>
            <a:r>
              <a:rPr lang="uk-UA" sz="3400" dirty="0"/>
              <a:t>виходить із того, що впровадження генеративного ШІ в судах потребує попередньої, </a:t>
            </a:r>
            <a:r>
              <a:rPr lang="en-US" sz="3400" dirty="0"/>
              <a:t>ex ante, </a:t>
            </a:r>
            <a:r>
              <a:rPr lang="uk-UA" sz="3400" dirty="0"/>
              <a:t>оцінки ризиків і впливу, зокрема із застосуванням інструментів оцінювання </a:t>
            </a:r>
            <a:r>
              <a:rPr lang="en-US" sz="3400" dirty="0"/>
              <a:t>CEPEJ </a:t>
            </a:r>
            <a:r>
              <a:rPr lang="uk-UA" sz="3400" dirty="0"/>
              <a:t>та методології </a:t>
            </a:r>
            <a:r>
              <a:rPr lang="en-US" sz="3400" dirty="0"/>
              <a:t>HUDERIA. </a:t>
            </a:r>
            <a:endParaRPr lang="uk-UA" sz="3400" dirty="0" smtClean="0"/>
          </a:p>
          <a:p>
            <a:pPr indent="0" algn="just">
              <a:lnSpc>
                <a:spcPct val="100000"/>
              </a:lnSpc>
              <a:spcBef>
                <a:spcPts val="0"/>
              </a:spcBef>
              <a:spcAft>
                <a:spcPts val="0"/>
              </a:spcAft>
              <a:buNone/>
            </a:pPr>
            <a:endParaRPr lang="uk-UA" sz="800" dirty="0" smtClean="0"/>
          </a:p>
          <a:p>
            <a:pPr indent="0" algn="just">
              <a:lnSpc>
                <a:spcPct val="100000"/>
              </a:lnSpc>
              <a:spcBef>
                <a:spcPts val="0"/>
              </a:spcBef>
              <a:spcAft>
                <a:spcPts val="0"/>
              </a:spcAft>
              <a:buNone/>
            </a:pPr>
            <a:r>
              <a:rPr lang="uk-UA" sz="3400" dirty="0" smtClean="0"/>
              <a:t>Використання ШІ </a:t>
            </a:r>
            <a:r>
              <a:rPr lang="uk-UA" sz="3400" dirty="0"/>
              <a:t>має залишатися допоміжним, контрольованим і таким, що не позбавляє суддю відповідальності за </a:t>
            </a:r>
            <a:r>
              <a:rPr lang="uk-UA" sz="3400" dirty="0" smtClean="0"/>
              <a:t>результат </a:t>
            </a:r>
            <a:r>
              <a:rPr lang="uk-UA" sz="3400" dirty="0"/>
              <a:t>судового рішення</a:t>
            </a:r>
            <a:r>
              <a:rPr lang="uk-UA" sz="3400" dirty="0" smtClean="0"/>
              <a:t>.</a:t>
            </a:r>
            <a:endParaRPr lang="uk-UA" sz="3400" dirty="0"/>
          </a:p>
        </p:txBody>
      </p:sp>
      <p:sp>
        <p:nvSpPr>
          <p:cNvPr id="4" name="Text Placeholder 2">
            <a:extLst>
              <a:ext uri="{FF2B5EF4-FFF2-40B4-BE49-F238E27FC236}">
                <a16:creationId xmlns:a16="http://schemas.microsoft.com/office/drawing/2014/main" id="{53EB8888-F013-F71A-8754-E8DAEBF1DC2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4C25B0C-B3A5-8277-B519-2927B197F94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1DBEFAF-BBA0-D9B1-B04E-6D5995FD8F0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ШІ у правосудді: методологія HUDERIA для оцінки ризиків щодо прав людини, демократії і верховенства права</a:t>
            </a:r>
            <a:endParaRPr lang="uk-UA" altLang="uk-UA" dirty="0">
              <a:solidFill>
                <a:srgbClr val="002949"/>
              </a:solidFill>
            </a:endParaRPr>
          </a:p>
        </p:txBody>
      </p:sp>
      <p:sp>
        <p:nvSpPr>
          <p:cNvPr id="8" name="Slide Number Placeholder 3">
            <a:extLst>
              <a:ext uri="{FF2B5EF4-FFF2-40B4-BE49-F238E27FC236}">
                <a16:creationId xmlns:a16="http://schemas.microsoft.com/office/drawing/2014/main" id="{7CB2C24B-8072-F526-57BC-C2DC70E9E83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15</a:t>
            </a:fld>
            <a:endParaRPr lang="en-US" sz="1400" dirty="0">
              <a:solidFill>
                <a:srgbClr val="002949"/>
              </a:solidFill>
            </a:endParaRPr>
          </a:p>
        </p:txBody>
      </p:sp>
    </p:spTree>
    <p:extLst>
      <p:ext uri="{BB962C8B-B14F-4D97-AF65-F5344CB8AC3E}">
        <p14:creationId xmlns:p14="http://schemas.microsoft.com/office/powerpoint/2010/main" val="14241543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08C3A-FEFD-E1B6-9AA5-51637E9C4EE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B2845B-AE0F-B2E5-CD15-7640E3E941A4}"/>
              </a:ext>
            </a:extLst>
          </p:cNvPr>
          <p:cNvSpPr>
            <a:spLocks noGrp="1"/>
          </p:cNvSpPr>
          <p:nvPr>
            <p:ph type="title"/>
          </p:nvPr>
        </p:nvSpPr>
        <p:spPr>
          <a:xfrm>
            <a:off x="775880" y="377506"/>
            <a:ext cx="10947418" cy="1182166"/>
          </a:xfrm>
        </p:spPr>
        <p:txBody>
          <a:bodyPr/>
          <a:lstStyle/>
          <a:p>
            <a:pPr algn="ctr"/>
            <a:r>
              <a:rPr lang="en-US" sz="3600" b="1" dirty="0">
                <a:solidFill>
                  <a:srgbClr val="004E9E"/>
                </a:solidFill>
                <a:ea typeface="Roboto Condensed Light" panose="02000000000000000000" pitchFamily="2" charset="0"/>
                <a:cs typeface="Times New Roman" panose="02020603050405020304" pitchFamily="18" charset="0"/>
              </a:rPr>
              <a:t>CEPEJ — Guidelines on the Use of Generative Artificial Intelligence in </a:t>
            </a:r>
            <a:r>
              <a:rPr lang="en-US" sz="3600" b="1" dirty="0" smtClean="0">
                <a:solidFill>
                  <a:srgbClr val="004E9E"/>
                </a:solidFill>
                <a:ea typeface="Roboto Condensed Light" panose="02000000000000000000" pitchFamily="2" charset="0"/>
                <a:cs typeface="Times New Roman" panose="02020603050405020304" pitchFamily="18" charset="0"/>
              </a:rPr>
              <a:t>Courts</a:t>
            </a:r>
            <a:r>
              <a:rPr lang="uk-UA" sz="3600" b="1" dirty="0" smtClean="0">
                <a:solidFill>
                  <a:srgbClr val="004E9E"/>
                </a:solidFill>
                <a:ea typeface="Roboto Condensed Light" panose="02000000000000000000" pitchFamily="2" charset="0"/>
                <a:cs typeface="Times New Roman" panose="02020603050405020304" pitchFamily="18" charset="0"/>
              </a:rPr>
              <a:t/>
            </a:r>
            <a:br>
              <a:rPr lang="uk-UA" sz="3600" b="1" dirty="0" smtClean="0">
                <a:solidFill>
                  <a:srgbClr val="004E9E"/>
                </a:solidFill>
                <a:ea typeface="Roboto Condensed Light" panose="02000000000000000000" pitchFamily="2" charset="0"/>
                <a:cs typeface="Times New Roman" panose="02020603050405020304" pitchFamily="18" charset="0"/>
              </a:rPr>
            </a:br>
            <a:r>
              <a:rPr lang="en-US" sz="1800" b="1" dirty="0">
                <a:solidFill>
                  <a:srgbClr val="004E9E"/>
                </a:solidFill>
                <a:ea typeface="Roboto Condensed Light" panose="02000000000000000000" pitchFamily="2" charset="0"/>
                <a:cs typeface="Times New Roman" panose="02020603050405020304" pitchFamily="18" charset="0"/>
                <a:hlinkClick r:id="rId2"/>
              </a:rPr>
              <a:t>https://</a:t>
            </a:r>
            <a:r>
              <a:rPr lang="en-US" sz="1800" b="1" dirty="0" smtClean="0">
                <a:solidFill>
                  <a:srgbClr val="004E9E"/>
                </a:solidFill>
                <a:ea typeface="Roboto Condensed Light" panose="02000000000000000000" pitchFamily="2" charset="0"/>
                <a:cs typeface="Times New Roman" panose="02020603050405020304" pitchFamily="18" charset="0"/>
                <a:hlinkClick r:id="rId2"/>
              </a:rPr>
              <a:t>rm.coe.int/cepej-2025-18final-en-draft-guidelines-on-the-use-of-generative-ai-for/48802a4ad1</a:t>
            </a:r>
            <a:r>
              <a:rPr lang="uk-UA" sz="1800" b="1" dirty="0" smtClean="0">
                <a:solidFill>
                  <a:srgbClr val="004E9E"/>
                </a:solidFill>
                <a:ea typeface="Roboto Condensed Light" panose="02000000000000000000" pitchFamily="2" charset="0"/>
                <a:cs typeface="Times New Roman" panose="02020603050405020304" pitchFamily="18" charset="0"/>
              </a:rPr>
              <a:t> </a:t>
            </a:r>
            <a:endParaRPr lang="uk-UA" sz="18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6F288080-5F7C-546A-A847-1AF55E44655B}"/>
              </a:ext>
            </a:extLst>
          </p:cNvPr>
          <p:cNvSpPr>
            <a:spLocks noGrp="1"/>
          </p:cNvSpPr>
          <p:nvPr>
            <p:ph idx="1"/>
          </p:nvPr>
        </p:nvSpPr>
        <p:spPr>
          <a:xfrm>
            <a:off x="327804" y="1844216"/>
            <a:ext cx="11395494" cy="4020561"/>
          </a:xfrm>
        </p:spPr>
        <p:txBody>
          <a:bodyPr/>
          <a:lstStyle/>
          <a:p>
            <a:pPr indent="0" algn="just">
              <a:lnSpc>
                <a:spcPct val="100000"/>
              </a:lnSpc>
              <a:spcBef>
                <a:spcPts val="0"/>
              </a:spcBef>
              <a:spcAft>
                <a:spcPts val="0"/>
              </a:spcAft>
              <a:buNone/>
            </a:pPr>
            <a:r>
              <a:rPr lang="uk-UA" sz="3400" dirty="0" smtClean="0"/>
              <a:t>Використання генеративного ШІ в будь-якому аспекті підготовки або ухвалення судового рішення має бути належно задокументоване.</a:t>
            </a:r>
          </a:p>
          <a:p>
            <a:pPr indent="0" algn="just">
              <a:lnSpc>
                <a:spcPct val="100000"/>
              </a:lnSpc>
              <a:spcBef>
                <a:spcPts val="0"/>
              </a:spcBef>
              <a:spcAft>
                <a:spcPts val="0"/>
              </a:spcAft>
              <a:buNone/>
            </a:pPr>
            <a:endParaRPr lang="uk-UA" sz="1800" dirty="0" smtClean="0"/>
          </a:p>
          <a:p>
            <a:pPr indent="0" algn="just">
              <a:lnSpc>
                <a:spcPct val="100000"/>
              </a:lnSpc>
              <a:spcBef>
                <a:spcPts val="0"/>
              </a:spcBef>
              <a:spcAft>
                <a:spcPts val="0"/>
              </a:spcAft>
              <a:buNone/>
            </a:pPr>
            <a:r>
              <a:rPr lang="uk-UA" sz="3400" dirty="0" smtClean="0"/>
              <a:t>Сторони </a:t>
            </a:r>
            <a:r>
              <a:rPr lang="uk-UA" sz="3400" dirty="0" smtClean="0"/>
              <a:t>мають право </a:t>
            </a:r>
            <a:r>
              <a:rPr lang="uk-UA" sz="3400" dirty="0" smtClean="0"/>
              <a:t>знати, які саме елементи судового рішення або судової роботи були підготовлені із застосуванням генеративного ШІ.</a:t>
            </a:r>
            <a:endParaRPr lang="uk-UA" sz="3400" dirty="0"/>
          </a:p>
        </p:txBody>
      </p:sp>
      <p:sp>
        <p:nvSpPr>
          <p:cNvPr id="4" name="Text Placeholder 2">
            <a:extLst>
              <a:ext uri="{FF2B5EF4-FFF2-40B4-BE49-F238E27FC236}">
                <a16:creationId xmlns:a16="http://schemas.microsoft.com/office/drawing/2014/main" id="{53EB8888-F013-F71A-8754-E8DAEBF1DC2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4C25B0C-B3A5-8277-B519-2927B197F94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1DBEFAF-BBA0-D9B1-B04E-6D5995FD8F0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ШІ у правосудді: методологія HUDERIA для оцінки ризиків щодо прав людини, демократії і верховенства права</a:t>
            </a:r>
            <a:endParaRPr lang="uk-UA" altLang="uk-UA" dirty="0">
              <a:solidFill>
                <a:srgbClr val="002949"/>
              </a:solidFill>
            </a:endParaRPr>
          </a:p>
        </p:txBody>
      </p:sp>
      <p:sp>
        <p:nvSpPr>
          <p:cNvPr id="8" name="Slide Number Placeholder 3">
            <a:extLst>
              <a:ext uri="{FF2B5EF4-FFF2-40B4-BE49-F238E27FC236}">
                <a16:creationId xmlns:a16="http://schemas.microsoft.com/office/drawing/2014/main" id="{7CB2C24B-8072-F526-57BC-C2DC70E9E83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16</a:t>
            </a:fld>
            <a:endParaRPr lang="en-US" sz="1400" dirty="0">
              <a:solidFill>
                <a:srgbClr val="002949"/>
              </a:solidFill>
            </a:endParaRPr>
          </a:p>
        </p:txBody>
      </p:sp>
    </p:spTree>
    <p:extLst>
      <p:ext uri="{BB962C8B-B14F-4D97-AF65-F5344CB8AC3E}">
        <p14:creationId xmlns:p14="http://schemas.microsoft.com/office/powerpoint/2010/main" val="38913758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08C3A-FEFD-E1B6-9AA5-51637E9C4EE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B2845B-AE0F-B2E5-CD15-7640E3E941A4}"/>
              </a:ext>
            </a:extLst>
          </p:cNvPr>
          <p:cNvSpPr>
            <a:spLocks noGrp="1"/>
          </p:cNvSpPr>
          <p:nvPr>
            <p:ph type="title"/>
          </p:nvPr>
        </p:nvSpPr>
        <p:spPr>
          <a:xfrm>
            <a:off x="775880" y="377506"/>
            <a:ext cx="10947418" cy="1182166"/>
          </a:xfrm>
        </p:spPr>
        <p:txBody>
          <a:bodyPr/>
          <a:lstStyle/>
          <a:p>
            <a:pPr algn="ctr"/>
            <a:r>
              <a:rPr lang="en-US" sz="3600" b="1" dirty="0">
                <a:solidFill>
                  <a:srgbClr val="004E9E"/>
                </a:solidFill>
                <a:ea typeface="Roboto Condensed Light" panose="02000000000000000000" pitchFamily="2" charset="0"/>
                <a:cs typeface="Times New Roman" panose="02020603050405020304" pitchFamily="18" charset="0"/>
              </a:rPr>
              <a:t>Legal Tribune Online — LTO Most Wanted </a:t>
            </a:r>
            <a:r>
              <a:rPr lang="en-US" sz="3600" b="1" dirty="0" err="1">
                <a:solidFill>
                  <a:srgbClr val="004E9E"/>
                </a:solidFill>
                <a:ea typeface="Roboto Condensed Light" panose="02000000000000000000" pitchFamily="2" charset="0"/>
                <a:cs typeface="Times New Roman" panose="02020603050405020304" pitchFamily="18" charset="0"/>
              </a:rPr>
              <a:t>mit</a:t>
            </a:r>
            <a:r>
              <a:rPr lang="en-US" sz="3600" b="1" dirty="0">
                <a:solidFill>
                  <a:srgbClr val="004E9E"/>
                </a:solidFill>
                <a:ea typeface="Roboto Condensed Light" panose="02000000000000000000" pitchFamily="2" charset="0"/>
                <a:cs typeface="Times New Roman" panose="02020603050405020304" pitchFamily="18" charset="0"/>
              </a:rPr>
              <a:t> Jan </a:t>
            </a:r>
            <a:r>
              <a:rPr lang="en-US" sz="3600" b="1" dirty="0" err="1" smtClean="0">
                <a:solidFill>
                  <a:srgbClr val="004E9E"/>
                </a:solidFill>
                <a:ea typeface="Roboto Condensed Light" panose="02000000000000000000" pitchFamily="2" charset="0"/>
                <a:cs typeface="Times New Roman" panose="02020603050405020304" pitchFamily="18" charset="0"/>
              </a:rPr>
              <a:t>Spoenle</a:t>
            </a:r>
            <a:r>
              <a:rPr lang="uk-UA" sz="3600" b="1" dirty="0" smtClean="0">
                <a:solidFill>
                  <a:srgbClr val="004E9E"/>
                </a:solidFill>
                <a:ea typeface="Roboto Condensed Light" panose="02000000000000000000" pitchFamily="2" charset="0"/>
                <a:cs typeface="Times New Roman" panose="02020603050405020304" pitchFamily="18" charset="0"/>
              </a:rPr>
              <a:t/>
            </a:r>
            <a:br>
              <a:rPr lang="uk-UA" sz="3600" b="1" dirty="0" smtClean="0">
                <a:solidFill>
                  <a:srgbClr val="004E9E"/>
                </a:solidFill>
                <a:ea typeface="Roboto Condensed Light" panose="02000000000000000000" pitchFamily="2" charset="0"/>
                <a:cs typeface="Times New Roman" panose="02020603050405020304" pitchFamily="18" charset="0"/>
              </a:rPr>
            </a:br>
            <a:r>
              <a:rPr lang="en-US" sz="1800" b="1" dirty="0" smtClean="0">
                <a:solidFill>
                  <a:srgbClr val="004E9E"/>
                </a:solidFill>
                <a:ea typeface="Roboto Condensed Light" panose="02000000000000000000" pitchFamily="2" charset="0"/>
                <a:cs typeface="Times New Roman" panose="02020603050405020304" pitchFamily="18" charset="0"/>
                <a:hlinkClick r:id="rId2"/>
              </a:rPr>
              <a:t>https</a:t>
            </a:r>
            <a:r>
              <a:rPr lang="en-US" sz="1800" b="1" dirty="0">
                <a:solidFill>
                  <a:srgbClr val="004E9E"/>
                </a:solidFill>
                <a:ea typeface="Roboto Condensed Light" panose="02000000000000000000" pitchFamily="2" charset="0"/>
                <a:cs typeface="Times New Roman" panose="02020603050405020304" pitchFamily="18" charset="0"/>
                <a:hlinkClick r:id="rId2"/>
              </a:rPr>
              <a:t>://</a:t>
            </a:r>
            <a:r>
              <a:rPr lang="en-US" sz="1800" b="1" dirty="0" smtClean="0">
                <a:solidFill>
                  <a:srgbClr val="004E9E"/>
                </a:solidFill>
                <a:ea typeface="Roboto Condensed Light" panose="02000000000000000000" pitchFamily="2" charset="0"/>
                <a:cs typeface="Times New Roman" panose="02020603050405020304" pitchFamily="18" charset="0"/>
                <a:hlinkClick r:id="rId2"/>
              </a:rPr>
              <a:t>www.lto.de/recht/feuilleton/f/koepfe-recht-jura-lto-most-wanted-interview-richter-olg-stuttgart-jan-spoenle</a:t>
            </a:r>
            <a:r>
              <a:rPr lang="uk-UA" sz="1800" b="1" dirty="0" smtClean="0">
                <a:solidFill>
                  <a:srgbClr val="004E9E"/>
                </a:solidFill>
                <a:ea typeface="Roboto Condensed Light" panose="02000000000000000000" pitchFamily="2" charset="0"/>
                <a:cs typeface="Times New Roman" panose="02020603050405020304" pitchFamily="18" charset="0"/>
              </a:rPr>
              <a:t> </a:t>
            </a:r>
            <a:r>
              <a:rPr lang="en-US" sz="1800" b="1" dirty="0" smtClean="0">
                <a:solidFill>
                  <a:srgbClr val="004E9E"/>
                </a:solidFill>
                <a:ea typeface="Roboto Condensed Light" panose="02000000000000000000" pitchFamily="2" charset="0"/>
                <a:cs typeface="Times New Roman" panose="02020603050405020304" pitchFamily="18" charset="0"/>
              </a:rPr>
              <a:t> </a:t>
            </a:r>
            <a:r>
              <a:rPr lang="uk-UA" sz="1800" b="1" dirty="0" smtClean="0">
                <a:solidFill>
                  <a:srgbClr val="004E9E"/>
                </a:solidFill>
                <a:ea typeface="Roboto Condensed Light" panose="02000000000000000000" pitchFamily="2" charset="0"/>
                <a:cs typeface="Times New Roman" panose="02020603050405020304" pitchFamily="18" charset="0"/>
              </a:rPr>
              <a:t> </a:t>
            </a:r>
            <a:endParaRPr lang="uk-UA" sz="18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6F288080-5F7C-546A-A847-1AF55E44655B}"/>
              </a:ext>
            </a:extLst>
          </p:cNvPr>
          <p:cNvSpPr>
            <a:spLocks noGrp="1"/>
          </p:cNvSpPr>
          <p:nvPr>
            <p:ph idx="1"/>
          </p:nvPr>
        </p:nvSpPr>
        <p:spPr>
          <a:xfrm>
            <a:off x="327804" y="1559672"/>
            <a:ext cx="11395494" cy="4305105"/>
          </a:xfrm>
        </p:spPr>
        <p:txBody>
          <a:bodyPr/>
          <a:lstStyle/>
          <a:p>
            <a:pPr indent="0" algn="just">
              <a:lnSpc>
                <a:spcPct val="100000"/>
              </a:lnSpc>
              <a:spcBef>
                <a:spcPts val="0"/>
              </a:spcBef>
              <a:spcAft>
                <a:spcPts val="600"/>
              </a:spcAft>
              <a:buNone/>
            </a:pPr>
            <a:r>
              <a:rPr lang="en-US" dirty="0" smtClean="0"/>
              <a:t>Jan </a:t>
            </a:r>
            <a:r>
              <a:rPr lang="en-US" dirty="0" err="1"/>
              <a:t>Spoenle</a:t>
            </a:r>
            <a:r>
              <a:rPr lang="en-US" dirty="0"/>
              <a:t>, Richter am </a:t>
            </a:r>
            <a:r>
              <a:rPr lang="en-US" dirty="0" err="1"/>
              <a:t>Oberlandesgericht</a:t>
            </a:r>
            <a:r>
              <a:rPr lang="en-US" dirty="0"/>
              <a:t> Stuttgart, </a:t>
            </a:r>
            <a:r>
              <a:rPr lang="uk-UA" dirty="0"/>
              <a:t>як член </a:t>
            </a:r>
            <a:r>
              <a:rPr lang="en-US" dirty="0" err="1"/>
              <a:t>Arbeitsgruppe</a:t>
            </a:r>
            <a:r>
              <a:rPr lang="en-US" dirty="0"/>
              <a:t> </a:t>
            </a:r>
            <a:r>
              <a:rPr lang="en-US" dirty="0" err="1"/>
              <a:t>für</a:t>
            </a:r>
            <a:r>
              <a:rPr lang="en-US" dirty="0"/>
              <a:t> Cyberjustice und KI des </a:t>
            </a:r>
            <a:r>
              <a:rPr lang="en-US" dirty="0" err="1"/>
              <a:t>Europarats</a:t>
            </a:r>
            <a:r>
              <a:rPr lang="en-US" dirty="0"/>
              <a:t> </a:t>
            </a:r>
            <a:r>
              <a:rPr lang="uk-UA" dirty="0"/>
              <a:t>бере участь у підготовці </a:t>
            </a:r>
            <a:r>
              <a:rPr lang="en-US" dirty="0"/>
              <a:t>Guidelines </a:t>
            </a:r>
            <a:r>
              <a:rPr lang="en-US" dirty="0" err="1"/>
              <a:t>für</a:t>
            </a:r>
            <a:r>
              <a:rPr lang="en-US" dirty="0"/>
              <a:t> die </a:t>
            </a:r>
            <a:r>
              <a:rPr lang="en-US" dirty="0" err="1"/>
              <a:t>Nutzung</a:t>
            </a:r>
            <a:r>
              <a:rPr lang="en-US" dirty="0"/>
              <a:t> </a:t>
            </a:r>
            <a:r>
              <a:rPr lang="en-US" dirty="0" err="1"/>
              <a:t>generativer</a:t>
            </a:r>
            <a:r>
              <a:rPr lang="en-US" dirty="0"/>
              <a:t> KI in der </a:t>
            </a:r>
            <a:r>
              <a:rPr lang="en-US" dirty="0" err="1"/>
              <a:t>Justiz</a:t>
            </a:r>
            <a:r>
              <a:rPr lang="en-US" dirty="0" smtClean="0"/>
              <a:t>.</a:t>
            </a:r>
          </a:p>
          <a:p>
            <a:pPr indent="0" algn="just">
              <a:lnSpc>
                <a:spcPct val="100000"/>
              </a:lnSpc>
              <a:spcBef>
                <a:spcPts val="0"/>
              </a:spcBef>
              <a:spcAft>
                <a:spcPts val="600"/>
              </a:spcAft>
              <a:buNone/>
            </a:pPr>
            <a:r>
              <a:rPr lang="uk-UA" dirty="0" smtClean="0"/>
              <a:t>У </a:t>
            </a:r>
            <a:r>
              <a:rPr lang="uk-UA" dirty="0"/>
              <a:t>досвіді </a:t>
            </a:r>
            <a:r>
              <a:rPr lang="en-US" dirty="0" err="1"/>
              <a:t>Oberlandesgericht</a:t>
            </a:r>
            <a:r>
              <a:rPr lang="en-US" dirty="0"/>
              <a:t> Stuttgart </a:t>
            </a:r>
            <a:r>
              <a:rPr lang="uk-UA" dirty="0"/>
              <a:t>інструмент </a:t>
            </a:r>
            <a:r>
              <a:rPr lang="en-US" dirty="0"/>
              <a:t>OLGA </a:t>
            </a:r>
            <a:r>
              <a:rPr lang="uk-UA" dirty="0"/>
              <a:t>допоміг суттєво зекономити час під час опрацювання великих масивів судових документів, але ключовою гарантією залишилася пояснюваність: «</a:t>
            </a:r>
            <a:r>
              <a:rPr lang="en-US" dirty="0"/>
              <a:t>die KI </a:t>
            </a:r>
            <a:r>
              <a:rPr lang="en-US" dirty="0" err="1"/>
              <a:t>jederzeit</a:t>
            </a:r>
            <a:r>
              <a:rPr lang="en-US" dirty="0"/>
              <a:t> </a:t>
            </a:r>
            <a:r>
              <a:rPr lang="en-US" dirty="0" err="1"/>
              <a:t>erklären</a:t>
            </a:r>
            <a:r>
              <a:rPr lang="en-US" dirty="0"/>
              <a:t> </a:t>
            </a:r>
            <a:r>
              <a:rPr lang="en-US" dirty="0" err="1"/>
              <a:t>kann</a:t>
            </a:r>
            <a:r>
              <a:rPr lang="en-US" dirty="0"/>
              <a:t>», </a:t>
            </a:r>
            <a:r>
              <a:rPr lang="uk-UA" dirty="0"/>
              <a:t>звідки походить знайдена інформація</a:t>
            </a:r>
            <a:r>
              <a:rPr lang="uk-UA" dirty="0" smtClean="0"/>
              <a:t>.</a:t>
            </a:r>
            <a:endParaRPr lang="en-US" dirty="0" smtClean="0"/>
          </a:p>
          <a:p>
            <a:pPr indent="0" algn="just">
              <a:lnSpc>
                <a:spcPct val="100000"/>
              </a:lnSpc>
              <a:spcBef>
                <a:spcPts val="0"/>
              </a:spcBef>
              <a:spcAft>
                <a:spcPts val="600"/>
              </a:spcAft>
              <a:buNone/>
            </a:pPr>
            <a:r>
              <a:rPr lang="uk-UA" dirty="0" smtClean="0"/>
              <a:t>Для </a:t>
            </a:r>
            <a:r>
              <a:rPr lang="uk-UA" dirty="0"/>
              <a:t>правосуддя це означає: ШІ може бути допоміжним, пояснюваним і контрольованим інструментом, але не заміною суддівського розсуду.</a:t>
            </a:r>
          </a:p>
        </p:txBody>
      </p:sp>
      <p:sp>
        <p:nvSpPr>
          <p:cNvPr id="4" name="Text Placeholder 2">
            <a:extLst>
              <a:ext uri="{FF2B5EF4-FFF2-40B4-BE49-F238E27FC236}">
                <a16:creationId xmlns:a16="http://schemas.microsoft.com/office/drawing/2014/main" id="{53EB8888-F013-F71A-8754-E8DAEBF1DC2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4C25B0C-B3A5-8277-B519-2927B197F94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1DBEFAF-BBA0-D9B1-B04E-6D5995FD8F0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ШІ у правосудді: методологія HUDERIA для оцінки ризиків щодо прав людини, демократії і верховенства права</a:t>
            </a:r>
            <a:endParaRPr lang="uk-UA" altLang="uk-UA" dirty="0">
              <a:solidFill>
                <a:srgbClr val="002949"/>
              </a:solidFill>
            </a:endParaRPr>
          </a:p>
        </p:txBody>
      </p:sp>
      <p:sp>
        <p:nvSpPr>
          <p:cNvPr id="8" name="Slide Number Placeholder 3">
            <a:extLst>
              <a:ext uri="{FF2B5EF4-FFF2-40B4-BE49-F238E27FC236}">
                <a16:creationId xmlns:a16="http://schemas.microsoft.com/office/drawing/2014/main" id="{7CB2C24B-8072-F526-57BC-C2DC70E9E83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17</a:t>
            </a:fld>
            <a:endParaRPr lang="en-US" sz="1400" dirty="0">
              <a:solidFill>
                <a:srgbClr val="002949"/>
              </a:solidFill>
            </a:endParaRPr>
          </a:p>
        </p:txBody>
      </p:sp>
    </p:spTree>
    <p:extLst>
      <p:ext uri="{BB962C8B-B14F-4D97-AF65-F5344CB8AC3E}">
        <p14:creationId xmlns:p14="http://schemas.microsoft.com/office/powerpoint/2010/main" val="18622454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08C3A-FEFD-E1B6-9AA5-51637E9C4EE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B2845B-AE0F-B2E5-CD15-7640E3E941A4}"/>
              </a:ext>
            </a:extLst>
          </p:cNvPr>
          <p:cNvSpPr>
            <a:spLocks noGrp="1"/>
          </p:cNvSpPr>
          <p:nvPr>
            <p:ph type="title"/>
          </p:nvPr>
        </p:nvSpPr>
        <p:spPr>
          <a:xfrm>
            <a:off x="724877" y="377506"/>
            <a:ext cx="10947418" cy="1182166"/>
          </a:xfrm>
        </p:spPr>
        <p:txBody>
          <a:bodyPr/>
          <a:lstStyle/>
          <a:p>
            <a:pPr algn="ctr"/>
            <a:r>
              <a:rPr lang="fi-FI" sz="3600" b="1" dirty="0">
                <a:solidFill>
                  <a:srgbClr val="004E9E"/>
                </a:solidFill>
                <a:ea typeface="Roboto Condensed Light" panose="02000000000000000000" pitchFamily="2" charset="0"/>
                <a:cs typeface="Times New Roman" panose="02020603050405020304" pitchFamily="18" charset="0"/>
              </a:rPr>
              <a:t>Juristimedia / Juristiliitto — Tekoälykuilu kaipaa kuromista </a:t>
            </a:r>
            <a:br>
              <a:rPr lang="fi-FI" sz="3600" b="1" dirty="0">
                <a:solidFill>
                  <a:srgbClr val="004E9E"/>
                </a:solidFill>
                <a:ea typeface="Roboto Condensed Light" panose="02000000000000000000" pitchFamily="2" charset="0"/>
                <a:cs typeface="Times New Roman" panose="02020603050405020304" pitchFamily="18" charset="0"/>
              </a:rPr>
            </a:br>
            <a:r>
              <a:rPr lang="fi-FI" sz="1600" b="1" dirty="0">
                <a:solidFill>
                  <a:srgbClr val="004E9E"/>
                </a:solidFill>
                <a:ea typeface="Roboto Condensed Light" panose="02000000000000000000" pitchFamily="2" charset="0"/>
                <a:cs typeface="Times New Roman" panose="02020603050405020304" pitchFamily="18" charset="0"/>
                <a:hlinkClick r:id="rId2"/>
              </a:rPr>
              <a:t>https://</a:t>
            </a:r>
            <a:r>
              <a:rPr lang="fi-FI" sz="1600" b="1" dirty="0" smtClean="0">
                <a:solidFill>
                  <a:srgbClr val="004E9E"/>
                </a:solidFill>
                <a:ea typeface="Roboto Condensed Light" panose="02000000000000000000" pitchFamily="2" charset="0"/>
                <a:cs typeface="Times New Roman" panose="02020603050405020304" pitchFamily="18" charset="0"/>
                <a:hlinkClick r:id="rId2"/>
              </a:rPr>
              <a:t>juristiliitto.fi/juristimedia-artikkelit/tekoaly-on-asianajotoimistoissa-arkipaivaa-tuomioistuimissa-edetaan-maltillisemmin</a:t>
            </a:r>
            <a:r>
              <a:rPr lang="uk-UA" sz="1600" b="1" dirty="0" smtClean="0">
                <a:solidFill>
                  <a:srgbClr val="004E9E"/>
                </a:solidFill>
                <a:ea typeface="Roboto Condensed Light" panose="02000000000000000000" pitchFamily="2" charset="0"/>
                <a:cs typeface="Times New Roman" panose="02020603050405020304" pitchFamily="18" charset="0"/>
              </a:rPr>
              <a:t> </a:t>
            </a:r>
            <a:endParaRPr lang="fi-FI" sz="1600" b="1" dirty="0">
              <a:solidFill>
                <a:srgbClr val="004E9E"/>
              </a:solidFill>
              <a:ea typeface="Roboto Condensed Light" panose="02000000000000000000" pitchFamily="2"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6F288080-5F7C-546A-A847-1AF55E44655B}"/>
              </a:ext>
            </a:extLst>
          </p:cNvPr>
          <p:cNvSpPr>
            <a:spLocks noGrp="1"/>
          </p:cNvSpPr>
          <p:nvPr>
            <p:ph idx="1"/>
          </p:nvPr>
        </p:nvSpPr>
        <p:spPr>
          <a:xfrm>
            <a:off x="327804" y="1586318"/>
            <a:ext cx="11395494" cy="4278460"/>
          </a:xfrm>
        </p:spPr>
        <p:txBody>
          <a:bodyPr/>
          <a:lstStyle/>
          <a:p>
            <a:pPr indent="0" algn="just">
              <a:lnSpc>
                <a:spcPct val="100000"/>
              </a:lnSpc>
              <a:spcBef>
                <a:spcPts val="0"/>
              </a:spcBef>
              <a:spcAft>
                <a:spcPts val="0"/>
              </a:spcAft>
              <a:buNone/>
            </a:pPr>
            <a:r>
              <a:rPr lang="en-US" sz="3000" dirty="0"/>
              <a:t>Marko </a:t>
            </a:r>
            <a:r>
              <a:rPr lang="en-US" sz="3000" dirty="0" err="1"/>
              <a:t>Loisa</a:t>
            </a:r>
            <a:r>
              <a:rPr lang="en-US" sz="3000" dirty="0"/>
              <a:t>, </a:t>
            </a:r>
            <a:r>
              <a:rPr lang="en-US" sz="3000" dirty="0" err="1"/>
              <a:t>johtaja</a:t>
            </a:r>
            <a:r>
              <a:rPr lang="en-US" sz="3000" dirty="0"/>
              <a:t> </a:t>
            </a:r>
            <a:r>
              <a:rPr lang="en-US" sz="3000" dirty="0" err="1"/>
              <a:t>Tuomioistuinviraston</a:t>
            </a:r>
            <a:r>
              <a:rPr lang="en-US" sz="3000" dirty="0"/>
              <a:t> </a:t>
            </a:r>
            <a:r>
              <a:rPr lang="en-US" sz="3000" dirty="0" err="1"/>
              <a:t>kehitysosastolta</a:t>
            </a:r>
            <a:r>
              <a:rPr lang="en-US" sz="3000" dirty="0"/>
              <a:t>, </a:t>
            </a:r>
            <a:r>
              <a:rPr lang="uk-UA" sz="3000" dirty="0"/>
              <a:t>наголошує: «</a:t>
            </a:r>
            <a:r>
              <a:rPr lang="en-US" sz="3000" dirty="0" err="1"/>
              <a:t>Tekoälyvälineitä</a:t>
            </a:r>
            <a:r>
              <a:rPr lang="en-US" sz="3000" dirty="0"/>
              <a:t> </a:t>
            </a:r>
            <a:r>
              <a:rPr lang="en-US" sz="3000" dirty="0" err="1"/>
              <a:t>ei</a:t>
            </a:r>
            <a:r>
              <a:rPr lang="en-US" sz="3000" dirty="0"/>
              <a:t> </a:t>
            </a:r>
            <a:r>
              <a:rPr lang="en-US" sz="3000" dirty="0" err="1"/>
              <a:t>lainsäädännössä</a:t>
            </a:r>
            <a:r>
              <a:rPr lang="en-US" sz="3000" dirty="0"/>
              <a:t> </a:t>
            </a:r>
            <a:r>
              <a:rPr lang="en-US" sz="3000" dirty="0" err="1"/>
              <a:t>kokonaan</a:t>
            </a:r>
            <a:r>
              <a:rPr lang="en-US" sz="3000" dirty="0"/>
              <a:t> </a:t>
            </a:r>
            <a:r>
              <a:rPr lang="en-US" sz="3000" dirty="0" err="1"/>
              <a:t>kielletä</a:t>
            </a:r>
            <a:r>
              <a:rPr lang="en-US" sz="3000" dirty="0"/>
              <a:t>», </a:t>
            </a:r>
            <a:r>
              <a:rPr lang="uk-UA" sz="3000" dirty="0"/>
              <a:t>але для їх використання у правосудді існують «</a:t>
            </a:r>
            <a:r>
              <a:rPr lang="en-US" sz="3000" dirty="0" err="1"/>
              <a:t>erityisiä</a:t>
            </a:r>
            <a:r>
              <a:rPr lang="en-US" sz="3000" dirty="0"/>
              <a:t> </a:t>
            </a:r>
            <a:r>
              <a:rPr lang="en-US" sz="3000" dirty="0" err="1"/>
              <a:t>vaatimuksia</a:t>
            </a:r>
            <a:r>
              <a:rPr lang="en-US" sz="3000" dirty="0" smtClean="0"/>
              <a:t>».</a:t>
            </a:r>
            <a:endParaRPr lang="uk-UA" sz="3000" dirty="0" smtClean="0"/>
          </a:p>
          <a:p>
            <a:pPr indent="0" algn="just">
              <a:lnSpc>
                <a:spcPct val="100000"/>
              </a:lnSpc>
              <a:spcBef>
                <a:spcPts val="0"/>
              </a:spcBef>
              <a:spcAft>
                <a:spcPts val="0"/>
              </a:spcAft>
              <a:buNone/>
            </a:pPr>
            <a:r>
              <a:rPr lang="uk-UA" sz="3000" dirty="0" smtClean="0"/>
              <a:t>Фінський </a:t>
            </a:r>
            <a:r>
              <a:rPr lang="uk-UA" sz="3000" dirty="0"/>
              <a:t>підхід передбачає контрольоване й поетапне впровадження: «</a:t>
            </a:r>
            <a:r>
              <a:rPr lang="en-US" sz="3000" dirty="0" err="1"/>
              <a:t>Etenemme</a:t>
            </a:r>
            <a:r>
              <a:rPr lang="en-US" sz="3000" dirty="0"/>
              <a:t> </a:t>
            </a:r>
            <a:r>
              <a:rPr lang="en-US" sz="3000" dirty="0" err="1"/>
              <a:t>käyttöönotossa</a:t>
            </a:r>
            <a:r>
              <a:rPr lang="en-US" sz="3000" dirty="0"/>
              <a:t> </a:t>
            </a:r>
            <a:r>
              <a:rPr lang="en-US" sz="3000" dirty="0" err="1"/>
              <a:t>hallitusti</a:t>
            </a:r>
            <a:r>
              <a:rPr lang="en-US" sz="3000" dirty="0"/>
              <a:t> ja </a:t>
            </a:r>
            <a:r>
              <a:rPr lang="en-US" sz="3000" dirty="0" err="1"/>
              <a:t>vaiheittain</a:t>
            </a:r>
            <a:r>
              <a:rPr lang="en-US" sz="3000" dirty="0"/>
              <a:t>». </a:t>
            </a:r>
            <a:endParaRPr lang="en-US" sz="3000" dirty="0" smtClean="0"/>
          </a:p>
          <a:p>
            <a:pPr indent="0" algn="just">
              <a:lnSpc>
                <a:spcPct val="100000"/>
              </a:lnSpc>
              <a:spcBef>
                <a:spcPts val="0"/>
              </a:spcBef>
              <a:spcAft>
                <a:spcPts val="0"/>
              </a:spcAft>
              <a:buNone/>
            </a:pPr>
            <a:r>
              <a:rPr lang="uk-UA" sz="3000" dirty="0" smtClean="0"/>
              <a:t>Перші </a:t>
            </a:r>
            <a:r>
              <a:rPr lang="uk-UA" sz="3000" dirty="0"/>
              <a:t>сценарії мають стосуватися допоміжних функцій </a:t>
            </a:r>
            <a:r>
              <a:rPr lang="uk-UA" sz="3000" dirty="0"/>
              <a:t>управління справами </a:t>
            </a:r>
            <a:r>
              <a:rPr lang="uk-UA" sz="3000" dirty="0" smtClean="0"/>
              <a:t>та </a:t>
            </a:r>
            <a:r>
              <a:rPr lang="uk-UA" sz="3000" dirty="0"/>
              <a:t>інформаційних </a:t>
            </a:r>
            <a:r>
              <a:rPr lang="uk-UA" sz="3000" dirty="0" smtClean="0"/>
              <a:t>служб</a:t>
            </a:r>
            <a:r>
              <a:rPr lang="en-US" sz="3000" dirty="0" smtClean="0"/>
              <a:t>.</a:t>
            </a:r>
            <a:endParaRPr lang="en-US" sz="3000" dirty="0" smtClean="0"/>
          </a:p>
          <a:p>
            <a:pPr indent="0" algn="just">
              <a:lnSpc>
                <a:spcPct val="100000"/>
              </a:lnSpc>
              <a:spcBef>
                <a:spcPts val="0"/>
              </a:spcBef>
              <a:spcAft>
                <a:spcPts val="0"/>
              </a:spcAft>
              <a:buNone/>
            </a:pPr>
            <a:r>
              <a:rPr lang="uk-UA" sz="3000" dirty="0" smtClean="0"/>
              <a:t>Інструментам </a:t>
            </a:r>
            <a:r>
              <a:rPr lang="uk-UA" sz="3000" dirty="0"/>
              <a:t>ШІ не можна передавати «</a:t>
            </a:r>
            <a:r>
              <a:rPr lang="en-US" sz="3000" dirty="0" err="1"/>
              <a:t>juridista</a:t>
            </a:r>
            <a:r>
              <a:rPr lang="en-US" sz="3000" dirty="0"/>
              <a:t> </a:t>
            </a:r>
            <a:r>
              <a:rPr lang="en-US" sz="3000" dirty="0" err="1"/>
              <a:t>harkintaa</a:t>
            </a:r>
            <a:r>
              <a:rPr lang="en-US" sz="3000" dirty="0"/>
              <a:t>», </a:t>
            </a:r>
            <a:r>
              <a:rPr lang="uk-UA" sz="3000" dirty="0"/>
              <a:t>зокрема оцінку достовірності доказів або пряме ухвалення рішень.</a:t>
            </a:r>
          </a:p>
        </p:txBody>
      </p:sp>
      <p:sp>
        <p:nvSpPr>
          <p:cNvPr id="4" name="Text Placeholder 2">
            <a:extLst>
              <a:ext uri="{FF2B5EF4-FFF2-40B4-BE49-F238E27FC236}">
                <a16:creationId xmlns:a16="http://schemas.microsoft.com/office/drawing/2014/main" id="{53EB8888-F013-F71A-8754-E8DAEBF1DC2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4C25B0C-B3A5-8277-B519-2927B197F94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1DBEFAF-BBA0-D9B1-B04E-6D5995FD8F0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ШІ у правосудді: методологія HUDERIA для оцінки ризиків щодо прав людини, демократії і верховенства права</a:t>
            </a:r>
            <a:endParaRPr lang="uk-UA" altLang="uk-UA" dirty="0">
              <a:solidFill>
                <a:srgbClr val="002949"/>
              </a:solidFill>
            </a:endParaRPr>
          </a:p>
        </p:txBody>
      </p:sp>
      <p:sp>
        <p:nvSpPr>
          <p:cNvPr id="8" name="Slide Number Placeholder 3">
            <a:extLst>
              <a:ext uri="{FF2B5EF4-FFF2-40B4-BE49-F238E27FC236}">
                <a16:creationId xmlns:a16="http://schemas.microsoft.com/office/drawing/2014/main" id="{7CB2C24B-8072-F526-57BC-C2DC70E9E83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18</a:t>
            </a:fld>
            <a:endParaRPr lang="en-US" sz="1400" dirty="0">
              <a:solidFill>
                <a:srgbClr val="002949"/>
              </a:solidFill>
            </a:endParaRPr>
          </a:p>
        </p:txBody>
      </p:sp>
    </p:spTree>
    <p:extLst>
      <p:ext uri="{BB962C8B-B14F-4D97-AF65-F5344CB8AC3E}">
        <p14:creationId xmlns:p14="http://schemas.microsoft.com/office/powerpoint/2010/main" val="30701819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08C3A-FEFD-E1B6-9AA5-51637E9C4EE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B2845B-AE0F-B2E5-CD15-7640E3E941A4}"/>
              </a:ext>
            </a:extLst>
          </p:cNvPr>
          <p:cNvSpPr>
            <a:spLocks noGrp="1"/>
          </p:cNvSpPr>
          <p:nvPr>
            <p:ph type="title"/>
          </p:nvPr>
        </p:nvSpPr>
        <p:spPr>
          <a:xfrm>
            <a:off x="775880" y="377506"/>
            <a:ext cx="10515600" cy="897621"/>
          </a:xfrm>
        </p:spPr>
        <p:txBody>
          <a:bodyPr/>
          <a:lstStyle/>
          <a:p>
            <a:pPr algn="ctr"/>
            <a:r>
              <a:rPr lang="uk-UA" sz="3600" b="1" dirty="0">
                <a:solidFill>
                  <a:srgbClr val="004E9E"/>
                </a:solidFill>
                <a:ea typeface="Roboto Condensed Light" panose="02000000000000000000" pitchFamily="2" charset="0"/>
                <a:cs typeface="Times New Roman" panose="02020603050405020304" pitchFamily="18" charset="0"/>
              </a:rPr>
              <a:t>Кодекс суддівської етики (</a:t>
            </a:r>
            <a:r>
              <a:rPr lang="uk-UA" sz="3600" b="1" dirty="0" smtClean="0">
                <a:solidFill>
                  <a:srgbClr val="004E9E"/>
                </a:solidFill>
                <a:ea typeface="Roboto Condensed Light" panose="02000000000000000000" pitchFamily="2" charset="0"/>
                <a:cs typeface="Times New Roman" panose="02020603050405020304" pitchFamily="18" charset="0"/>
              </a:rPr>
              <a:t>Стаття 16</a:t>
            </a:r>
            <a:r>
              <a:rPr lang="uk-UA" sz="3600" b="1" dirty="0">
                <a:solidFill>
                  <a:srgbClr val="004E9E"/>
                </a:solidFill>
                <a:ea typeface="Roboto Condensed Light" panose="02000000000000000000" pitchFamily="2" charset="0"/>
                <a:cs typeface="Times New Roman" panose="02020603050405020304" pitchFamily="18" charset="0"/>
              </a:rPr>
              <a:t>) </a:t>
            </a:r>
            <a:br>
              <a:rPr lang="uk-UA" sz="3600" b="1" dirty="0">
                <a:solidFill>
                  <a:srgbClr val="004E9E"/>
                </a:solidFill>
                <a:ea typeface="Roboto Condensed Light" panose="02000000000000000000" pitchFamily="2" charset="0"/>
                <a:cs typeface="Times New Roman" panose="02020603050405020304" pitchFamily="18" charset="0"/>
              </a:rPr>
            </a:br>
            <a:r>
              <a:rPr lang="en-US" sz="2400" b="1" dirty="0">
                <a:solidFill>
                  <a:srgbClr val="004E9E"/>
                </a:solidFill>
                <a:ea typeface="Roboto Condensed Light" panose="02000000000000000000" pitchFamily="2" charset="0"/>
                <a:cs typeface="Times New Roman" panose="02020603050405020304" pitchFamily="18" charset="0"/>
                <a:hlinkClick r:id="rId2"/>
              </a:rPr>
              <a:t>https://zakon.rada.gov.ua/rada/show/n0001415-24#Text</a:t>
            </a:r>
            <a:endParaRPr lang="uk-UA" sz="24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6F288080-5F7C-546A-A847-1AF55E44655B}"/>
              </a:ext>
            </a:extLst>
          </p:cNvPr>
          <p:cNvSpPr>
            <a:spLocks noGrp="1"/>
          </p:cNvSpPr>
          <p:nvPr>
            <p:ph idx="1"/>
          </p:nvPr>
        </p:nvSpPr>
        <p:spPr>
          <a:xfrm>
            <a:off x="327804" y="1392572"/>
            <a:ext cx="11395494" cy="4472206"/>
          </a:xfrm>
        </p:spPr>
        <p:txBody>
          <a:bodyPr/>
          <a:lstStyle/>
          <a:p>
            <a:pPr indent="0" algn="just">
              <a:lnSpc>
                <a:spcPct val="100000"/>
              </a:lnSpc>
              <a:spcBef>
                <a:spcPts val="0"/>
              </a:spcBef>
              <a:spcAft>
                <a:spcPts val="0"/>
              </a:spcAft>
              <a:buNone/>
            </a:pPr>
            <a:r>
              <a:rPr lang="uk-UA" sz="4000" dirty="0"/>
              <a:t>Використання суддею технологій штучного інтелекту є допустимим, якщо це:</a:t>
            </a:r>
          </a:p>
          <a:p>
            <a:pPr marL="971550" indent="-742950" algn="just">
              <a:lnSpc>
                <a:spcPct val="100000"/>
              </a:lnSpc>
              <a:spcBef>
                <a:spcPts val="0"/>
              </a:spcBef>
              <a:spcAft>
                <a:spcPts val="0"/>
              </a:spcAft>
              <a:buFont typeface="+mj-lt"/>
              <a:buAutoNum type="arabicPeriod"/>
            </a:pPr>
            <a:r>
              <a:rPr lang="uk-UA" sz="4000" dirty="0"/>
              <a:t>не впливає на незалежність та неупередженість судді, </a:t>
            </a:r>
          </a:p>
          <a:p>
            <a:pPr marL="971550" indent="-742950" algn="just">
              <a:lnSpc>
                <a:spcPct val="100000"/>
              </a:lnSpc>
              <a:spcBef>
                <a:spcPts val="0"/>
              </a:spcBef>
              <a:spcAft>
                <a:spcPts val="0"/>
              </a:spcAft>
              <a:buFont typeface="+mj-lt"/>
              <a:buAutoNum type="arabicPeriod"/>
            </a:pPr>
            <a:r>
              <a:rPr lang="uk-UA" sz="4000" dirty="0"/>
              <a:t>не стосується оцінки доказів,</a:t>
            </a:r>
          </a:p>
          <a:p>
            <a:pPr marL="971550" indent="-742950" algn="just">
              <a:lnSpc>
                <a:spcPct val="100000"/>
              </a:lnSpc>
              <a:spcBef>
                <a:spcPts val="0"/>
              </a:spcBef>
              <a:spcAft>
                <a:spcPts val="0"/>
              </a:spcAft>
              <a:buFont typeface="+mj-lt"/>
              <a:buAutoNum type="arabicPeriod"/>
            </a:pPr>
            <a:r>
              <a:rPr lang="uk-UA" sz="4000" dirty="0"/>
              <a:t>не стосується процесу ухвалення рішень, </a:t>
            </a:r>
          </a:p>
          <a:p>
            <a:pPr marL="971550" indent="-742950" algn="just">
              <a:lnSpc>
                <a:spcPct val="100000"/>
              </a:lnSpc>
              <a:spcBef>
                <a:spcPts val="0"/>
              </a:spcBef>
              <a:spcAft>
                <a:spcPts val="0"/>
              </a:spcAft>
              <a:buFont typeface="+mj-lt"/>
              <a:buAutoNum type="arabicPeriod"/>
            </a:pPr>
            <a:r>
              <a:rPr lang="uk-UA" sz="4000" dirty="0"/>
              <a:t>не порушує вимог законодавства.</a:t>
            </a:r>
            <a:endParaRPr lang="uk-UA" dirty="0">
              <a:solidFill>
                <a:srgbClr val="002949"/>
              </a:solidFill>
              <a:ea typeface="Roboto Condensed Light" panose="02000000000000000000" pitchFamily="2" charset="0"/>
              <a:cs typeface="Times New Roman" panose="02020603050405020304" pitchFamily="18" charset="0"/>
            </a:endParaRP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53EB8888-F013-F71A-8754-E8DAEBF1DC2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4C25B0C-B3A5-8277-B519-2927B197F94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1DBEFAF-BBA0-D9B1-B04E-6D5995FD8F0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ШІ у правосудді: методологія HUDERIA для оцінки ризиків щодо прав людини, демократії і верховенства права</a:t>
            </a:r>
            <a:endParaRPr lang="uk-UA" altLang="uk-UA" dirty="0">
              <a:solidFill>
                <a:srgbClr val="002949"/>
              </a:solidFill>
            </a:endParaRPr>
          </a:p>
        </p:txBody>
      </p:sp>
      <p:sp>
        <p:nvSpPr>
          <p:cNvPr id="8" name="Slide Number Placeholder 3">
            <a:extLst>
              <a:ext uri="{FF2B5EF4-FFF2-40B4-BE49-F238E27FC236}">
                <a16:creationId xmlns:a16="http://schemas.microsoft.com/office/drawing/2014/main" id="{7CB2C24B-8072-F526-57BC-C2DC70E9E83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19</a:t>
            </a:fld>
            <a:endParaRPr lang="en-US" sz="1400" dirty="0">
              <a:solidFill>
                <a:srgbClr val="002949"/>
              </a:solidFill>
            </a:endParaRPr>
          </a:p>
        </p:txBody>
      </p:sp>
    </p:spTree>
    <p:extLst>
      <p:ext uri="{BB962C8B-B14F-4D97-AF65-F5344CB8AC3E}">
        <p14:creationId xmlns:p14="http://schemas.microsoft.com/office/powerpoint/2010/main" val="31178365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7"/>
            <a:ext cx="10515600" cy="615715"/>
          </a:xfrm>
        </p:spPr>
        <p:txBody>
          <a:bodyPr/>
          <a:lstStyle/>
          <a:p>
            <a:pPr algn="ctr"/>
            <a:r>
              <a:rPr lang="uk-UA" sz="4000" b="1" dirty="0">
                <a:solidFill>
                  <a:srgbClr val="004E9E"/>
                </a:solidFill>
                <a:ea typeface="Roboto Condensed Light" panose="02000000000000000000" pitchFamily="2" charset="0"/>
                <a:cs typeface="Times New Roman" panose="02020603050405020304" pitchFamily="18" charset="0"/>
              </a:rPr>
              <a:t>ПЛАН</a:t>
            </a:r>
            <a:endParaRPr lang="uk-UA" sz="40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019867"/>
            <a:ext cx="11395494" cy="4844912"/>
          </a:xfrm>
        </p:spPr>
        <p:txBody>
          <a:bodyPr/>
          <a:lstStyle/>
          <a:p>
            <a:pPr marL="742950" indent="-514350" algn="just">
              <a:lnSpc>
                <a:spcPct val="100000"/>
              </a:lnSpc>
              <a:spcBef>
                <a:spcPts val="0"/>
              </a:spcBef>
              <a:spcAft>
                <a:spcPts val="0"/>
              </a:spcAft>
              <a:buFont typeface="+mj-lt"/>
              <a:buAutoNum type="arabicPeriod"/>
            </a:pPr>
            <a:r>
              <a:rPr lang="uk-UA" sz="3000" dirty="0">
                <a:solidFill>
                  <a:srgbClr val="002949"/>
                </a:solidFill>
                <a:ea typeface="Roboto Condensed Light" panose="02000000000000000000" pitchFamily="2" charset="0"/>
              </a:rPr>
              <a:t>Конституція України: права людини, верховенство права та межі використання ШІ у правосудді</a:t>
            </a:r>
          </a:p>
          <a:p>
            <a:pPr marL="742950" indent="-514350" algn="just">
              <a:lnSpc>
                <a:spcPct val="100000"/>
              </a:lnSpc>
              <a:spcBef>
                <a:spcPts val="0"/>
              </a:spcBef>
              <a:spcAft>
                <a:spcPts val="0"/>
              </a:spcAft>
              <a:buFont typeface="+mj-lt"/>
              <a:buAutoNum type="arabicPeriod"/>
            </a:pPr>
            <a:r>
              <a:rPr lang="uk-UA" sz="3000" dirty="0">
                <a:solidFill>
                  <a:srgbClr val="002949"/>
                </a:solidFill>
                <a:ea typeface="Roboto Condensed Light" panose="02000000000000000000" pitchFamily="2" charset="0"/>
              </a:rPr>
              <a:t>ШІ у правосудді: можливості, ризики та критерій наближеності до судового розсуду</a:t>
            </a:r>
          </a:p>
          <a:p>
            <a:pPr marL="742950" indent="-514350" algn="just">
              <a:lnSpc>
                <a:spcPct val="100000"/>
              </a:lnSpc>
              <a:spcBef>
                <a:spcPts val="0"/>
              </a:spcBef>
              <a:spcAft>
                <a:spcPts val="0"/>
              </a:spcAft>
              <a:buFont typeface="+mj-lt"/>
              <a:buAutoNum type="arabicPeriod"/>
            </a:pPr>
            <a:r>
              <a:rPr lang="en-US" sz="3000" dirty="0">
                <a:solidFill>
                  <a:srgbClr val="002949"/>
                </a:solidFill>
                <a:ea typeface="Roboto Condensed Light" panose="02000000000000000000" pitchFamily="2" charset="0"/>
              </a:rPr>
              <a:t>HUDERIA </a:t>
            </a:r>
            <a:r>
              <a:rPr lang="uk-UA" sz="3000" dirty="0">
                <a:solidFill>
                  <a:srgbClr val="002949"/>
                </a:solidFill>
                <a:ea typeface="Roboto Condensed Light" panose="02000000000000000000" pitchFamily="2" charset="0"/>
              </a:rPr>
              <a:t>як методологія оцінки ризиків: права людини, демократія і верховенство права</a:t>
            </a:r>
          </a:p>
          <a:p>
            <a:pPr marL="742950" indent="-514350" algn="just">
              <a:lnSpc>
                <a:spcPct val="100000"/>
              </a:lnSpc>
              <a:spcBef>
                <a:spcPts val="0"/>
              </a:spcBef>
              <a:spcAft>
                <a:spcPts val="0"/>
              </a:spcAft>
              <a:buFont typeface="+mj-lt"/>
              <a:buAutoNum type="arabicPeriod"/>
            </a:pPr>
            <a:r>
              <a:rPr lang="uk-UA" sz="3000" dirty="0">
                <a:solidFill>
                  <a:srgbClr val="002949"/>
                </a:solidFill>
                <a:ea typeface="Roboto Condensed Light" panose="02000000000000000000" pitchFamily="2" charset="0"/>
              </a:rPr>
              <a:t>Модель </a:t>
            </a:r>
            <a:r>
              <a:rPr lang="en-US" sz="3000" dirty="0">
                <a:solidFill>
                  <a:srgbClr val="002949"/>
                </a:solidFill>
                <a:ea typeface="Roboto Condensed Light" panose="02000000000000000000" pitchFamily="2" charset="0"/>
              </a:rPr>
              <a:t>HUDERIA: COBRA, </a:t>
            </a:r>
            <a:r>
              <a:rPr lang="uk-UA" sz="3000" dirty="0">
                <a:solidFill>
                  <a:srgbClr val="002949"/>
                </a:solidFill>
                <a:ea typeface="Roboto Condensed Light" panose="02000000000000000000" pitchFamily="2" charset="0"/>
              </a:rPr>
              <a:t>оцінка впливу, план пом’якшення ризиків та постійний перегляд</a:t>
            </a:r>
          </a:p>
          <a:p>
            <a:pPr marL="742950" indent="-514350" algn="just">
              <a:lnSpc>
                <a:spcPct val="100000"/>
              </a:lnSpc>
              <a:spcBef>
                <a:spcPts val="0"/>
              </a:spcBef>
              <a:spcAft>
                <a:spcPts val="0"/>
              </a:spcAft>
              <a:buFont typeface="+mj-lt"/>
              <a:buAutoNum type="arabicPeriod"/>
            </a:pPr>
            <a:r>
              <a:rPr lang="uk-UA" sz="3000" dirty="0" smtClean="0">
                <a:solidFill>
                  <a:srgbClr val="002949"/>
                </a:solidFill>
                <a:ea typeface="Roboto Condensed Light" panose="02000000000000000000" pitchFamily="2" charset="0"/>
              </a:rPr>
              <a:t>Висновки</a:t>
            </a:r>
            <a:endParaRPr lang="uk-UA" sz="3000" dirty="0">
              <a:solidFill>
                <a:srgbClr val="002949"/>
              </a:solidFill>
              <a:ea typeface="Roboto Condensed Light" panose="02000000000000000000" pitchFamily="2" charset="0"/>
            </a:endParaRPr>
          </a:p>
          <a:p>
            <a:pPr marL="742950" indent="-514350" algn="just">
              <a:lnSpc>
                <a:spcPct val="100000"/>
              </a:lnSpc>
              <a:spcBef>
                <a:spcPts val="0"/>
              </a:spcBef>
              <a:spcAft>
                <a:spcPts val="0"/>
              </a:spcAft>
              <a:buFont typeface="+mj-lt"/>
              <a:buAutoNum type="arabicPeriod"/>
            </a:pPr>
            <a:r>
              <a:rPr lang="uk-UA" sz="3000" dirty="0" smtClean="0">
                <a:solidFill>
                  <a:srgbClr val="002949"/>
                </a:solidFill>
                <a:ea typeface="Roboto Condensed Light" panose="02000000000000000000" pitchFamily="2" charset="0"/>
              </a:rPr>
              <a:t>Додаткові </a:t>
            </a:r>
            <a:r>
              <a:rPr lang="uk-UA" sz="3000" dirty="0">
                <a:solidFill>
                  <a:srgbClr val="002949"/>
                </a:solidFill>
                <a:ea typeface="Roboto Condensed Light" panose="02000000000000000000" pitchFamily="2" charset="0"/>
              </a:rPr>
              <a:t>джерела</a:t>
            </a:r>
          </a:p>
          <a:p>
            <a:pPr marL="742950" indent="-514350" algn="just">
              <a:lnSpc>
                <a:spcPct val="100000"/>
              </a:lnSpc>
              <a:spcBef>
                <a:spcPts val="0"/>
              </a:spcBef>
              <a:spcAft>
                <a:spcPts val="0"/>
              </a:spcAft>
              <a:buFont typeface="+mj-lt"/>
              <a:buAutoNum type="arabicPeriod"/>
            </a:pPr>
            <a:endParaRPr lang="uk-UA" sz="3200" dirty="0">
              <a:solidFill>
                <a:srgbClr val="002949"/>
              </a:solidFill>
              <a:ea typeface="Roboto Condensed Light" panose="02000000000000000000" pitchFamily="2" charset="0"/>
            </a:endParaRPr>
          </a:p>
          <a:p>
            <a:pPr indent="0" algn="just">
              <a:lnSpc>
                <a:spcPct val="100000"/>
              </a:lnSpc>
              <a:spcBef>
                <a:spcPts val="0"/>
              </a:spcBef>
              <a:spcAft>
                <a:spcPts val="0"/>
              </a:spcAft>
              <a:buNone/>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ШІ у правосудді: методологія HUDERIA для оцінки ризиків щодо прав людини, демократії і верховенства права</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2</a:t>
            </a:r>
            <a:endParaRPr lang="en-US" sz="1400" dirty="0">
              <a:solidFill>
                <a:srgbClr val="002949"/>
              </a:solidFill>
            </a:endParaRPr>
          </a:p>
        </p:txBody>
      </p:sp>
    </p:spTree>
    <p:extLst>
      <p:ext uri="{BB962C8B-B14F-4D97-AF65-F5344CB8AC3E}">
        <p14:creationId xmlns:p14="http://schemas.microsoft.com/office/powerpoint/2010/main" val="2352351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8E5CEF-5750-EC83-94C9-5652E8A64E0C}"/>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BB499E81-A801-3EB2-E3A0-BE696FBCFF13}"/>
              </a:ext>
            </a:extLst>
          </p:cNvPr>
          <p:cNvSpPr>
            <a:spLocks noGrp="1"/>
          </p:cNvSpPr>
          <p:nvPr>
            <p:ph type="title"/>
          </p:nvPr>
        </p:nvSpPr>
        <p:spPr>
          <a:xfrm>
            <a:off x="775880" y="377507"/>
            <a:ext cx="10515600" cy="1209753"/>
          </a:xfrm>
        </p:spPr>
        <p:txBody>
          <a:bodyPr/>
          <a:lstStyle/>
          <a:p>
            <a:pPr algn="ctr"/>
            <a:r>
              <a:rPr lang="uk-UA" sz="3200" b="1" noProof="0" dirty="0">
                <a:solidFill>
                  <a:srgbClr val="004E9E"/>
                </a:solidFill>
                <a:ea typeface="Roboto Condensed Light" panose="02000000000000000000" pitchFamily="2" charset="0"/>
                <a:cs typeface="Times New Roman" panose="02020603050405020304" pitchFamily="18" charset="0"/>
              </a:rPr>
              <a:t>Коментар до Кодексу суддівської етики, затверджений рішенням Ради суддів України </a:t>
            </a:r>
            <a:r>
              <a:rPr lang="ru-RU" sz="3200" b="1" dirty="0">
                <a:solidFill>
                  <a:srgbClr val="004E9E"/>
                </a:solidFill>
                <a:ea typeface="Roboto Condensed Light" panose="02000000000000000000" pitchFamily="2" charset="0"/>
                <a:cs typeface="Times New Roman" panose="02020603050405020304" pitchFamily="18" charset="0"/>
              </a:rPr>
              <a:t>від </a:t>
            </a:r>
            <a:r>
              <a:rPr lang="ru-RU" sz="3200" b="1" dirty="0" smtClean="0">
                <a:solidFill>
                  <a:srgbClr val="004E9E"/>
                </a:solidFill>
                <a:ea typeface="Roboto Condensed Light" panose="02000000000000000000" pitchFamily="2" charset="0"/>
                <a:cs typeface="Times New Roman" panose="02020603050405020304" pitchFamily="18" charset="0"/>
              </a:rPr>
              <a:t>02.03.2026 </a:t>
            </a:r>
            <a:r>
              <a:rPr lang="ru-RU" sz="3200" b="1" dirty="0">
                <a:solidFill>
                  <a:srgbClr val="004E9E"/>
                </a:solidFill>
                <a:ea typeface="Roboto Condensed Light" panose="02000000000000000000" pitchFamily="2" charset="0"/>
                <a:cs typeface="Times New Roman" panose="02020603050405020304" pitchFamily="18" charset="0"/>
              </a:rPr>
              <a:t>№ 14</a:t>
            </a:r>
            <a:r>
              <a:rPr lang="ru-RU" sz="3400" b="1" dirty="0">
                <a:solidFill>
                  <a:srgbClr val="004E9E"/>
                </a:solidFill>
                <a:ea typeface="Roboto Condensed Light" panose="02000000000000000000" pitchFamily="2" charset="0"/>
                <a:cs typeface="Times New Roman" panose="02020603050405020304" pitchFamily="18" charset="0"/>
              </a:rPr>
              <a:t/>
            </a:r>
            <a:br>
              <a:rPr lang="ru-RU" sz="3400" b="1" dirty="0">
                <a:solidFill>
                  <a:srgbClr val="004E9E"/>
                </a:solidFill>
                <a:ea typeface="Roboto Condensed Light" panose="02000000000000000000" pitchFamily="2" charset="0"/>
                <a:cs typeface="Times New Roman" panose="02020603050405020304" pitchFamily="18" charset="0"/>
              </a:rPr>
            </a:br>
            <a:r>
              <a:rPr lang="ru-RU" sz="1700" b="1" dirty="0">
                <a:solidFill>
                  <a:srgbClr val="004E9E"/>
                </a:solidFill>
                <a:ea typeface="Roboto Condensed Light" panose="02000000000000000000" pitchFamily="2" charset="0"/>
                <a:cs typeface="Times New Roman" panose="02020603050405020304" pitchFamily="18" charset="0"/>
                <a:hlinkClick r:id="rId2"/>
              </a:rPr>
              <a:t>https://constitutionalist.com.ua/komentar-do-statti-16-vykorystannia-suddeiu-tekhnolohij-shi-kodeksu-suddivskoi-etyky</a:t>
            </a:r>
            <a:r>
              <a:rPr lang="ru-RU" sz="1700" b="1" dirty="0">
                <a:solidFill>
                  <a:srgbClr val="004E9E"/>
                </a:solidFill>
                <a:ea typeface="Roboto Condensed Light" panose="02000000000000000000" pitchFamily="2" charset="0"/>
                <a:cs typeface="Times New Roman" panose="02020603050405020304" pitchFamily="18" charset="0"/>
              </a:rPr>
              <a:t> </a:t>
            </a:r>
          </a:p>
        </p:txBody>
      </p:sp>
      <p:sp>
        <p:nvSpPr>
          <p:cNvPr id="3" name="Місце для вмісту 2">
            <a:extLst>
              <a:ext uri="{FF2B5EF4-FFF2-40B4-BE49-F238E27FC236}">
                <a16:creationId xmlns:a16="http://schemas.microsoft.com/office/drawing/2014/main" id="{A1C61EF0-4C12-1FC4-A4F9-D04394A7875B}"/>
              </a:ext>
            </a:extLst>
          </p:cNvPr>
          <p:cNvSpPr>
            <a:spLocks noGrp="1"/>
          </p:cNvSpPr>
          <p:nvPr>
            <p:ph idx="1"/>
          </p:nvPr>
        </p:nvSpPr>
        <p:spPr>
          <a:xfrm>
            <a:off x="327804" y="1613906"/>
            <a:ext cx="11395494" cy="4250872"/>
          </a:xfrm>
        </p:spPr>
        <p:txBody>
          <a:bodyPr/>
          <a:lstStyle/>
          <a:p>
            <a:pPr marL="742950" indent="-514350" algn="just">
              <a:lnSpc>
                <a:spcPct val="100000"/>
              </a:lnSpc>
              <a:spcBef>
                <a:spcPts val="0"/>
              </a:spcBef>
              <a:spcAft>
                <a:spcPts val="0"/>
              </a:spcAft>
              <a:buFont typeface="+mj-lt"/>
              <a:buAutoNum type="arabicPeriod"/>
            </a:pPr>
            <a:r>
              <a:rPr lang="uk-UA" sz="2400" dirty="0">
                <a:solidFill>
                  <a:srgbClr val="002949"/>
                </a:solidFill>
                <a:ea typeface="Roboto Condensed Light" panose="02000000000000000000" pitchFamily="2" charset="0"/>
              </a:rPr>
              <a:t>організація та систематизація доказів, наприклад, створення хронології подій на основі документів, індексація великих масивів текстових доказів для полегшення пошуку, виявлення дублікатів</a:t>
            </a:r>
          </a:p>
          <a:p>
            <a:pPr marL="742950" indent="-514350" algn="just">
              <a:lnSpc>
                <a:spcPct val="100000"/>
              </a:lnSpc>
              <a:spcBef>
                <a:spcPts val="0"/>
              </a:spcBef>
              <a:spcAft>
                <a:spcPts val="0"/>
              </a:spcAft>
              <a:buFont typeface="+mj-lt"/>
              <a:buAutoNum type="arabicPeriod"/>
            </a:pPr>
            <a:r>
              <a:rPr lang="uk-UA" sz="2400" dirty="0">
                <a:solidFill>
                  <a:srgbClr val="002949"/>
                </a:solidFill>
                <a:ea typeface="Roboto Condensed Light" panose="02000000000000000000" pitchFamily="2" charset="0"/>
              </a:rPr>
              <a:t>аналіз структурованих даних: наприклад, аналіз фінансових транзакцій на предмет нетипових операцій у справах про економічні злочини</a:t>
            </a:r>
          </a:p>
          <a:p>
            <a:pPr marL="742950" indent="-514350" algn="just">
              <a:lnSpc>
                <a:spcPct val="100000"/>
              </a:lnSpc>
              <a:spcBef>
                <a:spcPts val="0"/>
              </a:spcBef>
              <a:spcAft>
                <a:spcPts val="0"/>
              </a:spcAft>
              <a:buFont typeface="+mj-lt"/>
              <a:buAutoNum type="arabicPeriod"/>
            </a:pPr>
            <a:r>
              <a:rPr lang="uk-UA" sz="2400" dirty="0">
                <a:solidFill>
                  <a:srgbClr val="002949"/>
                </a:solidFill>
                <a:ea typeface="Roboto Condensed Light" panose="02000000000000000000" pitchFamily="2" charset="0"/>
              </a:rPr>
              <a:t>виявлення певних об’єктів на фото- чи відеоматеріалах (наприклад, розпізнавання облич або номерних знаків) (при цьому висновок про значення цього об’єкта робить суддя)</a:t>
            </a:r>
          </a:p>
          <a:p>
            <a:pPr marL="742950" indent="-514350" algn="just">
              <a:lnSpc>
                <a:spcPct val="100000"/>
              </a:lnSpc>
              <a:spcBef>
                <a:spcPts val="0"/>
              </a:spcBef>
              <a:spcAft>
                <a:spcPts val="0"/>
              </a:spcAft>
              <a:buFont typeface="+mj-lt"/>
              <a:buAutoNum type="arabicPeriod"/>
            </a:pPr>
            <a:r>
              <a:rPr lang="uk-UA" sz="2400" dirty="0" smtClean="0">
                <a:solidFill>
                  <a:srgbClr val="002949"/>
                </a:solidFill>
                <a:ea typeface="Roboto Condensed Light" panose="02000000000000000000" pitchFamily="2" charset="0"/>
              </a:rPr>
              <a:t>ефективне оброблення великих обсягів </a:t>
            </a:r>
            <a:r>
              <a:rPr lang="uk-UA" sz="2400" dirty="0">
                <a:solidFill>
                  <a:srgbClr val="002949"/>
                </a:solidFill>
                <a:ea typeface="Roboto Condensed Light" panose="02000000000000000000" pitchFamily="2" charset="0"/>
              </a:rPr>
              <a:t>інформації, </a:t>
            </a:r>
            <a:r>
              <a:rPr lang="uk-UA" sz="2400" dirty="0" smtClean="0">
                <a:solidFill>
                  <a:srgbClr val="002949"/>
                </a:solidFill>
                <a:ea typeface="Roboto Condensed Light" panose="02000000000000000000" pitchFamily="2" charset="0"/>
              </a:rPr>
              <a:t>знаходження тенденцій, виявлення зв’язків</a:t>
            </a:r>
            <a:endParaRPr lang="uk-UA" sz="2400" dirty="0">
              <a:solidFill>
                <a:srgbClr val="002949"/>
              </a:solidFill>
              <a:ea typeface="Roboto Condensed Light" panose="02000000000000000000" pitchFamily="2" charset="0"/>
            </a:endParaRPr>
          </a:p>
          <a:p>
            <a:pPr marL="742950" indent="-514350" algn="just">
              <a:lnSpc>
                <a:spcPct val="100000"/>
              </a:lnSpc>
              <a:spcBef>
                <a:spcPts val="0"/>
              </a:spcBef>
              <a:spcAft>
                <a:spcPts val="0"/>
              </a:spcAft>
              <a:buFont typeface="+mj-lt"/>
              <a:buAutoNum type="arabicPeriod"/>
            </a:pPr>
            <a:r>
              <a:rPr lang="uk-UA" sz="2400" dirty="0">
                <a:solidFill>
                  <a:srgbClr val="002949"/>
                </a:solidFill>
                <a:ea typeface="Roboto Condensed Light" panose="02000000000000000000" pitchFamily="2" charset="0"/>
              </a:rPr>
              <a:t>пошук релевантної практики (як допоміжна функція)</a:t>
            </a:r>
          </a:p>
        </p:txBody>
      </p:sp>
      <p:sp>
        <p:nvSpPr>
          <p:cNvPr id="4" name="Text Placeholder 2">
            <a:extLst>
              <a:ext uri="{FF2B5EF4-FFF2-40B4-BE49-F238E27FC236}">
                <a16:creationId xmlns:a16="http://schemas.microsoft.com/office/drawing/2014/main" id="{0494053B-7319-D526-C109-8BEC51E7B86C}"/>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9706F233-DADC-64AE-F204-60909C5C5A7C}"/>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5ABEF7E1-B867-0618-C6BD-52F02B3620EE}"/>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ШІ у правосудді: методологія HUDERIA для оцінки ризиків щодо прав людини, демократії і верховенства права</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AA32D7AA-EEBF-1689-0C0C-E7FDFD0317ED}"/>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smtClean="0">
                <a:solidFill>
                  <a:srgbClr val="002949"/>
                </a:solidFill>
              </a:rPr>
              <a:t>20</a:t>
            </a:r>
            <a:endParaRPr lang="en-US" sz="1400" dirty="0">
              <a:solidFill>
                <a:srgbClr val="002949"/>
              </a:solidFill>
            </a:endParaRPr>
          </a:p>
        </p:txBody>
      </p:sp>
    </p:spTree>
    <p:extLst>
      <p:ext uri="{BB962C8B-B14F-4D97-AF65-F5344CB8AC3E}">
        <p14:creationId xmlns:p14="http://schemas.microsoft.com/office/powerpoint/2010/main" val="6602617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DC4CD5-B435-64AA-C230-31DA221ED96F}"/>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27383EAE-38BC-E9C3-7E56-21CA9E129620}"/>
              </a:ext>
            </a:extLst>
          </p:cNvPr>
          <p:cNvSpPr>
            <a:spLocks noGrp="1"/>
          </p:cNvSpPr>
          <p:nvPr>
            <p:ph type="title"/>
          </p:nvPr>
        </p:nvSpPr>
        <p:spPr>
          <a:xfrm>
            <a:off x="775880" y="377507"/>
            <a:ext cx="10515600" cy="1209753"/>
          </a:xfrm>
        </p:spPr>
        <p:txBody>
          <a:bodyPr/>
          <a:lstStyle/>
          <a:p>
            <a:pPr algn="ctr"/>
            <a:r>
              <a:rPr lang="uk-UA" sz="3400" b="1" noProof="0" dirty="0">
                <a:solidFill>
                  <a:srgbClr val="004E9E"/>
                </a:solidFill>
                <a:ea typeface="Roboto Condensed Light" panose="02000000000000000000" pitchFamily="2" charset="0"/>
                <a:cs typeface="Times New Roman" panose="02020603050405020304" pitchFamily="18" charset="0"/>
              </a:rPr>
              <a:t>Коментар до Кодексу суддівської етики, затверджений рішенням Ради суддів України </a:t>
            </a:r>
            <a:r>
              <a:rPr lang="ru-RU" sz="3400" b="1" dirty="0">
                <a:solidFill>
                  <a:srgbClr val="004E9E"/>
                </a:solidFill>
                <a:ea typeface="Roboto Condensed Light" panose="02000000000000000000" pitchFamily="2" charset="0"/>
                <a:cs typeface="Times New Roman" panose="02020603050405020304" pitchFamily="18" charset="0"/>
              </a:rPr>
              <a:t>від </a:t>
            </a:r>
            <a:r>
              <a:rPr lang="ru-RU" sz="3400" b="1" dirty="0" smtClean="0">
                <a:solidFill>
                  <a:srgbClr val="004E9E"/>
                </a:solidFill>
                <a:ea typeface="Roboto Condensed Light" panose="02000000000000000000" pitchFamily="2" charset="0"/>
                <a:cs typeface="Times New Roman" panose="02020603050405020304" pitchFamily="18" charset="0"/>
              </a:rPr>
              <a:t>02.03.2026 </a:t>
            </a:r>
            <a:r>
              <a:rPr lang="ru-RU" sz="3400" b="1" dirty="0">
                <a:solidFill>
                  <a:srgbClr val="004E9E"/>
                </a:solidFill>
                <a:ea typeface="Roboto Condensed Light" panose="02000000000000000000" pitchFamily="2" charset="0"/>
                <a:cs typeface="Times New Roman" panose="02020603050405020304" pitchFamily="18" charset="0"/>
              </a:rPr>
              <a:t>№ 14</a:t>
            </a:r>
            <a:r>
              <a:rPr lang="ru-RU" sz="2800" b="1" dirty="0">
                <a:solidFill>
                  <a:srgbClr val="004E9E"/>
                </a:solidFill>
                <a:ea typeface="Roboto Condensed Light" panose="02000000000000000000" pitchFamily="2" charset="0"/>
                <a:cs typeface="Times New Roman" panose="02020603050405020304" pitchFamily="18" charset="0"/>
              </a:rPr>
              <a:t/>
            </a:r>
            <a:br>
              <a:rPr lang="ru-RU" sz="2800" b="1" dirty="0">
                <a:solidFill>
                  <a:srgbClr val="004E9E"/>
                </a:solidFill>
                <a:ea typeface="Roboto Condensed Light" panose="02000000000000000000" pitchFamily="2" charset="0"/>
                <a:cs typeface="Times New Roman" panose="02020603050405020304" pitchFamily="18" charset="0"/>
              </a:rPr>
            </a:br>
            <a:r>
              <a:rPr lang="ru-RU" sz="1700" b="1" dirty="0">
                <a:solidFill>
                  <a:srgbClr val="004E9E"/>
                </a:solidFill>
                <a:ea typeface="Roboto Condensed Light" panose="02000000000000000000" pitchFamily="2" charset="0"/>
                <a:cs typeface="Times New Roman" panose="02020603050405020304" pitchFamily="18" charset="0"/>
                <a:hlinkClick r:id="rId2"/>
              </a:rPr>
              <a:t>https://constitutionalist.com.ua/komentar-do-statti-16-vykorystannia-suddeiu-tekhnolohij-shi-kodeksu-suddivskoi-etyky</a:t>
            </a:r>
            <a:r>
              <a:rPr lang="ru-RU" sz="1700" b="1" dirty="0">
                <a:solidFill>
                  <a:srgbClr val="004E9E"/>
                </a:solidFill>
                <a:ea typeface="Roboto Condensed Light" panose="02000000000000000000" pitchFamily="2" charset="0"/>
                <a:cs typeface="Times New Roman" panose="02020603050405020304" pitchFamily="18" charset="0"/>
              </a:rPr>
              <a:t> </a:t>
            </a:r>
          </a:p>
        </p:txBody>
      </p:sp>
      <p:sp>
        <p:nvSpPr>
          <p:cNvPr id="3" name="Місце для вмісту 2">
            <a:extLst>
              <a:ext uri="{FF2B5EF4-FFF2-40B4-BE49-F238E27FC236}">
                <a16:creationId xmlns:a16="http://schemas.microsoft.com/office/drawing/2014/main" id="{65046F4D-D199-081A-3E64-4709032F68BC}"/>
              </a:ext>
            </a:extLst>
          </p:cNvPr>
          <p:cNvSpPr>
            <a:spLocks noGrp="1"/>
          </p:cNvSpPr>
          <p:nvPr>
            <p:ph idx="1"/>
          </p:nvPr>
        </p:nvSpPr>
        <p:spPr>
          <a:xfrm>
            <a:off x="327804" y="1613906"/>
            <a:ext cx="11395494" cy="4250872"/>
          </a:xfrm>
        </p:spPr>
        <p:txBody>
          <a:bodyPr/>
          <a:lstStyle/>
          <a:p>
            <a:pPr marL="685800" indent="-457200" algn="just">
              <a:lnSpc>
                <a:spcPct val="100000"/>
              </a:lnSpc>
              <a:spcBef>
                <a:spcPts val="0"/>
              </a:spcBef>
              <a:spcAft>
                <a:spcPts val="0"/>
              </a:spcAft>
              <a:buFont typeface="+mj-lt"/>
              <a:buAutoNum type="arabicPeriod"/>
            </a:pPr>
            <a:r>
              <a:rPr lang="uk-UA" sz="2400" dirty="0">
                <a:solidFill>
                  <a:srgbClr val="002949"/>
                </a:solidFill>
                <a:ea typeface="Roboto Condensed Light" panose="02000000000000000000" pitchFamily="2" charset="0"/>
              </a:rPr>
              <a:t>Оцінка доказів не може бути делегована ШІ</a:t>
            </a:r>
          </a:p>
          <a:p>
            <a:pPr marL="685800" indent="-457200" algn="just">
              <a:lnSpc>
                <a:spcPct val="100000"/>
              </a:lnSpc>
              <a:spcBef>
                <a:spcPts val="0"/>
              </a:spcBef>
              <a:spcAft>
                <a:spcPts val="0"/>
              </a:spcAft>
              <a:buFont typeface="+mj-lt"/>
              <a:buAutoNum type="arabicPeriod"/>
            </a:pPr>
            <a:r>
              <a:rPr lang="uk-UA" sz="2400" dirty="0">
                <a:solidFill>
                  <a:srgbClr val="002949"/>
                </a:solidFill>
                <a:ea typeface="Roboto Condensed Light" panose="02000000000000000000" pitchFamily="2" charset="0"/>
              </a:rPr>
              <a:t>ШІ не може </a:t>
            </a:r>
            <a:r>
              <a:rPr lang="uk-UA" sz="2400" dirty="0" smtClean="0">
                <a:solidFill>
                  <a:srgbClr val="002949"/>
                </a:solidFill>
                <a:ea typeface="Roboto Condensed Light" panose="02000000000000000000" pitchFamily="2" charset="0"/>
              </a:rPr>
              <a:t>визначати </a:t>
            </a:r>
            <a:r>
              <a:rPr lang="uk-UA" sz="2400" dirty="0">
                <a:solidFill>
                  <a:srgbClr val="002949"/>
                </a:solidFill>
                <a:ea typeface="Roboto Condensed Light" panose="02000000000000000000" pitchFamily="2" charset="0"/>
              </a:rPr>
              <a:t>результат справи (наприклад, рішення про задоволення)</a:t>
            </a:r>
          </a:p>
          <a:p>
            <a:pPr marL="685800" indent="-457200" algn="just">
              <a:lnSpc>
                <a:spcPct val="100000"/>
              </a:lnSpc>
              <a:spcBef>
                <a:spcPts val="0"/>
              </a:spcBef>
              <a:spcAft>
                <a:spcPts val="0"/>
              </a:spcAft>
              <a:buFont typeface="+mj-lt"/>
              <a:buAutoNum type="arabicPeriod"/>
            </a:pPr>
            <a:r>
              <a:rPr lang="uk-UA" sz="2400" dirty="0">
                <a:solidFill>
                  <a:srgbClr val="002949"/>
                </a:solidFill>
                <a:ea typeface="Roboto Condensed Light" panose="02000000000000000000" pitchFamily="2" charset="0"/>
              </a:rPr>
              <a:t>ШІ не може здійснювати юридичну кваліфікацію фактів</a:t>
            </a:r>
          </a:p>
          <a:p>
            <a:pPr marL="685800" indent="-457200" algn="just">
              <a:lnSpc>
                <a:spcPct val="100000"/>
              </a:lnSpc>
              <a:spcBef>
                <a:spcPts val="0"/>
              </a:spcBef>
              <a:spcAft>
                <a:spcPts val="0"/>
              </a:spcAft>
              <a:buFont typeface="+mj-lt"/>
              <a:buAutoNum type="arabicPeriod"/>
            </a:pPr>
            <a:r>
              <a:rPr lang="uk-UA" sz="2400" dirty="0">
                <a:solidFill>
                  <a:srgbClr val="002949"/>
                </a:solidFill>
                <a:ea typeface="Roboto Condensed Light" panose="02000000000000000000" pitchFamily="2" charset="0"/>
              </a:rPr>
              <a:t>Суддя не може використовувати ШІ для визначення пріоритетності чи достовірності доказів</a:t>
            </a:r>
          </a:p>
          <a:p>
            <a:pPr marL="685800" indent="-457200" algn="just">
              <a:lnSpc>
                <a:spcPct val="100000"/>
              </a:lnSpc>
              <a:spcBef>
                <a:spcPts val="0"/>
              </a:spcBef>
              <a:spcAft>
                <a:spcPts val="0"/>
              </a:spcAft>
              <a:buFont typeface="+mj-lt"/>
              <a:buAutoNum type="arabicPeriod"/>
            </a:pPr>
            <a:r>
              <a:rPr lang="uk-UA" sz="2400" dirty="0">
                <a:solidFill>
                  <a:srgbClr val="002949"/>
                </a:solidFill>
                <a:ea typeface="Roboto Condensed Light" panose="02000000000000000000" pitchFamily="2" charset="0"/>
              </a:rPr>
              <a:t>Заборонено автоматизоване визначення достовірності чи важливості доказів</a:t>
            </a:r>
          </a:p>
          <a:p>
            <a:pPr marL="685800" indent="-457200" algn="just">
              <a:lnSpc>
                <a:spcPct val="100000"/>
              </a:lnSpc>
              <a:spcBef>
                <a:spcPts val="0"/>
              </a:spcBef>
              <a:spcAft>
                <a:spcPts val="0"/>
              </a:spcAft>
              <a:buFont typeface="+mj-lt"/>
              <a:buAutoNum type="arabicPeriod"/>
            </a:pPr>
            <a:r>
              <a:rPr lang="uk-UA" sz="2400" dirty="0">
                <a:solidFill>
                  <a:srgbClr val="002949"/>
                </a:solidFill>
                <a:ea typeface="Roboto Condensed Light" panose="02000000000000000000" pitchFamily="2" charset="0"/>
              </a:rPr>
              <a:t>Заборонено тлумачення права та ухвалення рішень</a:t>
            </a:r>
          </a:p>
          <a:p>
            <a:pPr marL="685800" indent="-457200" algn="just">
              <a:lnSpc>
                <a:spcPct val="100000"/>
              </a:lnSpc>
              <a:spcBef>
                <a:spcPts val="0"/>
              </a:spcBef>
              <a:spcAft>
                <a:spcPts val="0"/>
              </a:spcAft>
              <a:buFont typeface="+mj-lt"/>
              <a:buAutoNum type="arabicPeriod"/>
            </a:pPr>
            <a:r>
              <a:rPr lang="uk-UA" sz="2400" dirty="0">
                <a:solidFill>
                  <a:srgbClr val="002949"/>
                </a:solidFill>
                <a:ea typeface="Roboto Condensed Light" panose="02000000000000000000" pitchFamily="2" charset="0"/>
              </a:rPr>
              <a:t>Заборонена підготовка мотивувальної частини рішень без контролю з боку судді</a:t>
            </a:r>
          </a:p>
          <a:p>
            <a:pPr marL="685800" indent="-457200" algn="just">
              <a:lnSpc>
                <a:spcPct val="100000"/>
              </a:lnSpc>
              <a:spcBef>
                <a:spcPts val="0"/>
              </a:spcBef>
              <a:spcAft>
                <a:spcPts val="0"/>
              </a:spcAft>
              <a:buFont typeface="+mj-lt"/>
              <a:buAutoNum type="arabicPeriod"/>
            </a:pPr>
            <a:r>
              <a:rPr lang="uk-UA" sz="2400" dirty="0">
                <a:solidFill>
                  <a:srgbClr val="002949"/>
                </a:solidFill>
                <a:ea typeface="Roboto Condensed Light" panose="02000000000000000000" pitchFamily="2" charset="0"/>
              </a:rPr>
              <a:t>Заборонено делегування ухвалення рішення ШІ, оскільки це означало б відмову від суддівської функції та відповідальності</a:t>
            </a:r>
          </a:p>
        </p:txBody>
      </p:sp>
      <p:sp>
        <p:nvSpPr>
          <p:cNvPr id="4" name="Text Placeholder 2">
            <a:extLst>
              <a:ext uri="{FF2B5EF4-FFF2-40B4-BE49-F238E27FC236}">
                <a16:creationId xmlns:a16="http://schemas.microsoft.com/office/drawing/2014/main" id="{115C093A-6E31-0E5C-3E34-5C5B85DF299E}"/>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D4D5922-9E73-0C0B-12D8-A452305D2503}"/>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996FFAE1-9EC4-40CD-3899-7898239C485E}"/>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ШІ у правосудді: методологія HUDERIA для оцінки ризиків щодо прав людини, демократії і верховенства права</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8237E508-1CAC-CBC3-C098-E0C27F846430}"/>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smtClean="0">
                <a:solidFill>
                  <a:srgbClr val="002949"/>
                </a:solidFill>
              </a:rPr>
              <a:t>21</a:t>
            </a:r>
            <a:endParaRPr lang="en-US" sz="1400" dirty="0">
              <a:solidFill>
                <a:srgbClr val="002949"/>
              </a:solidFill>
            </a:endParaRPr>
          </a:p>
        </p:txBody>
      </p:sp>
    </p:spTree>
    <p:extLst>
      <p:ext uri="{BB962C8B-B14F-4D97-AF65-F5344CB8AC3E}">
        <p14:creationId xmlns:p14="http://schemas.microsoft.com/office/powerpoint/2010/main" val="14630231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89AFA1-7078-C207-CFD6-96583E28BE2A}"/>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20720F18-B9BC-BDF2-1E57-4AAB76CF5933}"/>
              </a:ext>
            </a:extLst>
          </p:cNvPr>
          <p:cNvSpPr>
            <a:spLocks noGrp="1"/>
          </p:cNvSpPr>
          <p:nvPr>
            <p:ph type="title"/>
          </p:nvPr>
        </p:nvSpPr>
        <p:spPr>
          <a:xfrm>
            <a:off x="775880" y="377505"/>
            <a:ext cx="10515600" cy="1168723"/>
          </a:xfrm>
        </p:spPr>
        <p:txBody>
          <a:bodyPr/>
          <a:lstStyle/>
          <a:p>
            <a:pPr algn="ctr"/>
            <a:r>
              <a:rPr lang="ru-RU" sz="3200" dirty="0">
                <a:solidFill>
                  <a:srgbClr val="004E9E"/>
                </a:solidFill>
                <a:ea typeface="Roboto Condensed Light" panose="02000000000000000000" pitchFamily="2" charset="0"/>
              </a:rPr>
              <a:t>Положення про використання технологій ШІ працівниками Апарату ВС (Наказ від 08.12.</a:t>
            </a:r>
            <a:r>
              <a:rPr lang="en-US" sz="3200" dirty="0">
                <a:solidFill>
                  <a:srgbClr val="004E9E"/>
                </a:solidFill>
                <a:ea typeface="Roboto Condensed Light" panose="02000000000000000000" pitchFamily="2" charset="0"/>
              </a:rPr>
              <a:t>20</a:t>
            </a:r>
            <a:r>
              <a:rPr lang="ru-RU" sz="3200" dirty="0">
                <a:solidFill>
                  <a:srgbClr val="004E9E"/>
                </a:solidFill>
                <a:ea typeface="Roboto Condensed Light" panose="02000000000000000000" pitchFamily="2" charset="0"/>
              </a:rPr>
              <a:t>25 № 117)</a:t>
            </a:r>
            <a:br>
              <a:rPr lang="ru-RU" sz="3200" dirty="0">
                <a:solidFill>
                  <a:srgbClr val="004E9E"/>
                </a:solidFill>
                <a:ea typeface="Roboto Condensed Light" panose="02000000000000000000" pitchFamily="2" charset="0"/>
              </a:rPr>
            </a:br>
            <a:r>
              <a:rPr lang="en-US" sz="1600" dirty="0">
                <a:solidFill>
                  <a:srgbClr val="004E9E"/>
                </a:solidFill>
                <a:ea typeface="Roboto Condensed Light" panose="02000000000000000000" pitchFamily="2" charset="0"/>
                <a:hlinkClick r:id="rId2"/>
              </a:rPr>
              <a:t>https://court.gov.ua/storage/portal/supreme/rizne/Polozhennya_SHI.pdf</a:t>
            </a:r>
            <a:r>
              <a:rPr lang="uk-UA" sz="1600" dirty="0">
                <a:solidFill>
                  <a:srgbClr val="004E9E"/>
                </a:solidFill>
                <a:ea typeface="Roboto Condensed Light" panose="02000000000000000000" pitchFamily="2" charset="0"/>
                <a:hlinkClick r:id="rId2"/>
              </a:rPr>
              <a:t>   </a:t>
            </a:r>
            <a:r>
              <a:rPr lang="uk-UA" sz="1600" dirty="0">
                <a:solidFill>
                  <a:srgbClr val="004E9E"/>
                </a:solidFill>
                <a:ea typeface="Roboto Condensed Light" panose="02000000000000000000" pitchFamily="2" charset="0"/>
              </a:rPr>
              <a:t> </a:t>
            </a:r>
          </a:p>
        </p:txBody>
      </p:sp>
      <p:sp>
        <p:nvSpPr>
          <p:cNvPr id="3" name="Місце для вмісту 2">
            <a:extLst>
              <a:ext uri="{FF2B5EF4-FFF2-40B4-BE49-F238E27FC236}">
                <a16:creationId xmlns:a16="http://schemas.microsoft.com/office/drawing/2014/main" id="{CC41020B-3F6E-513C-9E3F-8AEBC28FFE2E}"/>
              </a:ext>
            </a:extLst>
          </p:cNvPr>
          <p:cNvSpPr>
            <a:spLocks noGrp="1"/>
          </p:cNvSpPr>
          <p:nvPr>
            <p:ph idx="1"/>
          </p:nvPr>
        </p:nvSpPr>
        <p:spPr>
          <a:xfrm>
            <a:off x="327804" y="1677117"/>
            <a:ext cx="11395494" cy="4187660"/>
          </a:xfrm>
        </p:spPr>
        <p:txBody>
          <a:bodyPr/>
          <a:lstStyle/>
          <a:p>
            <a:pPr marL="571500" indent="-342900" algn="just">
              <a:lnSpc>
                <a:spcPct val="100000"/>
              </a:lnSpc>
              <a:spcBef>
                <a:spcPts val="0"/>
              </a:spcBef>
              <a:spcAft>
                <a:spcPts val="0"/>
              </a:spcAft>
              <a:buFont typeface="+mj-lt"/>
              <a:buAutoNum type="arabicPeriod"/>
            </a:pPr>
            <a:r>
              <a:rPr lang="uk-UA" sz="1800" dirty="0">
                <a:solidFill>
                  <a:srgbClr val="002949"/>
                </a:solidFill>
                <a:ea typeface="Roboto Condensed Light" panose="02000000000000000000" pitchFamily="2" charset="0"/>
                <a:cs typeface="Times New Roman" panose="02020603050405020304" pitchFamily="18" charset="0"/>
              </a:rPr>
              <a:t>узагальнення судової практики з метою забезпечення її єдності</a:t>
            </a:r>
          </a:p>
          <a:p>
            <a:pPr marL="571500" indent="-342900" algn="just">
              <a:lnSpc>
                <a:spcPct val="100000"/>
              </a:lnSpc>
              <a:spcBef>
                <a:spcPts val="0"/>
              </a:spcBef>
              <a:spcAft>
                <a:spcPts val="0"/>
              </a:spcAft>
              <a:buFont typeface="+mj-lt"/>
              <a:buAutoNum type="arabicPeriod"/>
            </a:pPr>
            <a:r>
              <a:rPr lang="uk-UA" sz="1800" dirty="0">
                <a:solidFill>
                  <a:srgbClr val="002949"/>
                </a:solidFill>
                <a:ea typeface="Roboto Condensed Light" panose="02000000000000000000" pitchFamily="2" charset="0"/>
                <a:cs typeface="Times New Roman" panose="02020603050405020304" pitchFamily="18" charset="0"/>
              </a:rPr>
              <a:t>аналіз судових рішень із метою виявлення системних причин виникнення спорів (превентивне правосуддя) та підготовки пропозицій щодо вдосконалення законодавства</a:t>
            </a:r>
          </a:p>
          <a:p>
            <a:pPr marL="571500" indent="-342900" algn="just">
              <a:lnSpc>
                <a:spcPct val="100000"/>
              </a:lnSpc>
              <a:spcBef>
                <a:spcPts val="0"/>
              </a:spcBef>
              <a:spcAft>
                <a:spcPts val="0"/>
              </a:spcAft>
              <a:buFont typeface="+mj-lt"/>
              <a:buAutoNum type="arabicPeriod"/>
            </a:pPr>
            <a:r>
              <a:rPr lang="uk-UA" sz="1800" dirty="0">
                <a:solidFill>
                  <a:srgbClr val="002949"/>
                </a:solidFill>
                <a:ea typeface="Roboto Condensed Light" panose="02000000000000000000" pitchFamily="2" charset="0"/>
                <a:cs typeface="Times New Roman" panose="02020603050405020304" pitchFamily="18" charset="0"/>
              </a:rPr>
              <a:t>наповнення Бази правових позицій Верховного Суду</a:t>
            </a:r>
          </a:p>
          <a:p>
            <a:pPr marL="571500" indent="-342900" algn="just">
              <a:lnSpc>
                <a:spcPct val="100000"/>
              </a:lnSpc>
              <a:spcBef>
                <a:spcPts val="0"/>
              </a:spcBef>
              <a:spcAft>
                <a:spcPts val="0"/>
              </a:spcAft>
              <a:buFont typeface="+mj-lt"/>
              <a:buAutoNum type="arabicPeriod"/>
            </a:pPr>
            <a:r>
              <a:rPr lang="uk-UA" sz="1800" dirty="0">
                <a:solidFill>
                  <a:srgbClr val="002949"/>
                </a:solidFill>
                <a:ea typeface="Roboto Condensed Light" panose="02000000000000000000" pitchFamily="2" charset="0"/>
                <a:cs typeface="Times New Roman" panose="02020603050405020304" pitchFamily="18" charset="0"/>
              </a:rPr>
              <a:t>аналіз та узагальнення великих обсягів даних на основі відкритих джерел інформації</a:t>
            </a:r>
          </a:p>
          <a:p>
            <a:pPr marL="571500" indent="-342900" algn="just">
              <a:lnSpc>
                <a:spcPct val="100000"/>
              </a:lnSpc>
              <a:spcBef>
                <a:spcPts val="0"/>
              </a:spcBef>
              <a:spcAft>
                <a:spcPts val="0"/>
              </a:spcAft>
              <a:buFont typeface="+mj-lt"/>
              <a:buAutoNum type="arabicPeriod"/>
            </a:pPr>
            <a:r>
              <a:rPr lang="uk-UA" sz="1800" dirty="0">
                <a:solidFill>
                  <a:srgbClr val="002949"/>
                </a:solidFill>
                <a:ea typeface="Roboto Condensed Light" panose="02000000000000000000" pitchFamily="2" charset="0"/>
                <a:cs typeface="Times New Roman" panose="02020603050405020304" pitchFamily="18" charset="0"/>
              </a:rPr>
              <a:t>підготовка аналітичних документів і звітів</a:t>
            </a:r>
          </a:p>
          <a:p>
            <a:pPr marL="571500" indent="-342900" algn="just">
              <a:lnSpc>
                <a:spcPct val="100000"/>
              </a:lnSpc>
              <a:spcBef>
                <a:spcPts val="0"/>
              </a:spcBef>
              <a:spcAft>
                <a:spcPts val="0"/>
              </a:spcAft>
              <a:buFont typeface="+mj-lt"/>
              <a:buAutoNum type="arabicPeriod"/>
            </a:pPr>
            <a:r>
              <a:rPr lang="uk-UA" sz="1800" dirty="0">
                <a:solidFill>
                  <a:srgbClr val="002949"/>
                </a:solidFill>
                <a:ea typeface="Roboto Condensed Light" panose="02000000000000000000" pitchFamily="2" charset="0"/>
                <a:cs typeface="Times New Roman" panose="02020603050405020304" pitchFamily="18" charset="0"/>
              </a:rPr>
              <a:t>автоматизація повторюваних робочих процесів, візуалізація даних у вигляді графіків і діаграм тощо</a:t>
            </a:r>
          </a:p>
          <a:p>
            <a:pPr marL="571500" indent="-342900" algn="just">
              <a:lnSpc>
                <a:spcPct val="100000"/>
              </a:lnSpc>
              <a:spcBef>
                <a:spcPts val="0"/>
              </a:spcBef>
              <a:spcAft>
                <a:spcPts val="0"/>
              </a:spcAft>
              <a:buFont typeface="+mj-lt"/>
              <a:buAutoNum type="arabicPeriod"/>
            </a:pPr>
            <a:r>
              <a:rPr lang="uk-UA" sz="1800" dirty="0">
                <a:solidFill>
                  <a:srgbClr val="002949"/>
                </a:solidFill>
                <a:ea typeface="Roboto Condensed Light" panose="02000000000000000000" pitchFamily="2" charset="0"/>
                <a:cs typeface="Times New Roman" panose="02020603050405020304" pitchFamily="18" charset="0"/>
              </a:rPr>
              <a:t>створення та поширення інформації про діяльність Верховного Суду, сприяння веденню вебсторінок Верховного Суду в соціальних мережах</a:t>
            </a:r>
          </a:p>
          <a:p>
            <a:pPr marL="571500" indent="-342900" algn="just">
              <a:lnSpc>
                <a:spcPct val="100000"/>
              </a:lnSpc>
              <a:spcBef>
                <a:spcPts val="0"/>
              </a:spcBef>
              <a:spcAft>
                <a:spcPts val="0"/>
              </a:spcAft>
              <a:buFont typeface="+mj-lt"/>
              <a:buAutoNum type="arabicPeriod"/>
            </a:pPr>
            <a:r>
              <a:rPr lang="uk-UA" sz="1800" dirty="0">
                <a:solidFill>
                  <a:srgbClr val="002949"/>
                </a:solidFill>
                <a:ea typeface="Roboto Condensed Light" panose="02000000000000000000" pitchFamily="2" charset="0"/>
                <a:cs typeface="Times New Roman" panose="02020603050405020304" pitchFamily="18" charset="0"/>
              </a:rPr>
              <a:t>створення чат-ботів, зокрема, для забезпечення зворотного зв'язку з відвідувачами Верховного Суду й учасниками судових процесів</a:t>
            </a:r>
          </a:p>
          <a:p>
            <a:pPr marL="571500" indent="-342900" algn="just">
              <a:lnSpc>
                <a:spcPct val="100000"/>
              </a:lnSpc>
              <a:spcBef>
                <a:spcPts val="0"/>
              </a:spcBef>
              <a:spcAft>
                <a:spcPts val="0"/>
              </a:spcAft>
              <a:buFont typeface="+mj-lt"/>
              <a:buAutoNum type="arabicPeriod"/>
            </a:pPr>
            <a:r>
              <a:rPr lang="uk-UA" sz="1800" dirty="0">
                <a:solidFill>
                  <a:srgbClr val="002949"/>
                </a:solidFill>
                <a:ea typeface="Roboto Condensed Light" panose="02000000000000000000" pitchFamily="2" charset="0"/>
                <a:cs typeface="Times New Roman" panose="02020603050405020304" pitchFamily="18" charset="0"/>
              </a:rPr>
              <a:t>добір матеріалів для саморозвитку, підвищення кваліфікації та професійного навчання</a:t>
            </a:r>
          </a:p>
          <a:p>
            <a:pPr marL="571500" indent="-342900" algn="just">
              <a:lnSpc>
                <a:spcPct val="100000"/>
              </a:lnSpc>
              <a:spcBef>
                <a:spcPts val="0"/>
              </a:spcBef>
              <a:spcAft>
                <a:spcPts val="0"/>
              </a:spcAft>
              <a:buFont typeface="+mj-lt"/>
              <a:buAutoNum type="arabicPeriod"/>
            </a:pPr>
            <a:r>
              <a:rPr lang="uk-UA" sz="1800" dirty="0">
                <a:solidFill>
                  <a:srgbClr val="002949"/>
                </a:solidFill>
                <a:ea typeface="Roboto Condensed Light" panose="02000000000000000000" pitchFamily="2" charset="0"/>
                <a:cs typeface="Times New Roman" panose="02020603050405020304" pitchFamily="18" charset="0"/>
              </a:rPr>
              <a:t>пошук нових ідей та підходів до організації робочих процесів</a:t>
            </a:r>
          </a:p>
          <a:p>
            <a:pPr marL="571500" indent="-342900" algn="just">
              <a:lnSpc>
                <a:spcPct val="100000"/>
              </a:lnSpc>
              <a:spcBef>
                <a:spcPts val="0"/>
              </a:spcBef>
              <a:spcAft>
                <a:spcPts val="0"/>
              </a:spcAft>
              <a:buFont typeface="+mj-lt"/>
              <a:buAutoNum type="arabicPeriod"/>
            </a:pPr>
            <a:r>
              <a:rPr lang="uk-UA" sz="1800" dirty="0">
                <a:solidFill>
                  <a:srgbClr val="002949"/>
                </a:solidFill>
                <a:ea typeface="Roboto Condensed Light" panose="02000000000000000000" pitchFamily="2" charset="0"/>
                <a:cs typeface="Times New Roman" panose="02020603050405020304" pitchFamily="18" charset="0"/>
              </a:rPr>
              <a:t>переклад документів з іноземних мов</a:t>
            </a:r>
          </a:p>
          <a:p>
            <a:pPr marL="571500" indent="-342900" algn="just">
              <a:lnSpc>
                <a:spcPct val="100000"/>
              </a:lnSpc>
              <a:spcBef>
                <a:spcPts val="0"/>
              </a:spcBef>
              <a:spcAft>
                <a:spcPts val="0"/>
              </a:spcAft>
              <a:buFont typeface="+mj-lt"/>
              <a:buAutoNum type="arabicPeriod"/>
            </a:pPr>
            <a:r>
              <a:rPr lang="uk-UA" sz="1800" dirty="0">
                <a:solidFill>
                  <a:srgbClr val="002949"/>
                </a:solidFill>
                <a:ea typeface="Roboto Condensed Light" panose="02000000000000000000" pitchFamily="2" charset="0"/>
                <a:cs typeface="Times New Roman" panose="02020603050405020304" pitchFamily="18" charset="0"/>
              </a:rPr>
              <a:t>виконання суто технічних завдань (наприклад, перевірка граматики, форматування тексту, транскрибування)</a:t>
            </a:r>
          </a:p>
        </p:txBody>
      </p:sp>
      <p:sp>
        <p:nvSpPr>
          <p:cNvPr id="4" name="Text Placeholder 2">
            <a:extLst>
              <a:ext uri="{FF2B5EF4-FFF2-40B4-BE49-F238E27FC236}">
                <a16:creationId xmlns:a16="http://schemas.microsoft.com/office/drawing/2014/main" id="{E3171E16-6832-029F-E98C-4B0F46754A5A}"/>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3C18A3E0-8580-8AF0-8AC3-E48CEEBB8E4B}"/>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85514FC9-F053-94E7-DA73-FEDBD6CA1A6C}"/>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ШІ у правосудді: методологія HUDERIA для оцінки ризиків щодо прав людини, демократії і верховенства права</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A2E0A434-5EDE-0DB6-7BB4-46E56ECF938C}"/>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CE47463B-08E5-40BF-BF9C-5EE1C349D805}" type="slidenum">
              <a:rPr lang="uk-UA" sz="1400" smtClean="0">
                <a:solidFill>
                  <a:srgbClr val="002949"/>
                </a:solidFill>
              </a:rPr>
              <a:t>22</a:t>
            </a:fld>
            <a:endParaRPr lang="en-US" sz="1400" dirty="0">
              <a:solidFill>
                <a:srgbClr val="002949"/>
              </a:solidFill>
            </a:endParaRPr>
          </a:p>
        </p:txBody>
      </p:sp>
    </p:spTree>
    <p:extLst>
      <p:ext uri="{BB962C8B-B14F-4D97-AF65-F5344CB8AC3E}">
        <p14:creationId xmlns:p14="http://schemas.microsoft.com/office/powerpoint/2010/main" val="10176417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89AFA1-7078-C207-CFD6-96583E28BE2A}"/>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20720F18-B9BC-BDF2-1E57-4AAB76CF5933}"/>
              </a:ext>
            </a:extLst>
          </p:cNvPr>
          <p:cNvSpPr>
            <a:spLocks noGrp="1"/>
          </p:cNvSpPr>
          <p:nvPr>
            <p:ph type="title"/>
          </p:nvPr>
        </p:nvSpPr>
        <p:spPr>
          <a:xfrm>
            <a:off x="775880" y="377505"/>
            <a:ext cx="10515600" cy="1168723"/>
          </a:xfrm>
        </p:spPr>
        <p:txBody>
          <a:bodyPr/>
          <a:lstStyle/>
          <a:p>
            <a:pPr algn="ctr"/>
            <a:r>
              <a:rPr lang="ru-RU" sz="3200" dirty="0">
                <a:solidFill>
                  <a:srgbClr val="004E9E"/>
                </a:solidFill>
                <a:ea typeface="Roboto Condensed Light" panose="02000000000000000000" pitchFamily="2" charset="0"/>
              </a:rPr>
              <a:t>Положення про використання технологій ШІ працівниками Апарату ВС (Наказ від 08.12.</a:t>
            </a:r>
            <a:r>
              <a:rPr lang="en-US" sz="3200" dirty="0">
                <a:solidFill>
                  <a:srgbClr val="004E9E"/>
                </a:solidFill>
                <a:ea typeface="Roboto Condensed Light" panose="02000000000000000000" pitchFamily="2" charset="0"/>
              </a:rPr>
              <a:t>20</a:t>
            </a:r>
            <a:r>
              <a:rPr lang="ru-RU" sz="3200" dirty="0">
                <a:solidFill>
                  <a:srgbClr val="004E9E"/>
                </a:solidFill>
                <a:ea typeface="Roboto Condensed Light" panose="02000000000000000000" pitchFamily="2" charset="0"/>
              </a:rPr>
              <a:t>25 № 117)</a:t>
            </a:r>
            <a:br>
              <a:rPr lang="ru-RU" sz="3200" dirty="0">
                <a:solidFill>
                  <a:srgbClr val="004E9E"/>
                </a:solidFill>
                <a:ea typeface="Roboto Condensed Light" panose="02000000000000000000" pitchFamily="2" charset="0"/>
              </a:rPr>
            </a:br>
            <a:r>
              <a:rPr lang="en-US" sz="1600" dirty="0">
                <a:solidFill>
                  <a:srgbClr val="004E9E"/>
                </a:solidFill>
                <a:ea typeface="Roboto Condensed Light" panose="02000000000000000000" pitchFamily="2" charset="0"/>
                <a:hlinkClick r:id="rId2"/>
              </a:rPr>
              <a:t>https://court.gov.ua/storage/portal/supreme/rizne/Polozhennya_SHI.pdf</a:t>
            </a:r>
            <a:r>
              <a:rPr lang="uk-UA" sz="1600" dirty="0">
                <a:solidFill>
                  <a:srgbClr val="004E9E"/>
                </a:solidFill>
                <a:ea typeface="Roboto Condensed Light" panose="02000000000000000000" pitchFamily="2" charset="0"/>
                <a:hlinkClick r:id="rId2"/>
              </a:rPr>
              <a:t>   </a:t>
            </a:r>
            <a:r>
              <a:rPr lang="uk-UA" sz="1600" dirty="0">
                <a:solidFill>
                  <a:srgbClr val="004E9E"/>
                </a:solidFill>
                <a:ea typeface="Roboto Condensed Light" panose="02000000000000000000" pitchFamily="2" charset="0"/>
              </a:rPr>
              <a:t> </a:t>
            </a:r>
          </a:p>
        </p:txBody>
      </p:sp>
      <p:sp>
        <p:nvSpPr>
          <p:cNvPr id="3" name="Місце для вмісту 2">
            <a:extLst>
              <a:ext uri="{FF2B5EF4-FFF2-40B4-BE49-F238E27FC236}">
                <a16:creationId xmlns:a16="http://schemas.microsoft.com/office/drawing/2014/main" id="{CC41020B-3F6E-513C-9E3F-8AEBC28FFE2E}"/>
              </a:ext>
            </a:extLst>
          </p:cNvPr>
          <p:cNvSpPr>
            <a:spLocks noGrp="1"/>
          </p:cNvSpPr>
          <p:nvPr>
            <p:ph idx="1"/>
          </p:nvPr>
        </p:nvSpPr>
        <p:spPr>
          <a:xfrm>
            <a:off x="327804" y="1677117"/>
            <a:ext cx="11395494" cy="4187660"/>
          </a:xfrm>
        </p:spPr>
        <p:txBody>
          <a:bodyPr/>
          <a:lstStyle/>
          <a:p>
            <a:pPr marL="571500" indent="-342900" algn="just">
              <a:lnSpc>
                <a:spcPct val="100000"/>
              </a:lnSpc>
              <a:spcBef>
                <a:spcPts val="0"/>
              </a:spcBef>
              <a:spcAft>
                <a:spcPts val="0"/>
              </a:spcAft>
              <a:buFont typeface="+mj-lt"/>
              <a:buAutoNum type="arabicPeriod"/>
            </a:pPr>
            <a:r>
              <a:rPr lang="uk-UA" sz="1900" dirty="0">
                <a:solidFill>
                  <a:srgbClr val="002949"/>
                </a:solidFill>
                <a:ea typeface="Roboto Condensed Light" panose="02000000000000000000" pitchFamily="2" charset="0"/>
                <a:cs typeface="Times New Roman" panose="02020603050405020304" pitchFamily="18" charset="0"/>
              </a:rPr>
              <a:t>ШІ не може замінити професійну діяльність працівника (його критичне мислення, фахове судження, правову кваліфікацію та прийняття остаточного рішення)</a:t>
            </a:r>
          </a:p>
          <a:p>
            <a:pPr marL="571500" indent="-342900" algn="just">
              <a:lnSpc>
                <a:spcPct val="100000"/>
              </a:lnSpc>
              <a:spcBef>
                <a:spcPts val="0"/>
              </a:spcBef>
              <a:spcAft>
                <a:spcPts val="0"/>
              </a:spcAft>
              <a:buFont typeface="+mj-lt"/>
              <a:buAutoNum type="arabicPeriod"/>
            </a:pPr>
            <a:r>
              <a:rPr lang="uk-UA" sz="1900" dirty="0">
                <a:solidFill>
                  <a:srgbClr val="002949"/>
                </a:solidFill>
                <a:ea typeface="Roboto Condensed Light" panose="02000000000000000000" pitchFamily="2" charset="0"/>
                <a:cs typeface="Times New Roman" panose="02020603050405020304" pitchFamily="18" charset="0"/>
              </a:rPr>
              <a:t>забороняється використовувати загальнодоступні технології ШІ для роботи з інформацією з обмеженим доступом (конфіденційною, таємною та службовою інформацією)</a:t>
            </a:r>
          </a:p>
          <a:p>
            <a:pPr marL="571500" indent="-342900" algn="just">
              <a:lnSpc>
                <a:spcPct val="100000"/>
              </a:lnSpc>
              <a:spcBef>
                <a:spcPts val="0"/>
              </a:spcBef>
              <a:spcAft>
                <a:spcPts val="0"/>
              </a:spcAft>
              <a:buFont typeface="+mj-lt"/>
              <a:buAutoNum type="arabicPeriod"/>
            </a:pPr>
            <a:r>
              <a:rPr lang="uk-UA" sz="1900" dirty="0">
                <a:solidFill>
                  <a:srgbClr val="002949"/>
                </a:solidFill>
                <a:ea typeface="Roboto Condensed Light" panose="02000000000000000000" pitchFamily="2" charset="0"/>
                <a:cs typeface="Times New Roman" panose="02020603050405020304" pitchFamily="18" charset="0"/>
              </a:rPr>
              <a:t>забороняється опрацювання документів, які містять відомості, що охороняються законом, у тому числі таємницю ухвалення судового рішення та інформацію із закритого судового засідання</a:t>
            </a:r>
          </a:p>
          <a:p>
            <a:pPr marL="571500" indent="-342900" algn="just">
              <a:lnSpc>
                <a:spcPct val="100000"/>
              </a:lnSpc>
              <a:spcBef>
                <a:spcPts val="0"/>
              </a:spcBef>
              <a:spcAft>
                <a:spcPts val="0"/>
              </a:spcAft>
              <a:buFont typeface="+mj-lt"/>
              <a:buAutoNum type="arabicPeriod"/>
            </a:pPr>
            <a:r>
              <a:rPr lang="uk-UA" sz="1900" dirty="0">
                <a:solidFill>
                  <a:srgbClr val="002949"/>
                </a:solidFill>
                <a:ea typeface="Roboto Condensed Light" panose="02000000000000000000" pitchFamily="2" charset="0"/>
                <a:cs typeface="Times New Roman" panose="02020603050405020304" pitchFamily="18" charset="0"/>
              </a:rPr>
              <a:t>забороняється автоматичне створення проєктів рішень та будь-яких інших процесуальних документів, що ухвалюються у межах судового провадження</a:t>
            </a:r>
          </a:p>
          <a:p>
            <a:pPr marL="571500" indent="-342900" algn="just">
              <a:lnSpc>
                <a:spcPct val="100000"/>
              </a:lnSpc>
              <a:spcBef>
                <a:spcPts val="0"/>
              </a:spcBef>
              <a:spcAft>
                <a:spcPts val="0"/>
              </a:spcAft>
              <a:buFont typeface="+mj-lt"/>
              <a:buAutoNum type="arabicPeriod"/>
            </a:pPr>
            <a:r>
              <a:rPr lang="uk-UA" sz="1900" dirty="0">
                <a:solidFill>
                  <a:srgbClr val="002949"/>
                </a:solidFill>
                <a:ea typeface="Roboto Condensed Light" panose="02000000000000000000" pitchFamily="2" charset="0"/>
                <a:cs typeface="Times New Roman" panose="02020603050405020304" pitchFamily="18" charset="0"/>
              </a:rPr>
              <a:t>забороняється прогнозувати індивідуальні рішення суддів у конкретних справах</a:t>
            </a:r>
          </a:p>
          <a:p>
            <a:pPr marL="571500" indent="-342900" algn="just">
              <a:lnSpc>
                <a:spcPct val="100000"/>
              </a:lnSpc>
              <a:spcBef>
                <a:spcPts val="0"/>
              </a:spcBef>
              <a:spcAft>
                <a:spcPts val="0"/>
              </a:spcAft>
              <a:buFont typeface="+mj-lt"/>
              <a:buAutoNum type="arabicPeriod"/>
            </a:pPr>
            <a:r>
              <a:rPr lang="uk-UA" sz="1900" dirty="0">
                <a:solidFill>
                  <a:srgbClr val="002949"/>
                </a:solidFill>
                <a:ea typeface="Roboto Condensed Light" panose="02000000000000000000" pitchFamily="2" charset="0"/>
                <a:cs typeface="Times New Roman" panose="02020603050405020304" pitchFamily="18" charset="0"/>
              </a:rPr>
              <a:t>забороняється опрацювання матеріалів судової справи, що містять персональні дані</a:t>
            </a:r>
          </a:p>
          <a:p>
            <a:pPr marL="571500" indent="-342900" algn="just">
              <a:lnSpc>
                <a:spcPct val="100000"/>
              </a:lnSpc>
              <a:spcBef>
                <a:spcPts val="0"/>
              </a:spcBef>
              <a:spcAft>
                <a:spcPts val="0"/>
              </a:spcAft>
              <a:buFont typeface="+mj-lt"/>
              <a:buAutoNum type="arabicPeriod"/>
            </a:pPr>
            <a:r>
              <a:rPr lang="uk-UA" sz="1900" dirty="0">
                <a:solidFill>
                  <a:srgbClr val="002949"/>
                </a:solidFill>
                <a:ea typeface="Roboto Condensed Light" panose="02000000000000000000" pitchFamily="2" charset="0"/>
                <a:cs typeface="Times New Roman" panose="02020603050405020304" pitchFamily="18" charset="0"/>
              </a:rPr>
              <a:t>забороняється аналіз та моніторинг поведінки працівників</a:t>
            </a:r>
          </a:p>
          <a:p>
            <a:pPr marL="571500" indent="-342900" algn="just">
              <a:lnSpc>
                <a:spcPct val="100000"/>
              </a:lnSpc>
              <a:spcBef>
                <a:spcPts val="0"/>
              </a:spcBef>
              <a:spcAft>
                <a:spcPts val="0"/>
              </a:spcAft>
              <a:buFont typeface="+mj-lt"/>
              <a:buAutoNum type="arabicPeriod"/>
            </a:pPr>
            <a:r>
              <a:rPr lang="uk-UA" sz="1900" dirty="0">
                <a:solidFill>
                  <a:srgbClr val="002949"/>
                </a:solidFill>
                <a:ea typeface="Roboto Condensed Light" panose="02000000000000000000" pitchFamily="2" charset="0"/>
                <a:cs typeface="Times New Roman" panose="02020603050405020304" pitchFamily="18" charset="0"/>
              </a:rPr>
              <a:t>забороняється завантажувати службові документи, що містять інформацію з обмеженим доступом, у тому числі персональні дані суб'єктів звернення або учасників процесу, банківську таємницю, адвокатську таємницю тощо</a:t>
            </a:r>
          </a:p>
        </p:txBody>
      </p:sp>
      <p:sp>
        <p:nvSpPr>
          <p:cNvPr id="4" name="Text Placeholder 2">
            <a:extLst>
              <a:ext uri="{FF2B5EF4-FFF2-40B4-BE49-F238E27FC236}">
                <a16:creationId xmlns:a16="http://schemas.microsoft.com/office/drawing/2014/main" id="{E3171E16-6832-029F-E98C-4B0F46754A5A}"/>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3C18A3E0-8580-8AF0-8AC3-E48CEEBB8E4B}"/>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85514FC9-F053-94E7-DA73-FEDBD6CA1A6C}"/>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ШІ у правосудді: методологія HUDERIA для оцінки ризиків щодо прав людини, демократії і верховенства права</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A2E0A434-5EDE-0DB6-7BB4-46E56ECF938C}"/>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CE47463B-08E5-40BF-BF9C-5EE1C349D805}" type="slidenum">
              <a:rPr lang="uk-UA" sz="1400" smtClean="0">
                <a:solidFill>
                  <a:srgbClr val="002949"/>
                </a:solidFill>
              </a:rPr>
              <a:t>23</a:t>
            </a:fld>
            <a:endParaRPr lang="en-US" sz="1400" dirty="0">
              <a:solidFill>
                <a:srgbClr val="002949"/>
              </a:solidFill>
            </a:endParaRPr>
          </a:p>
        </p:txBody>
      </p:sp>
    </p:spTree>
    <p:extLst>
      <p:ext uri="{BB962C8B-B14F-4D97-AF65-F5344CB8AC3E}">
        <p14:creationId xmlns:p14="http://schemas.microsoft.com/office/powerpoint/2010/main" val="7843296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574EB7-28F1-7A17-1172-7B41B9A4296F}"/>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66DBD404-4892-E3E7-675E-B8323BD7DA76}"/>
              </a:ext>
            </a:extLst>
          </p:cNvPr>
          <p:cNvSpPr>
            <a:spLocks noGrp="1"/>
          </p:cNvSpPr>
          <p:nvPr>
            <p:ph type="title"/>
          </p:nvPr>
        </p:nvSpPr>
        <p:spPr>
          <a:xfrm>
            <a:off x="775879" y="377506"/>
            <a:ext cx="10896415" cy="1205109"/>
          </a:xfrm>
        </p:spPr>
        <p:txBody>
          <a:bodyPr/>
          <a:lstStyle/>
          <a:p>
            <a:pPr algn="ctr"/>
            <a:r>
              <a:rPr lang="en-US" sz="3200" b="1" dirty="0">
                <a:solidFill>
                  <a:srgbClr val="004E9E"/>
                </a:solidFill>
                <a:ea typeface="Roboto Condensed Light" panose="02000000000000000000" pitchFamily="2" charset="0"/>
                <a:cs typeface="Times New Roman" panose="02020603050405020304" pitchFamily="18" charset="0"/>
              </a:rPr>
              <a:t>Opinion № 26 (2023) of CCJE Moving forward: the use of assistive technology in the judiciary</a:t>
            </a:r>
            <a:r>
              <a:rPr lang="en-US" sz="2800" b="1" dirty="0">
                <a:solidFill>
                  <a:srgbClr val="004E9E"/>
                </a:solidFill>
                <a:ea typeface="Roboto Condensed Light" panose="02000000000000000000" pitchFamily="2" charset="0"/>
                <a:cs typeface="Times New Roman" panose="02020603050405020304" pitchFamily="18" charset="0"/>
              </a:rPr>
              <a:t/>
            </a:r>
            <a:br>
              <a:rPr lang="en-US" sz="2800" b="1" dirty="0">
                <a:solidFill>
                  <a:srgbClr val="004E9E"/>
                </a:solidFill>
                <a:ea typeface="Roboto Condensed Light" panose="02000000000000000000" pitchFamily="2" charset="0"/>
                <a:cs typeface="Times New Roman" panose="02020603050405020304" pitchFamily="18" charset="0"/>
              </a:rPr>
            </a:br>
            <a:r>
              <a:rPr lang="en-US" sz="2800" b="1" dirty="0">
                <a:solidFill>
                  <a:srgbClr val="004E9E"/>
                </a:solidFill>
                <a:ea typeface="Roboto Condensed Light" panose="02000000000000000000" pitchFamily="2" charset="0"/>
                <a:cs typeface="Times New Roman" panose="02020603050405020304" pitchFamily="18" charset="0"/>
                <a:hlinkClick r:id="rId2"/>
              </a:rPr>
              <a:t>https://rm.coe.int/ccje-opinion-no-26-2023-final/1680adade7</a:t>
            </a:r>
            <a:r>
              <a:rPr lang="uk-UA" sz="2800" b="1" dirty="0">
                <a:solidFill>
                  <a:srgbClr val="004E9E"/>
                </a:solidFill>
                <a:ea typeface="Roboto Condensed Light" panose="02000000000000000000" pitchFamily="2" charset="0"/>
                <a:cs typeface="Times New Roman" panose="02020603050405020304" pitchFamily="18" charset="0"/>
              </a:rPr>
              <a:t> </a:t>
            </a:r>
            <a:r>
              <a:rPr lang="en-US" sz="2800" b="1" dirty="0">
                <a:solidFill>
                  <a:srgbClr val="004E9E"/>
                </a:solidFill>
                <a:ea typeface="Roboto Condensed Light" panose="02000000000000000000" pitchFamily="2" charset="0"/>
                <a:cs typeface="Times New Roman" panose="02020603050405020304" pitchFamily="18" charset="0"/>
              </a:rPr>
              <a:t> </a:t>
            </a:r>
          </a:p>
        </p:txBody>
      </p:sp>
      <p:sp>
        <p:nvSpPr>
          <p:cNvPr id="3" name="Місце для вмісту 2">
            <a:extLst>
              <a:ext uri="{FF2B5EF4-FFF2-40B4-BE49-F238E27FC236}">
                <a16:creationId xmlns:a16="http://schemas.microsoft.com/office/drawing/2014/main" id="{E4EA5E0B-9681-30B5-99F9-EEBE75D64AC1}"/>
              </a:ext>
            </a:extLst>
          </p:cNvPr>
          <p:cNvSpPr>
            <a:spLocks noGrp="1"/>
          </p:cNvSpPr>
          <p:nvPr>
            <p:ph idx="1"/>
          </p:nvPr>
        </p:nvSpPr>
        <p:spPr>
          <a:xfrm>
            <a:off x="327804" y="1609260"/>
            <a:ext cx="11395494" cy="4255517"/>
          </a:xfrm>
        </p:spPr>
        <p:txBody>
          <a:bodyPr/>
          <a:lstStyle/>
          <a:p>
            <a:pPr marL="742950" indent="-514350" algn="just">
              <a:lnSpc>
                <a:spcPct val="100000"/>
              </a:lnSpc>
              <a:spcBef>
                <a:spcPts val="0"/>
              </a:spcBef>
              <a:spcAft>
                <a:spcPts val="0"/>
              </a:spcAft>
              <a:buFont typeface="+mj-lt"/>
              <a:buAutoNum type="arabicPeriod"/>
            </a:pPr>
            <a:r>
              <a:rPr lang="uk-UA" sz="2100" dirty="0">
                <a:solidFill>
                  <a:srgbClr val="002949"/>
                </a:solidFill>
                <a:ea typeface="Roboto Condensed Light" panose="02000000000000000000" pitchFamily="2" charset="0"/>
              </a:rPr>
              <a:t>кінцева відповідальність за судові рішення має залишатися за людьми; ШІ повинен підтримувати, а не замінювати суддів</a:t>
            </a:r>
          </a:p>
          <a:p>
            <a:pPr marL="742950" indent="-514350" algn="just">
              <a:lnSpc>
                <a:spcPct val="100000"/>
              </a:lnSpc>
              <a:spcBef>
                <a:spcPts val="0"/>
              </a:spcBef>
              <a:spcAft>
                <a:spcPts val="0"/>
              </a:spcAft>
              <a:buFont typeface="+mj-lt"/>
              <a:buAutoNum type="arabicPeriod"/>
            </a:pPr>
            <a:r>
              <a:rPr lang="uk-UA" sz="2100" dirty="0">
                <a:solidFill>
                  <a:srgbClr val="002949"/>
                </a:solidFill>
                <a:ea typeface="Roboto Condensed Light" panose="02000000000000000000" pitchFamily="2" charset="0"/>
              </a:rPr>
              <a:t>ухвалення рішень повинно — явно та неявно — здійснюватися лише суддями</a:t>
            </a:r>
          </a:p>
          <a:p>
            <a:pPr marL="742950" indent="-514350" algn="just">
              <a:lnSpc>
                <a:spcPct val="100000"/>
              </a:lnSpc>
              <a:spcBef>
                <a:spcPts val="0"/>
              </a:spcBef>
              <a:spcAft>
                <a:spcPts val="0"/>
              </a:spcAft>
              <a:buFont typeface="+mj-lt"/>
              <a:buAutoNum type="arabicPeriod"/>
            </a:pPr>
            <a:r>
              <a:rPr lang="uk-UA" sz="2100" dirty="0">
                <a:solidFill>
                  <a:srgbClr val="002949"/>
                </a:solidFill>
                <a:ea typeface="Roboto Condensed Light" panose="02000000000000000000" pitchFamily="2" charset="0"/>
              </a:rPr>
              <a:t>ухвалення рішень не може бути делеговане технології або здійснюватися за допомогою неї</a:t>
            </a:r>
          </a:p>
          <a:p>
            <a:pPr marL="742950" indent="-514350" algn="just">
              <a:lnSpc>
                <a:spcPct val="100000"/>
              </a:lnSpc>
              <a:spcBef>
                <a:spcPts val="0"/>
              </a:spcBef>
              <a:spcAft>
                <a:spcPts val="0"/>
              </a:spcAft>
              <a:buFont typeface="+mj-lt"/>
              <a:buAutoNum type="arabicPeriod"/>
            </a:pPr>
            <a:r>
              <a:rPr lang="uk-UA" sz="2100" dirty="0">
                <a:solidFill>
                  <a:srgbClr val="002949"/>
                </a:solidFill>
                <a:ea typeface="Roboto Condensed Light" panose="02000000000000000000" pitchFamily="2" charset="0"/>
              </a:rPr>
              <a:t>технологія не повинна втручатися у сферу правосуддя </a:t>
            </a:r>
          </a:p>
          <a:p>
            <a:pPr marL="742950" indent="-514350" algn="just">
              <a:lnSpc>
                <a:spcPct val="100000"/>
              </a:lnSpc>
              <a:spcBef>
                <a:spcPts val="0"/>
              </a:spcBef>
              <a:spcAft>
                <a:spcPts val="0"/>
              </a:spcAft>
              <a:buFont typeface="+mj-lt"/>
              <a:buAutoNum type="arabicPeriod"/>
            </a:pPr>
            <a:r>
              <a:rPr lang="uk-UA" sz="2100" dirty="0">
                <a:solidFill>
                  <a:srgbClr val="002949"/>
                </a:solidFill>
                <a:ea typeface="Roboto Condensed Light" panose="02000000000000000000" pitchFamily="2" charset="0"/>
              </a:rPr>
              <a:t>технологія не повинна перешкоджати критичному мисленню суддів, оскільки це може призвести до стагнації правового розвитку</a:t>
            </a:r>
          </a:p>
          <a:p>
            <a:pPr marL="742950" indent="-514350" algn="just">
              <a:lnSpc>
                <a:spcPct val="100000"/>
              </a:lnSpc>
              <a:spcBef>
                <a:spcPts val="0"/>
              </a:spcBef>
              <a:spcAft>
                <a:spcPts val="0"/>
              </a:spcAft>
              <a:buFont typeface="+mj-lt"/>
              <a:buAutoNum type="arabicPeriod"/>
            </a:pPr>
            <a:r>
              <a:rPr lang="uk-UA" sz="2100" dirty="0">
                <a:solidFill>
                  <a:srgbClr val="002949"/>
                </a:solidFill>
                <a:ea typeface="Roboto Condensed Light" panose="02000000000000000000" pitchFamily="2" charset="0"/>
              </a:rPr>
              <a:t>технологія, зокрема, не повинна використовуватися для прогнозування рішення конкретного судді</a:t>
            </a:r>
          </a:p>
          <a:p>
            <a:pPr marL="742950" indent="-514350" algn="just">
              <a:lnSpc>
                <a:spcPct val="100000"/>
              </a:lnSpc>
              <a:spcBef>
                <a:spcPts val="0"/>
              </a:spcBef>
              <a:spcAft>
                <a:spcPts val="0"/>
              </a:spcAft>
              <a:buFont typeface="+mj-lt"/>
              <a:buAutoNum type="arabicPeriod"/>
            </a:pPr>
            <a:r>
              <a:rPr lang="uk-UA" sz="2100" dirty="0">
                <a:solidFill>
                  <a:srgbClr val="002949"/>
                </a:solidFill>
                <a:ea typeface="Roboto Condensed Light" panose="02000000000000000000" pitchFamily="2" charset="0"/>
              </a:rPr>
              <a:t>використання ШІ для прийняття рішень як заміни людським рішенням (не входить в обсяг допустимого використання технологій)</a:t>
            </a:r>
          </a:p>
          <a:p>
            <a:pPr marL="742950" indent="-514350" algn="just">
              <a:lnSpc>
                <a:spcPct val="100000"/>
              </a:lnSpc>
              <a:spcBef>
                <a:spcPts val="0"/>
              </a:spcBef>
              <a:spcAft>
                <a:spcPts val="0"/>
              </a:spcAft>
              <a:buFont typeface="+mj-lt"/>
              <a:buAutoNum type="arabicPeriod"/>
            </a:pPr>
            <a:r>
              <a:rPr lang="uk-UA" sz="2100" dirty="0">
                <a:solidFill>
                  <a:srgbClr val="002949"/>
                </a:solidFill>
                <a:ea typeface="Roboto Condensed Light" panose="02000000000000000000" pitchFamily="2" charset="0"/>
              </a:rPr>
              <a:t>використання інструментів як заміни власному правовому дослідженню судді може підірвати здатність окремого судді досліджувати та приймати рішення</a:t>
            </a:r>
          </a:p>
        </p:txBody>
      </p:sp>
      <p:sp>
        <p:nvSpPr>
          <p:cNvPr id="4" name="Text Placeholder 2">
            <a:extLst>
              <a:ext uri="{FF2B5EF4-FFF2-40B4-BE49-F238E27FC236}">
                <a16:creationId xmlns:a16="http://schemas.microsoft.com/office/drawing/2014/main" id="{6C56105B-2DF6-AE12-1517-881133BEA10A}"/>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55A2F6A-BC57-3718-AD3D-E17890E44EE4}"/>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EF100F8-CAE0-A300-A849-2B7CBF20E4B0}"/>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ШІ у правосудді: методологія HUDERIA для оцінки ризиків щодо прав людини, демократії і верховенства права</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47F2538A-EDBA-0491-46CA-911D7BE0D3CE}"/>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en-US" sz="1400" dirty="0" smtClean="0">
                <a:solidFill>
                  <a:srgbClr val="002949"/>
                </a:solidFill>
              </a:rPr>
              <a:t>2</a:t>
            </a:r>
            <a:r>
              <a:rPr lang="uk-UA" sz="1400" dirty="0" smtClean="0">
                <a:solidFill>
                  <a:srgbClr val="002949"/>
                </a:solidFill>
              </a:rPr>
              <a:t>4</a:t>
            </a:r>
            <a:endParaRPr lang="en-US" sz="1400" dirty="0">
              <a:solidFill>
                <a:srgbClr val="002949"/>
              </a:solidFill>
            </a:endParaRPr>
          </a:p>
        </p:txBody>
      </p:sp>
    </p:spTree>
    <p:extLst>
      <p:ext uri="{BB962C8B-B14F-4D97-AF65-F5344CB8AC3E}">
        <p14:creationId xmlns:p14="http://schemas.microsoft.com/office/powerpoint/2010/main" val="16698346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574EB7-28F1-7A17-1172-7B41B9A4296F}"/>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66DBD404-4892-E3E7-675E-B8323BD7DA76}"/>
              </a:ext>
            </a:extLst>
          </p:cNvPr>
          <p:cNvSpPr>
            <a:spLocks noGrp="1"/>
          </p:cNvSpPr>
          <p:nvPr>
            <p:ph type="title"/>
          </p:nvPr>
        </p:nvSpPr>
        <p:spPr>
          <a:xfrm>
            <a:off x="775879" y="377506"/>
            <a:ext cx="10896415" cy="1205109"/>
          </a:xfrm>
        </p:spPr>
        <p:txBody>
          <a:bodyPr/>
          <a:lstStyle/>
          <a:p>
            <a:pPr algn="ctr"/>
            <a:r>
              <a:rPr lang="en-US" sz="3200" b="1" dirty="0">
                <a:solidFill>
                  <a:srgbClr val="004E9E"/>
                </a:solidFill>
                <a:ea typeface="Roboto Condensed Light" panose="02000000000000000000" pitchFamily="2" charset="0"/>
                <a:cs typeface="Times New Roman" panose="02020603050405020304" pitchFamily="18" charset="0"/>
              </a:rPr>
              <a:t>Opinion </a:t>
            </a:r>
            <a:r>
              <a:rPr lang="uk-UA" sz="3200" b="1" dirty="0">
                <a:solidFill>
                  <a:srgbClr val="004E9E"/>
                </a:solidFill>
                <a:ea typeface="Roboto Condensed Light" panose="02000000000000000000" pitchFamily="2" charset="0"/>
                <a:cs typeface="Times New Roman" panose="02020603050405020304" pitchFamily="18" charset="0"/>
              </a:rPr>
              <a:t>№</a:t>
            </a:r>
            <a:r>
              <a:rPr lang="en-US" sz="3200" b="1" dirty="0">
                <a:solidFill>
                  <a:srgbClr val="004E9E"/>
                </a:solidFill>
                <a:ea typeface="Roboto Condensed Light" panose="02000000000000000000" pitchFamily="2" charset="0"/>
                <a:cs typeface="Times New Roman" panose="02020603050405020304" pitchFamily="18" charset="0"/>
              </a:rPr>
              <a:t> 28 (2025) of CCJE On the importance of judicial well-being for the delivery of justice</a:t>
            </a:r>
            <a:r>
              <a:rPr lang="en-US" sz="2800" b="1" dirty="0">
                <a:solidFill>
                  <a:srgbClr val="004E9E"/>
                </a:solidFill>
                <a:ea typeface="Roboto Condensed Light" panose="02000000000000000000" pitchFamily="2" charset="0"/>
                <a:cs typeface="Times New Roman" panose="02020603050405020304" pitchFamily="18" charset="0"/>
              </a:rPr>
              <a:t/>
            </a:r>
            <a:br>
              <a:rPr lang="en-US" sz="2800" b="1" dirty="0">
                <a:solidFill>
                  <a:srgbClr val="004E9E"/>
                </a:solidFill>
                <a:ea typeface="Roboto Condensed Light" panose="02000000000000000000" pitchFamily="2" charset="0"/>
                <a:cs typeface="Times New Roman" panose="02020603050405020304" pitchFamily="18" charset="0"/>
              </a:rPr>
            </a:br>
            <a:r>
              <a:rPr lang="en-US" sz="2800" b="1" dirty="0">
                <a:solidFill>
                  <a:srgbClr val="004E9E"/>
                </a:solidFill>
                <a:ea typeface="Roboto Condensed Light" panose="02000000000000000000" pitchFamily="2" charset="0"/>
                <a:cs typeface="Times New Roman" panose="02020603050405020304" pitchFamily="18" charset="0"/>
                <a:hlinkClick r:id="rId2"/>
              </a:rPr>
              <a:t>https://rm.coe.int/opinion-no-28-2025-of-the-ccje-published-/4880296bfa</a:t>
            </a:r>
            <a:r>
              <a:rPr lang="en-US" sz="2800" b="1" dirty="0">
                <a:solidFill>
                  <a:srgbClr val="004E9E"/>
                </a:solidFill>
                <a:ea typeface="Roboto Condensed Light" panose="02000000000000000000" pitchFamily="2" charset="0"/>
                <a:cs typeface="Times New Roman" panose="02020603050405020304" pitchFamily="18" charset="0"/>
              </a:rPr>
              <a:t>  </a:t>
            </a:r>
          </a:p>
        </p:txBody>
      </p:sp>
      <p:sp>
        <p:nvSpPr>
          <p:cNvPr id="3" name="Місце для вмісту 2">
            <a:extLst>
              <a:ext uri="{FF2B5EF4-FFF2-40B4-BE49-F238E27FC236}">
                <a16:creationId xmlns:a16="http://schemas.microsoft.com/office/drawing/2014/main" id="{E4EA5E0B-9681-30B5-99F9-EEBE75D64AC1}"/>
              </a:ext>
            </a:extLst>
          </p:cNvPr>
          <p:cNvSpPr>
            <a:spLocks noGrp="1"/>
          </p:cNvSpPr>
          <p:nvPr>
            <p:ph idx="1"/>
          </p:nvPr>
        </p:nvSpPr>
        <p:spPr>
          <a:xfrm>
            <a:off x="327804" y="1867160"/>
            <a:ext cx="11395494" cy="3688251"/>
          </a:xfrm>
        </p:spPr>
        <p:txBody>
          <a:bodyPr/>
          <a:lstStyle/>
          <a:p>
            <a:pPr marL="742950" indent="-514350" algn="just">
              <a:lnSpc>
                <a:spcPct val="100000"/>
              </a:lnSpc>
              <a:spcBef>
                <a:spcPts val="600"/>
              </a:spcBef>
              <a:spcAft>
                <a:spcPts val="0"/>
              </a:spcAft>
              <a:buFont typeface="+mj-lt"/>
              <a:buAutoNum type="arabicPeriod"/>
            </a:pPr>
            <a:r>
              <a:rPr lang="uk-UA" sz="3200" dirty="0">
                <a:solidFill>
                  <a:srgbClr val="002949"/>
                </a:solidFill>
                <a:ea typeface="Roboto Condensed Light" panose="02000000000000000000" pitchFamily="2" charset="0"/>
              </a:rPr>
              <a:t>допоміжні технології мають використовуватися лише для підтримки та зміцнення верховенства права</a:t>
            </a:r>
          </a:p>
          <a:p>
            <a:pPr marL="742950" indent="-514350" algn="just">
              <a:lnSpc>
                <a:spcPct val="100000"/>
              </a:lnSpc>
              <a:spcBef>
                <a:spcPts val="600"/>
              </a:spcBef>
              <a:spcAft>
                <a:spcPts val="0"/>
              </a:spcAft>
              <a:buFont typeface="+mj-lt"/>
              <a:buAutoNum type="arabicPeriod"/>
            </a:pPr>
            <a:r>
              <a:rPr lang="uk-UA" sz="3200" dirty="0">
                <a:solidFill>
                  <a:srgbClr val="002949"/>
                </a:solidFill>
                <a:ea typeface="Roboto Condensed Light" panose="02000000000000000000" pitchFamily="2" charset="0"/>
              </a:rPr>
              <a:t>використання ШІ та інших допоміжних технологій для пом’якшення робочого навантаження та стресу суддів</a:t>
            </a:r>
          </a:p>
          <a:p>
            <a:pPr marL="742950" indent="-514350" algn="just">
              <a:lnSpc>
                <a:spcPct val="100000"/>
              </a:lnSpc>
              <a:spcBef>
                <a:spcPts val="600"/>
              </a:spcBef>
              <a:spcAft>
                <a:spcPts val="0"/>
              </a:spcAft>
              <a:buFont typeface="+mj-lt"/>
              <a:buAutoNum type="arabicPeriod"/>
            </a:pPr>
            <a:r>
              <a:rPr lang="uk-UA" sz="3200" dirty="0">
                <a:solidFill>
                  <a:srgbClr val="002949"/>
                </a:solidFill>
                <a:ea typeface="Roboto Condensed Light" panose="02000000000000000000" pitchFamily="2" charset="0"/>
              </a:rPr>
              <a:t>ШІ може бути корисним для збільшення кількості справ, які судді здатні розглянути протягом певного проміжку часу</a:t>
            </a:r>
          </a:p>
        </p:txBody>
      </p:sp>
      <p:sp>
        <p:nvSpPr>
          <p:cNvPr id="4" name="Text Placeholder 2">
            <a:extLst>
              <a:ext uri="{FF2B5EF4-FFF2-40B4-BE49-F238E27FC236}">
                <a16:creationId xmlns:a16="http://schemas.microsoft.com/office/drawing/2014/main" id="{6C56105B-2DF6-AE12-1517-881133BEA10A}"/>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55A2F6A-BC57-3718-AD3D-E17890E44EE4}"/>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EF100F8-CAE0-A300-A849-2B7CBF20E4B0}"/>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ШІ у правосудді: методологія HUDERIA для оцінки ризиків щодо прав людини, демократії і верховенства права</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47F2538A-EDBA-0491-46CA-911D7BE0D3CE}"/>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smtClean="0">
                <a:solidFill>
                  <a:srgbClr val="002949"/>
                </a:solidFill>
              </a:rPr>
              <a:t>25</a:t>
            </a:r>
            <a:endParaRPr lang="en-US" sz="1400" dirty="0">
              <a:solidFill>
                <a:srgbClr val="002949"/>
              </a:solidFill>
            </a:endParaRPr>
          </a:p>
        </p:txBody>
      </p:sp>
    </p:spTree>
    <p:extLst>
      <p:ext uri="{BB962C8B-B14F-4D97-AF65-F5344CB8AC3E}">
        <p14:creationId xmlns:p14="http://schemas.microsoft.com/office/powerpoint/2010/main" val="9327097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574EB7-28F1-7A17-1172-7B41B9A4296F}"/>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66DBD404-4892-E3E7-675E-B8323BD7DA76}"/>
              </a:ext>
            </a:extLst>
          </p:cNvPr>
          <p:cNvSpPr>
            <a:spLocks noGrp="1"/>
          </p:cNvSpPr>
          <p:nvPr>
            <p:ph type="title"/>
          </p:nvPr>
        </p:nvSpPr>
        <p:spPr>
          <a:xfrm>
            <a:off x="775879" y="377506"/>
            <a:ext cx="10896415" cy="1205109"/>
          </a:xfrm>
        </p:spPr>
        <p:txBody>
          <a:bodyPr/>
          <a:lstStyle/>
          <a:p>
            <a:pPr algn="ctr"/>
            <a:r>
              <a:rPr lang="en-US" sz="3200" b="1" dirty="0">
                <a:solidFill>
                  <a:srgbClr val="004E9E"/>
                </a:solidFill>
                <a:ea typeface="Roboto Condensed Light" panose="02000000000000000000" pitchFamily="2" charset="0"/>
                <a:cs typeface="Times New Roman" panose="02020603050405020304" pitchFamily="18" charset="0"/>
              </a:rPr>
              <a:t>Opinion </a:t>
            </a:r>
            <a:r>
              <a:rPr lang="uk-UA" sz="3200" b="1" dirty="0">
                <a:solidFill>
                  <a:srgbClr val="004E9E"/>
                </a:solidFill>
                <a:ea typeface="Roboto Condensed Light" panose="02000000000000000000" pitchFamily="2" charset="0"/>
                <a:cs typeface="Times New Roman" panose="02020603050405020304" pitchFamily="18" charset="0"/>
              </a:rPr>
              <a:t>№</a:t>
            </a:r>
            <a:r>
              <a:rPr lang="en-US" sz="3200" b="1" dirty="0">
                <a:solidFill>
                  <a:srgbClr val="004E9E"/>
                </a:solidFill>
                <a:ea typeface="Roboto Condensed Light" panose="02000000000000000000" pitchFamily="2" charset="0"/>
                <a:cs typeface="Times New Roman" panose="02020603050405020304" pitchFamily="18" charset="0"/>
              </a:rPr>
              <a:t> 28 (2025) CCJE On the importance of judicial well-being for the delivery of justice</a:t>
            </a:r>
            <a:br>
              <a:rPr lang="en-US" sz="3200" b="1" dirty="0">
                <a:solidFill>
                  <a:srgbClr val="004E9E"/>
                </a:solidFill>
                <a:ea typeface="Roboto Condensed Light" panose="02000000000000000000" pitchFamily="2" charset="0"/>
                <a:cs typeface="Times New Roman" panose="02020603050405020304" pitchFamily="18" charset="0"/>
              </a:rPr>
            </a:br>
            <a:r>
              <a:rPr lang="en-US" sz="2800" b="1" dirty="0">
                <a:solidFill>
                  <a:srgbClr val="004E9E"/>
                </a:solidFill>
                <a:ea typeface="Roboto Condensed Light" panose="02000000000000000000" pitchFamily="2" charset="0"/>
                <a:cs typeface="Times New Roman" panose="02020603050405020304" pitchFamily="18" charset="0"/>
                <a:hlinkClick r:id="rId2"/>
              </a:rPr>
              <a:t>https://rm.coe.int/opinion-no-28-2025-of-the-ccje-published-/4880296bfa</a:t>
            </a:r>
            <a:r>
              <a:rPr lang="en-US" sz="2800" b="1" dirty="0">
                <a:solidFill>
                  <a:srgbClr val="004E9E"/>
                </a:solidFill>
                <a:ea typeface="Roboto Condensed Light" panose="02000000000000000000" pitchFamily="2" charset="0"/>
                <a:cs typeface="Times New Roman" panose="02020603050405020304" pitchFamily="18" charset="0"/>
              </a:rPr>
              <a:t>  </a:t>
            </a:r>
          </a:p>
        </p:txBody>
      </p:sp>
      <p:sp>
        <p:nvSpPr>
          <p:cNvPr id="3" name="Місце для вмісту 2">
            <a:extLst>
              <a:ext uri="{FF2B5EF4-FFF2-40B4-BE49-F238E27FC236}">
                <a16:creationId xmlns:a16="http://schemas.microsoft.com/office/drawing/2014/main" id="{E4EA5E0B-9681-30B5-99F9-EEBE75D64AC1}"/>
              </a:ext>
            </a:extLst>
          </p:cNvPr>
          <p:cNvSpPr>
            <a:spLocks noGrp="1"/>
          </p:cNvSpPr>
          <p:nvPr>
            <p:ph idx="1"/>
          </p:nvPr>
        </p:nvSpPr>
        <p:spPr>
          <a:xfrm>
            <a:off x="327804" y="1609260"/>
            <a:ext cx="11395494" cy="4255517"/>
          </a:xfrm>
        </p:spPr>
        <p:txBody>
          <a:bodyPr/>
          <a:lstStyle/>
          <a:p>
            <a:pPr marL="742950" indent="-514350" algn="just">
              <a:lnSpc>
                <a:spcPct val="100000"/>
              </a:lnSpc>
              <a:spcBef>
                <a:spcPts val="600"/>
              </a:spcBef>
              <a:spcAft>
                <a:spcPts val="0"/>
              </a:spcAft>
              <a:buFont typeface="+mj-lt"/>
              <a:buAutoNum type="arabicPeriod"/>
            </a:pPr>
            <a:r>
              <a:rPr lang="uk-UA" sz="2200" dirty="0">
                <a:solidFill>
                  <a:srgbClr val="002949"/>
                </a:solidFill>
                <a:ea typeface="Roboto Condensed Light" panose="02000000000000000000" pitchFamily="2" charset="0"/>
              </a:rPr>
              <a:t>допоміжні технології не повинні використовуватися для прогнозування або заміни процесу прийняття рішень окремим суддею</a:t>
            </a:r>
          </a:p>
          <a:p>
            <a:pPr marL="742950" indent="-514350" algn="just">
              <a:lnSpc>
                <a:spcPct val="100000"/>
              </a:lnSpc>
              <a:spcBef>
                <a:spcPts val="600"/>
              </a:spcBef>
              <a:spcAft>
                <a:spcPts val="0"/>
              </a:spcAft>
              <a:buFont typeface="+mj-lt"/>
              <a:buAutoNum type="arabicPeriod"/>
            </a:pPr>
            <a:r>
              <a:rPr lang="uk-UA" sz="2200" dirty="0">
                <a:solidFill>
                  <a:srgbClr val="002949"/>
                </a:solidFill>
                <a:ea typeface="Roboto Condensed Light" panose="02000000000000000000" pitchFamily="2" charset="0"/>
              </a:rPr>
              <a:t>судді не повинні вдаватися до покладання на технології без застосування необхідного нагляду за прийняттям рішень щодо результатів, вироблених використаною технологією</a:t>
            </a:r>
          </a:p>
          <a:p>
            <a:pPr marL="742950" indent="-514350" algn="just">
              <a:lnSpc>
                <a:spcPct val="100000"/>
              </a:lnSpc>
              <a:spcBef>
                <a:spcPts val="600"/>
              </a:spcBef>
              <a:spcAft>
                <a:spcPts val="0"/>
              </a:spcAft>
              <a:buFont typeface="+mj-lt"/>
              <a:buAutoNum type="arabicPeriod"/>
            </a:pPr>
            <a:r>
              <a:rPr lang="uk-UA" sz="2200" dirty="0">
                <a:solidFill>
                  <a:srgbClr val="002949"/>
                </a:solidFill>
                <a:ea typeface="Roboto Condensed Light" panose="02000000000000000000" pitchFamily="2" charset="0"/>
              </a:rPr>
              <a:t>судді не повинні покладатися на технології без проведення належних перевірок для виявлення потенційних галюцинацій ШІ, які вони можуть містити</a:t>
            </a:r>
          </a:p>
          <a:p>
            <a:pPr marL="742950" indent="-514350" algn="just">
              <a:lnSpc>
                <a:spcPct val="100000"/>
              </a:lnSpc>
              <a:spcBef>
                <a:spcPts val="600"/>
              </a:spcBef>
              <a:spcAft>
                <a:spcPts val="0"/>
              </a:spcAft>
              <a:buFont typeface="+mj-lt"/>
              <a:buAutoNum type="arabicPeriod"/>
            </a:pPr>
            <a:r>
              <a:rPr lang="uk-UA" sz="2200" dirty="0">
                <a:solidFill>
                  <a:srgbClr val="002949"/>
                </a:solidFill>
                <a:ea typeface="Roboto Condensed Light" panose="02000000000000000000" pitchFamily="2" charset="0"/>
              </a:rPr>
              <a:t>неналежне використання цих технологій може вплинути на якість виконаної роботи, якщо воно призводить до втрати суддівської автономії та контролю</a:t>
            </a:r>
          </a:p>
          <a:p>
            <a:pPr marL="742950" indent="-514350" algn="just">
              <a:lnSpc>
                <a:spcPct val="100000"/>
              </a:lnSpc>
              <a:spcBef>
                <a:spcPts val="600"/>
              </a:spcBef>
              <a:spcAft>
                <a:spcPts val="0"/>
              </a:spcAft>
              <a:buFont typeface="+mj-lt"/>
              <a:buAutoNum type="arabicPeriod"/>
            </a:pPr>
            <a:r>
              <a:rPr lang="uk-UA" sz="2200" dirty="0">
                <a:solidFill>
                  <a:srgbClr val="002949"/>
                </a:solidFill>
                <a:ea typeface="Roboto Condensed Light" panose="02000000000000000000" pitchFamily="2" charset="0"/>
              </a:rPr>
              <a:t>захист </a:t>
            </a:r>
            <a:r>
              <a:rPr lang="uk-UA" sz="2200" dirty="0" smtClean="0">
                <a:solidFill>
                  <a:srgbClr val="002949"/>
                </a:solidFill>
                <a:ea typeface="Roboto Condensed Light" panose="02000000000000000000" pitchFamily="2" charset="0"/>
              </a:rPr>
              <a:t>належних умов праці суддів </a:t>
            </a:r>
            <a:r>
              <a:rPr lang="uk-UA" sz="2200" dirty="0">
                <a:solidFill>
                  <a:srgbClr val="002949"/>
                </a:solidFill>
                <a:ea typeface="Roboto Condensed Light" panose="02000000000000000000" pitchFamily="2" charset="0"/>
              </a:rPr>
              <a:t>є критично важливим для ефективного та відповідального використання ШІ та інших допоміжних технологій, щоб уникнути недоречного надмірного покладання на них</a:t>
            </a:r>
          </a:p>
        </p:txBody>
      </p:sp>
      <p:sp>
        <p:nvSpPr>
          <p:cNvPr id="4" name="Text Placeholder 2">
            <a:extLst>
              <a:ext uri="{FF2B5EF4-FFF2-40B4-BE49-F238E27FC236}">
                <a16:creationId xmlns:a16="http://schemas.microsoft.com/office/drawing/2014/main" id="{6C56105B-2DF6-AE12-1517-881133BEA10A}"/>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55A2F6A-BC57-3718-AD3D-E17890E44EE4}"/>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EF100F8-CAE0-A300-A849-2B7CBF20E4B0}"/>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ШІ у правосудді: методологія HUDERIA для оцінки ризиків щодо прав людини, демократії і верховенства права</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47F2538A-EDBA-0491-46CA-911D7BE0D3CE}"/>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smtClean="0">
                <a:solidFill>
                  <a:srgbClr val="002949"/>
                </a:solidFill>
              </a:rPr>
              <a:t>2</a:t>
            </a:r>
            <a:r>
              <a:rPr lang="uk-UA" sz="1400" dirty="0">
                <a:solidFill>
                  <a:srgbClr val="002949"/>
                </a:solidFill>
              </a:rPr>
              <a:t>6</a:t>
            </a:r>
            <a:endParaRPr lang="en-US" sz="1400" dirty="0">
              <a:solidFill>
                <a:srgbClr val="002949"/>
              </a:solidFill>
            </a:endParaRPr>
          </a:p>
        </p:txBody>
      </p:sp>
    </p:spTree>
    <p:extLst>
      <p:ext uri="{BB962C8B-B14F-4D97-AF65-F5344CB8AC3E}">
        <p14:creationId xmlns:p14="http://schemas.microsoft.com/office/powerpoint/2010/main" val="29438919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574EB7-28F1-7A17-1172-7B41B9A4296F}"/>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66DBD404-4892-E3E7-675E-B8323BD7DA76}"/>
              </a:ext>
            </a:extLst>
          </p:cNvPr>
          <p:cNvSpPr>
            <a:spLocks noGrp="1"/>
          </p:cNvSpPr>
          <p:nvPr>
            <p:ph type="title"/>
          </p:nvPr>
        </p:nvSpPr>
        <p:spPr>
          <a:xfrm>
            <a:off x="775879" y="377506"/>
            <a:ext cx="10896415" cy="590307"/>
          </a:xfrm>
        </p:spPr>
        <p:txBody>
          <a:bodyPr/>
          <a:lstStyle/>
          <a:p>
            <a:pPr algn="ctr"/>
            <a:r>
              <a:rPr lang="uk-UA" sz="3200" b="1" dirty="0">
                <a:solidFill>
                  <a:srgbClr val="004E9E"/>
                </a:solidFill>
                <a:ea typeface="Roboto Condensed Light" panose="02000000000000000000" pitchFamily="2" charset="0"/>
                <a:cs typeface="Times New Roman" panose="02020603050405020304" pitchFamily="18" charset="0"/>
              </a:rPr>
              <a:t>ВИСНОВКИ</a:t>
            </a:r>
            <a:endParaRPr lang="en-US" sz="3200" b="1" dirty="0">
              <a:solidFill>
                <a:srgbClr val="004E9E"/>
              </a:solidFill>
              <a:ea typeface="Roboto Condensed Light" panose="02000000000000000000" pitchFamily="2"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E4EA5E0B-9681-30B5-99F9-EEBE75D64AC1}"/>
              </a:ext>
            </a:extLst>
          </p:cNvPr>
          <p:cNvSpPr>
            <a:spLocks noGrp="1"/>
          </p:cNvSpPr>
          <p:nvPr>
            <p:ph idx="1"/>
          </p:nvPr>
        </p:nvSpPr>
        <p:spPr>
          <a:xfrm>
            <a:off x="327804" y="1072056"/>
            <a:ext cx="11395494" cy="4792722"/>
          </a:xfrm>
        </p:spPr>
        <p:txBody>
          <a:bodyPr/>
          <a:lstStyle/>
          <a:p>
            <a:pPr indent="0" algn="just">
              <a:lnSpc>
                <a:spcPct val="100000"/>
              </a:lnSpc>
              <a:spcBef>
                <a:spcPts val="0"/>
              </a:spcBef>
              <a:spcAft>
                <a:spcPts val="0"/>
              </a:spcAft>
              <a:buNone/>
            </a:pPr>
            <a:r>
              <a:rPr lang="uk-UA" sz="3400" dirty="0">
                <a:solidFill>
                  <a:srgbClr val="002949"/>
                </a:solidFill>
                <a:ea typeface="Roboto Condensed Light" panose="02000000000000000000" pitchFamily="2" charset="0"/>
              </a:rPr>
              <a:t>1.	Відповідальне використання ШІ у правосудді починається з простих питань: яка мета інструменту, які дані він використовує, кого зачіпає, чи можна пояснити його результат, чи може людина його перевірити і хто відповідає за помилку.</a:t>
            </a:r>
          </a:p>
          <a:p>
            <a:pPr indent="0" algn="just">
              <a:lnSpc>
                <a:spcPct val="100000"/>
              </a:lnSpc>
              <a:spcBef>
                <a:spcPts val="0"/>
              </a:spcBef>
              <a:spcAft>
                <a:spcPts val="0"/>
              </a:spcAft>
              <a:buNone/>
            </a:pPr>
            <a:r>
              <a:rPr lang="uk-UA" sz="3400" dirty="0">
                <a:solidFill>
                  <a:srgbClr val="002949"/>
                </a:solidFill>
                <a:ea typeface="Roboto Condensed Light" panose="02000000000000000000" pitchFamily="2" charset="0"/>
              </a:rPr>
              <a:t>2.	</a:t>
            </a:r>
            <a:r>
              <a:rPr lang="en-US" sz="3400" dirty="0">
                <a:solidFill>
                  <a:srgbClr val="002949"/>
                </a:solidFill>
                <a:ea typeface="Roboto Condensed Light" panose="02000000000000000000" pitchFamily="2" charset="0"/>
              </a:rPr>
              <a:t>HUDERIA </a:t>
            </a:r>
            <a:r>
              <a:rPr lang="uk-UA" sz="3400" dirty="0">
                <a:solidFill>
                  <a:srgbClr val="002949"/>
                </a:solidFill>
                <a:ea typeface="Roboto Condensed Light" panose="02000000000000000000" pitchFamily="2" charset="0"/>
              </a:rPr>
              <a:t>перетворює ці питання на системну процедуру: контекстний аналіз, залучення зацікавлених сторін, оцінка ризиків і впливів, план пом’якшення та постійний перегляд.</a:t>
            </a:r>
          </a:p>
        </p:txBody>
      </p:sp>
      <p:sp>
        <p:nvSpPr>
          <p:cNvPr id="4" name="Text Placeholder 2">
            <a:extLst>
              <a:ext uri="{FF2B5EF4-FFF2-40B4-BE49-F238E27FC236}">
                <a16:creationId xmlns:a16="http://schemas.microsoft.com/office/drawing/2014/main" id="{6C56105B-2DF6-AE12-1517-881133BEA10A}"/>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55A2F6A-BC57-3718-AD3D-E17890E44EE4}"/>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EF100F8-CAE0-A300-A849-2B7CBF20E4B0}"/>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ШІ у правосудді: методологія HUDERIA для оцінки ризиків щодо прав людини, демократії і верховенства права</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47F2538A-EDBA-0491-46CA-911D7BE0D3CE}"/>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smtClean="0">
                <a:solidFill>
                  <a:srgbClr val="002949"/>
                </a:solidFill>
              </a:rPr>
              <a:t>27</a:t>
            </a:r>
            <a:endParaRPr lang="en-US" sz="1400" dirty="0">
              <a:solidFill>
                <a:srgbClr val="002949"/>
              </a:solidFill>
            </a:endParaRPr>
          </a:p>
        </p:txBody>
      </p:sp>
    </p:spTree>
    <p:extLst>
      <p:ext uri="{BB962C8B-B14F-4D97-AF65-F5344CB8AC3E}">
        <p14:creationId xmlns:p14="http://schemas.microsoft.com/office/powerpoint/2010/main" val="26137703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574EB7-28F1-7A17-1172-7B41B9A4296F}"/>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66DBD404-4892-E3E7-675E-B8323BD7DA76}"/>
              </a:ext>
            </a:extLst>
          </p:cNvPr>
          <p:cNvSpPr>
            <a:spLocks noGrp="1"/>
          </p:cNvSpPr>
          <p:nvPr>
            <p:ph type="title"/>
          </p:nvPr>
        </p:nvSpPr>
        <p:spPr>
          <a:xfrm>
            <a:off x="775879" y="377506"/>
            <a:ext cx="10896415" cy="590307"/>
          </a:xfrm>
        </p:spPr>
        <p:txBody>
          <a:bodyPr/>
          <a:lstStyle/>
          <a:p>
            <a:pPr algn="ctr"/>
            <a:r>
              <a:rPr lang="uk-UA" sz="3200" b="1" dirty="0" smtClean="0">
                <a:solidFill>
                  <a:srgbClr val="004E9E"/>
                </a:solidFill>
                <a:ea typeface="Roboto Condensed Light" panose="02000000000000000000" pitchFamily="2" charset="0"/>
                <a:cs typeface="Times New Roman" panose="02020603050405020304" pitchFamily="18" charset="0"/>
              </a:rPr>
              <a:t>ПРИКЛАДИ ПРАКТИЧНОГО </a:t>
            </a:r>
            <a:r>
              <a:rPr lang="uk-UA" sz="3200" b="1" dirty="0" smtClean="0">
                <a:solidFill>
                  <a:srgbClr val="004E9E"/>
                </a:solidFill>
                <a:ea typeface="Roboto Condensed Light" panose="02000000000000000000" pitchFamily="2" charset="0"/>
                <a:cs typeface="Times New Roman" panose="02020603050405020304" pitchFamily="18" charset="0"/>
              </a:rPr>
              <a:t>ВИКОРИСТАННЯ ШІ </a:t>
            </a:r>
            <a:br>
              <a:rPr lang="uk-UA" sz="3200" b="1" dirty="0" smtClean="0">
                <a:solidFill>
                  <a:srgbClr val="004E9E"/>
                </a:solidFill>
                <a:ea typeface="Roboto Condensed Light" panose="02000000000000000000" pitchFamily="2" charset="0"/>
                <a:cs typeface="Times New Roman" panose="02020603050405020304" pitchFamily="18" charset="0"/>
              </a:rPr>
            </a:br>
            <a:r>
              <a:rPr lang="uk-UA" sz="3200" b="1" dirty="0" smtClean="0">
                <a:solidFill>
                  <a:srgbClr val="004E9E"/>
                </a:solidFill>
                <a:ea typeface="Roboto Condensed Light" panose="02000000000000000000" pitchFamily="2" charset="0"/>
                <a:cs typeface="Times New Roman" panose="02020603050405020304" pitchFamily="18" charset="0"/>
              </a:rPr>
              <a:t>(у наукових цілях)</a:t>
            </a:r>
            <a:endParaRPr lang="en-US" sz="3200" b="1" dirty="0">
              <a:solidFill>
                <a:srgbClr val="004E9E"/>
              </a:solidFill>
              <a:ea typeface="Roboto Condensed Light" panose="02000000000000000000" pitchFamily="2"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E4EA5E0B-9681-30B5-99F9-EEBE75D64AC1}"/>
              </a:ext>
            </a:extLst>
          </p:cNvPr>
          <p:cNvSpPr>
            <a:spLocks noGrp="1"/>
          </p:cNvSpPr>
          <p:nvPr>
            <p:ph idx="1"/>
          </p:nvPr>
        </p:nvSpPr>
        <p:spPr>
          <a:xfrm>
            <a:off x="327804" y="1252358"/>
            <a:ext cx="11395494" cy="4612420"/>
          </a:xfrm>
        </p:spPr>
        <p:txBody>
          <a:bodyPr/>
          <a:lstStyle/>
          <a:p>
            <a:pPr marL="742950" indent="-514350">
              <a:lnSpc>
                <a:spcPct val="100000"/>
              </a:lnSpc>
              <a:spcBef>
                <a:spcPts val="0"/>
              </a:spcBef>
              <a:spcAft>
                <a:spcPts val="0"/>
              </a:spcAft>
              <a:buFont typeface="+mj-lt"/>
              <a:buAutoNum type="arabicPeriod"/>
            </a:pPr>
            <a:r>
              <a:rPr lang="en-US" sz="2700" dirty="0"/>
              <a:t>Gem-bot: ECHR Strategy &amp; Drafting </a:t>
            </a:r>
            <a:r>
              <a:rPr lang="en-US" sz="2700" dirty="0" smtClean="0"/>
              <a:t>Expert</a:t>
            </a:r>
            <a:r>
              <a:rPr lang="uk-UA" sz="2700" dirty="0" smtClean="0"/>
              <a:t> </a:t>
            </a:r>
            <a:r>
              <a:rPr lang="en-US" sz="2700" dirty="0">
                <a:hlinkClick r:id="rId2"/>
              </a:rPr>
              <a:t>https://</a:t>
            </a:r>
            <a:r>
              <a:rPr lang="en-US" sz="2700" dirty="0" smtClean="0">
                <a:hlinkClick r:id="rId2"/>
              </a:rPr>
              <a:t>gemini.google.com/gem/a13f55d01ff6</a:t>
            </a:r>
            <a:r>
              <a:rPr lang="uk-UA" sz="2700" dirty="0" smtClean="0"/>
              <a:t> </a:t>
            </a:r>
          </a:p>
          <a:p>
            <a:pPr marL="742950" indent="-514350">
              <a:lnSpc>
                <a:spcPct val="100000"/>
              </a:lnSpc>
              <a:spcBef>
                <a:spcPts val="0"/>
              </a:spcBef>
              <a:spcAft>
                <a:spcPts val="0"/>
              </a:spcAft>
              <a:buFont typeface="+mj-lt"/>
              <a:buAutoNum type="arabicPeriod"/>
            </a:pPr>
            <a:r>
              <a:rPr lang="uk-UA" sz="2700" dirty="0" err="1"/>
              <a:t>Наукомір</a:t>
            </a:r>
            <a:r>
              <a:rPr lang="uk-UA" sz="2700" dirty="0"/>
              <a:t> </a:t>
            </a:r>
            <a:r>
              <a:rPr lang="en-US" sz="2700" dirty="0" smtClean="0"/>
              <a:t>AI</a:t>
            </a:r>
            <a:r>
              <a:rPr lang="uk-UA" sz="2700" dirty="0" smtClean="0"/>
              <a:t> </a:t>
            </a:r>
            <a:br>
              <a:rPr lang="uk-UA" sz="2700" dirty="0" smtClean="0"/>
            </a:br>
            <a:r>
              <a:rPr lang="en-US" sz="2700" dirty="0" smtClean="0">
                <a:hlinkClick r:id="rId3"/>
              </a:rPr>
              <a:t>https</a:t>
            </a:r>
            <a:r>
              <a:rPr lang="en-US" sz="2700" dirty="0">
                <a:hlinkClick r:id="rId3"/>
              </a:rPr>
              <a:t>://</a:t>
            </a:r>
            <a:r>
              <a:rPr lang="en-US" sz="2700" dirty="0" smtClean="0">
                <a:hlinkClick r:id="rId3"/>
              </a:rPr>
              <a:t>chatgpt.com/g/g-69fdcc3a71e08191953bf86fc61332cd-naukomir-ai</a:t>
            </a:r>
            <a:r>
              <a:rPr lang="uk-UA" sz="2700" dirty="0" smtClean="0"/>
              <a:t> </a:t>
            </a:r>
          </a:p>
          <a:p>
            <a:pPr marL="742950" indent="-514350">
              <a:lnSpc>
                <a:spcPct val="100000"/>
              </a:lnSpc>
              <a:spcBef>
                <a:spcPts val="0"/>
              </a:spcBef>
              <a:spcAft>
                <a:spcPts val="0"/>
              </a:spcAft>
              <a:buFont typeface="+mj-lt"/>
              <a:buAutoNum type="arabicPeriod"/>
            </a:pPr>
            <a:r>
              <a:rPr lang="ru-RU" sz="2700" dirty="0"/>
              <a:t>Проєкт Закону України «Про штучний інтелект</a:t>
            </a:r>
            <a:r>
              <a:rPr lang="ru-RU" sz="2700" dirty="0" smtClean="0"/>
              <a:t>» </a:t>
            </a:r>
            <a:r>
              <a:rPr lang="en-US" sz="2700" dirty="0">
                <a:hlinkClick r:id="rId4"/>
              </a:rPr>
              <a:t>https://</a:t>
            </a:r>
            <a:r>
              <a:rPr lang="en-US" sz="2700" dirty="0" smtClean="0">
                <a:hlinkClick r:id="rId4"/>
              </a:rPr>
              <a:t>constitutionalist.com.ua/proiekt-zakonu-ukrainy-pro-shtuchnyj-intelekt</a:t>
            </a:r>
            <a:r>
              <a:rPr lang="uk-UA" sz="2700" dirty="0" smtClean="0"/>
              <a:t> </a:t>
            </a:r>
          </a:p>
          <a:p>
            <a:pPr marL="742950" indent="-514350">
              <a:lnSpc>
                <a:spcPct val="100000"/>
              </a:lnSpc>
              <a:spcBef>
                <a:spcPts val="0"/>
              </a:spcBef>
              <a:spcAft>
                <a:spcPts val="0"/>
              </a:spcAft>
              <a:buFont typeface="+mj-lt"/>
              <a:buAutoNum type="arabicPeriod"/>
            </a:pPr>
            <a:r>
              <a:rPr lang="ru-RU" sz="2700" dirty="0">
                <a:solidFill>
                  <a:srgbClr val="002949"/>
                </a:solidFill>
                <a:ea typeface="Roboto Condensed Light" panose="02000000000000000000" pitchFamily="2" charset="0"/>
              </a:rPr>
              <a:t>ШІ та </a:t>
            </a:r>
            <a:r>
              <a:rPr lang="uk-UA" sz="2700" dirty="0" smtClean="0">
                <a:solidFill>
                  <a:srgbClr val="002949"/>
                </a:solidFill>
                <a:ea typeface="Roboto Condensed Light" panose="02000000000000000000" pitchFamily="2" charset="0"/>
              </a:rPr>
              <a:t>досудовий порядок урегулювання спорів: Конституція України та нова архітектура доступу до правосуддя </a:t>
            </a:r>
            <a:r>
              <a:rPr lang="en-US" sz="2700" dirty="0" smtClean="0">
                <a:solidFill>
                  <a:srgbClr val="002949"/>
                </a:solidFill>
                <a:ea typeface="Roboto Condensed Light" panose="02000000000000000000" pitchFamily="2" charset="0"/>
                <a:hlinkClick r:id="rId5"/>
              </a:rPr>
              <a:t>https</a:t>
            </a:r>
            <a:r>
              <a:rPr lang="en-US" sz="2700" dirty="0">
                <a:solidFill>
                  <a:srgbClr val="002949"/>
                </a:solidFill>
                <a:ea typeface="Roboto Condensed Light" panose="02000000000000000000" pitchFamily="2" charset="0"/>
                <a:hlinkClick r:id="rId5"/>
              </a:rPr>
              <a:t>://</a:t>
            </a:r>
            <a:r>
              <a:rPr lang="en-US" sz="2700" dirty="0" smtClean="0">
                <a:solidFill>
                  <a:srgbClr val="002949"/>
                </a:solidFill>
                <a:ea typeface="Roboto Condensed Light" panose="02000000000000000000" pitchFamily="2" charset="0"/>
                <a:hlinkClick r:id="rId5"/>
              </a:rPr>
              <a:t>constitutionalist.com.ua/shi-ta-dosudovyj-poriadok-urehuliuvannia-sporiv-konstytutsiia-ukrainy-ta-nova-arkhitektura-dostupu-do-pravosuddia</a:t>
            </a:r>
            <a:r>
              <a:rPr lang="uk-UA" sz="2700" dirty="0" smtClean="0">
                <a:solidFill>
                  <a:srgbClr val="002949"/>
                </a:solidFill>
                <a:ea typeface="Roboto Condensed Light" panose="02000000000000000000" pitchFamily="2" charset="0"/>
              </a:rPr>
              <a:t> </a:t>
            </a:r>
            <a:endParaRPr lang="uk-UA" sz="27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6C56105B-2DF6-AE12-1517-881133BEA10A}"/>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55A2F6A-BC57-3718-AD3D-E17890E44EE4}"/>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EF100F8-CAE0-A300-A849-2B7CBF20E4B0}"/>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ШІ у правосудді: методологія HUDERIA для оцінки ризиків щодо прав людини, демократії і верховенства права</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47F2538A-EDBA-0491-46CA-911D7BE0D3CE}"/>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smtClean="0">
                <a:solidFill>
                  <a:srgbClr val="002949"/>
                </a:solidFill>
              </a:rPr>
              <a:t>28</a:t>
            </a:r>
            <a:endParaRPr lang="en-US" sz="1400" dirty="0">
              <a:solidFill>
                <a:srgbClr val="002949"/>
              </a:solidFill>
            </a:endParaRPr>
          </a:p>
        </p:txBody>
      </p:sp>
    </p:spTree>
    <p:extLst>
      <p:ext uri="{BB962C8B-B14F-4D97-AF65-F5344CB8AC3E}">
        <p14:creationId xmlns:p14="http://schemas.microsoft.com/office/powerpoint/2010/main" val="17481993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20D323-AE4D-80E4-0E71-D0D5182B34B8}"/>
            </a:ext>
          </a:extLst>
        </p:cNvPr>
        <p:cNvGrpSpPr/>
        <p:nvPr/>
      </p:nvGrpSpPr>
      <p:grpSpPr>
        <a:xfrm>
          <a:off x="0" y="0"/>
          <a:ext cx="0" cy="0"/>
          <a:chOff x="0" y="0"/>
          <a:chExt cx="0" cy="0"/>
        </a:xfrm>
      </p:grpSpPr>
      <p:sp>
        <p:nvSpPr>
          <p:cNvPr id="3" name="Прямоугольник 4">
            <a:extLst>
              <a:ext uri="{FF2B5EF4-FFF2-40B4-BE49-F238E27FC236}">
                <a16:creationId xmlns:a16="http://schemas.microsoft.com/office/drawing/2014/main" id="{BB2D1CC0-46E8-5832-495F-E1A1090F5016}"/>
              </a:ext>
            </a:extLst>
          </p:cNvPr>
          <p:cNvSpPr>
            <a:spLocks noChangeArrowheads="1"/>
          </p:cNvSpPr>
          <p:nvPr/>
        </p:nvSpPr>
        <p:spPr bwMode="auto">
          <a:xfrm>
            <a:off x="587036" y="738234"/>
            <a:ext cx="11108140" cy="5386090"/>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lnSpc>
                <a:spcPct val="100000"/>
              </a:lnSpc>
              <a:spcBef>
                <a:spcPts val="0"/>
              </a:spcBef>
              <a:spcAft>
                <a:spcPts val="0"/>
              </a:spcAft>
              <a:buNone/>
            </a:pPr>
            <a:r>
              <a:rPr lang="uk-UA" sz="1200" dirty="0">
                <a:solidFill>
                  <a:srgbClr val="002949"/>
                </a:solidFill>
                <a:effectLst/>
                <a:ea typeface="Roboto Condensed Light" panose="02000000000000000000" pitchFamily="2" charset="0"/>
                <a:cs typeface="Times New Roman" panose="02020603050405020304" pitchFamily="18" charset="0"/>
              </a:rPr>
              <a:t>1. </a:t>
            </a:r>
            <a:r>
              <a:rPr lang="uk-UA" sz="1100" dirty="0">
                <a:solidFill>
                  <a:srgbClr val="002949"/>
                </a:solidFill>
                <a:effectLst/>
                <a:ea typeface="Roboto Condensed Light" panose="02000000000000000000" pitchFamily="2" charset="0"/>
                <a:cs typeface="Times New Roman" panose="02020603050405020304" pitchFamily="18" charset="0"/>
              </a:rPr>
              <a:t>Берназюк Ян. Штучний інтелект та система правосуддя України: результати співпраці у році, що минув </a:t>
            </a:r>
            <a:r>
              <a:rPr lang="en-US" sz="1100" dirty="0">
                <a:solidFill>
                  <a:srgbClr val="002949"/>
                </a:solidFill>
                <a:effectLst/>
                <a:ea typeface="Roboto Condensed Light" panose="02000000000000000000" pitchFamily="2" charset="0"/>
                <a:cs typeface="Times New Roman" panose="02020603050405020304" pitchFamily="18" charset="0"/>
                <a:hlinkClick r:id="rId2"/>
              </a:rPr>
              <a:t>https://so.supreme.court.gov.ua/authors/934/shtuchnyi-intelekt-ta-systema-pravosuddia-ukrainy-rezultaty-spivpratsi-u-rotsi-sh%D1%81ho-mynuv</a:t>
            </a:r>
            <a:r>
              <a:rPr lang="uk-UA" sz="1100" dirty="0">
                <a:solidFill>
                  <a:srgbClr val="002949"/>
                </a:solidFill>
                <a:effectLst/>
                <a:ea typeface="Roboto Condensed Light" panose="02000000000000000000" pitchFamily="2" charset="0"/>
                <a:cs typeface="Times New Roman" panose="02020603050405020304" pitchFamily="18" charset="0"/>
              </a:rPr>
              <a:t> </a:t>
            </a:r>
            <a:endParaRPr lang="en-US" sz="1100" dirty="0">
              <a:solidFill>
                <a:srgbClr val="002949"/>
              </a:solidFill>
              <a:effectLst/>
              <a:ea typeface="Roboto Condensed Light" panose="02000000000000000000" pitchFamily="2" charset="0"/>
              <a:cs typeface="Times New Roman" panose="02020603050405020304" pitchFamily="18" charset="0"/>
            </a:endParaRPr>
          </a:p>
          <a:p>
            <a:pPr algn="just">
              <a:lnSpc>
                <a:spcPct val="100000"/>
              </a:lnSpc>
              <a:spcBef>
                <a:spcPts val="0"/>
              </a:spcBef>
              <a:spcAft>
                <a:spcPts val="0"/>
              </a:spcAft>
              <a:buNone/>
            </a:pPr>
            <a:r>
              <a:rPr lang="uk-UA" sz="1100" dirty="0">
                <a:solidFill>
                  <a:srgbClr val="002949"/>
                </a:solidFill>
                <a:effectLst/>
                <a:ea typeface="Roboto Condensed Light" panose="02000000000000000000" pitchFamily="2" charset="0"/>
                <a:cs typeface="Times New Roman" panose="02020603050405020304" pitchFamily="18" charset="0"/>
              </a:rPr>
              <a:t>2. Берназюк Ян. Наукові надбання як основа для наступних кроків на шляху інтеграції штучного інтелекту в систему правосуддя </a:t>
            </a:r>
            <a:r>
              <a:rPr lang="en-US" sz="1100" dirty="0">
                <a:solidFill>
                  <a:srgbClr val="002949"/>
                </a:solidFill>
                <a:effectLst/>
                <a:ea typeface="Roboto Condensed Light" panose="02000000000000000000" pitchFamily="2" charset="0"/>
                <a:cs typeface="Times New Roman" panose="02020603050405020304" pitchFamily="18" charset="0"/>
                <a:hlinkClick r:id="rId3"/>
              </a:rPr>
              <a:t>https://so.supreme.court.gov.ua/news/949/naukovi-nadbannia-iak-osnova-dlia-nastupnykh-krokiv-na-shliakhu-intehratsii-shtuchnoho-intelektu-v-systemu-pravosuddia</a:t>
            </a:r>
            <a:r>
              <a:rPr lang="uk-UA" sz="1100" dirty="0">
                <a:solidFill>
                  <a:srgbClr val="002949"/>
                </a:solidFill>
                <a:effectLst/>
                <a:ea typeface="Roboto Condensed Light" panose="02000000000000000000" pitchFamily="2" charset="0"/>
                <a:cs typeface="Times New Roman" panose="02020603050405020304" pitchFamily="18" charset="0"/>
              </a:rPr>
              <a:t> </a:t>
            </a:r>
            <a:r>
              <a:rPr lang="en-US" sz="1100" dirty="0">
                <a:solidFill>
                  <a:srgbClr val="002949"/>
                </a:solidFill>
                <a:effectLst/>
                <a:ea typeface="Roboto Condensed Light" panose="02000000000000000000" pitchFamily="2" charset="0"/>
                <a:cs typeface="Times New Roman" panose="02020603050405020304" pitchFamily="18" charset="0"/>
              </a:rPr>
              <a:t> </a:t>
            </a:r>
          </a:p>
          <a:p>
            <a:pPr algn="just">
              <a:lnSpc>
                <a:spcPct val="100000"/>
              </a:lnSpc>
              <a:spcBef>
                <a:spcPts val="0"/>
              </a:spcBef>
              <a:spcAft>
                <a:spcPts val="0"/>
              </a:spcAft>
              <a:buNone/>
            </a:pPr>
            <a:r>
              <a:rPr lang="ru-RU" sz="1100" dirty="0">
                <a:solidFill>
                  <a:srgbClr val="002949"/>
                </a:solidFill>
                <a:ea typeface="Roboto Condensed Light" panose="02000000000000000000" pitchFamily="2" charset="0"/>
                <a:cs typeface="Times New Roman" panose="02020603050405020304" pitchFamily="18" charset="0"/>
              </a:rPr>
              <a:t>3. Берназюк Ян. Цифрова ера правосуддя: роль ШІ у забезпеченні єдності судової практики в Україні </a:t>
            </a:r>
            <a:r>
              <a:rPr lang="en-US" sz="1100" dirty="0">
                <a:solidFill>
                  <a:srgbClr val="002949"/>
                </a:solidFill>
                <a:effectLst/>
                <a:ea typeface="Roboto Condensed Light" panose="02000000000000000000" pitchFamily="2" charset="0"/>
                <a:cs typeface="Times New Roman" panose="02020603050405020304" pitchFamily="18" charset="0"/>
                <a:hlinkClick r:id="rId4"/>
              </a:rPr>
              <a:t>https://so.supreme.court.gov.ua/news/986/tsyfrova-era-pravosuddia-rol-shi-u-zabezpechenni-iednosti-sudovoi-praktyky-v-ukraini</a:t>
            </a:r>
            <a:r>
              <a:rPr lang="uk-UA" sz="1100" dirty="0">
                <a:solidFill>
                  <a:srgbClr val="002949"/>
                </a:solidFill>
                <a:effectLst/>
                <a:ea typeface="Roboto Condensed Light" panose="02000000000000000000" pitchFamily="2" charset="0"/>
                <a:cs typeface="Times New Roman" panose="02020603050405020304" pitchFamily="18" charset="0"/>
              </a:rPr>
              <a:t> </a:t>
            </a:r>
            <a:r>
              <a:rPr lang="en-US" sz="1100" dirty="0">
                <a:solidFill>
                  <a:srgbClr val="002949"/>
                </a:solidFill>
                <a:effectLst/>
                <a:ea typeface="Roboto Condensed Light" panose="02000000000000000000" pitchFamily="2" charset="0"/>
                <a:cs typeface="Times New Roman" panose="02020603050405020304" pitchFamily="18" charset="0"/>
              </a:rPr>
              <a:t> </a:t>
            </a:r>
            <a:endParaRPr lang="uk-UA" sz="1100" dirty="0">
              <a:solidFill>
                <a:srgbClr val="002949"/>
              </a:solidFill>
              <a:effectLst/>
              <a:ea typeface="Roboto Condensed Light" panose="02000000000000000000" pitchFamily="2" charset="0"/>
              <a:cs typeface="Times New Roman" panose="02020603050405020304" pitchFamily="18" charset="0"/>
            </a:endParaRPr>
          </a:p>
          <a:p>
            <a:pPr algn="just">
              <a:lnSpc>
                <a:spcPct val="100000"/>
              </a:lnSpc>
              <a:spcBef>
                <a:spcPts val="0"/>
              </a:spcBef>
              <a:spcAft>
                <a:spcPts val="0"/>
              </a:spcAft>
              <a:buNone/>
            </a:pPr>
            <a:r>
              <a:rPr lang="uk-UA" sz="1100" dirty="0">
                <a:effectLst/>
                <a:ea typeface="Roboto Condensed Light" panose="02000000000000000000" pitchFamily="2" charset="0"/>
                <a:cs typeface="Times New Roman" panose="02020603050405020304" pitchFamily="18" charset="0"/>
              </a:rPr>
              <a:t>4. </a:t>
            </a:r>
            <a:r>
              <a:rPr lang="en-US" sz="1100" dirty="0">
                <a:effectLst/>
                <a:ea typeface="Roboto Condensed Light" panose="02000000000000000000" pitchFamily="2" charset="0"/>
                <a:cs typeface="Times New Roman" panose="02020603050405020304" pitchFamily="18" charset="0"/>
              </a:rPr>
              <a:t>Bernaziuk Ian. Artificial Intelligence and the Judicial system of Ukraine: results of cooperation in the past year</a:t>
            </a:r>
            <a:r>
              <a:rPr lang="uk-UA" sz="1100" dirty="0">
                <a:effectLst/>
                <a:ea typeface="Roboto Condensed Light" panose="02000000000000000000" pitchFamily="2" charset="0"/>
                <a:cs typeface="Times New Roman" panose="02020603050405020304" pitchFamily="18" charset="0"/>
              </a:rPr>
              <a:t> </a:t>
            </a:r>
            <a:r>
              <a:rPr lang="uk-UA" sz="1100" u="sng" kern="100" dirty="0">
                <a:solidFill>
                  <a:srgbClr val="0563C1"/>
                </a:solidFill>
                <a:effectLst/>
                <a:ea typeface="Calibri" panose="020F0502020204030204" pitchFamily="34" charset="0"/>
                <a:cs typeface="Times New Roman" panose="02020603050405020304" pitchFamily="18" charset="0"/>
                <a:hlinkClick r:id="rId5"/>
              </a:rPr>
              <a:t>https://constitutionalist.com.ua/artificial-intelligence-and-the-judicial-system-of-ukraine-results-of-cooperation-in-the-past-year</a:t>
            </a:r>
            <a:r>
              <a:rPr lang="uk-UA" sz="1100" kern="100" dirty="0">
                <a:effectLst/>
                <a:ea typeface="Calibri" panose="020F0502020204030204" pitchFamily="34" charset="0"/>
                <a:cs typeface="Times New Roman" panose="02020603050405020304" pitchFamily="18" charset="0"/>
              </a:rPr>
              <a:t> </a:t>
            </a:r>
          </a:p>
          <a:p>
            <a:pPr algn="just">
              <a:lnSpc>
                <a:spcPct val="100000"/>
              </a:lnSpc>
              <a:spcBef>
                <a:spcPts val="0"/>
              </a:spcBef>
              <a:spcAft>
                <a:spcPts val="0"/>
              </a:spcAft>
              <a:buNone/>
            </a:pPr>
            <a:r>
              <a:rPr lang="uk-UA" sz="1100" kern="100" dirty="0">
                <a:ea typeface="Calibri" panose="020F0502020204030204" pitchFamily="34" charset="0"/>
                <a:cs typeface="Times New Roman" panose="02020603050405020304" pitchFamily="18" charset="0"/>
              </a:rPr>
              <a:t>5. Берназюк Ян. Штучний інтелект і його використання для забезпечення єдності судової практики як складової довіри до суду // Слово Національної школи суддів України. – 2024, № 2(49), С. 16-35 </a:t>
            </a:r>
            <a:r>
              <a:rPr lang="en-US" sz="1100" kern="100" dirty="0">
                <a:ea typeface="Calibri" panose="020F0502020204030204" pitchFamily="34" charset="0"/>
                <a:cs typeface="Times New Roman" panose="02020603050405020304" pitchFamily="18" charset="0"/>
                <a:hlinkClick r:id="rId6"/>
              </a:rPr>
              <a:t>https://slovo.nsj.gov.ua/images/pdf/2024_4_49/nsj_4_49_2024.pdf</a:t>
            </a:r>
            <a:r>
              <a:rPr lang="uk-UA" sz="1100" kern="100" dirty="0">
                <a:ea typeface="Calibri" panose="020F0502020204030204" pitchFamily="34" charset="0"/>
                <a:cs typeface="Times New Roman" panose="02020603050405020304" pitchFamily="18" charset="0"/>
              </a:rPr>
              <a:t> </a:t>
            </a:r>
          </a:p>
          <a:p>
            <a:pPr algn="just">
              <a:lnSpc>
                <a:spcPct val="100000"/>
              </a:lnSpc>
              <a:spcBef>
                <a:spcPts val="0"/>
              </a:spcBef>
              <a:spcAft>
                <a:spcPts val="0"/>
              </a:spcAft>
              <a:buNone/>
            </a:pPr>
            <a:r>
              <a:rPr lang="uk-UA" sz="1100" kern="100" dirty="0">
                <a:ea typeface="Calibri" panose="020F0502020204030204" pitchFamily="34" charset="0"/>
                <a:cs typeface="Times New Roman" panose="02020603050405020304" pitchFamily="18" charset="0"/>
              </a:rPr>
              <a:t>6. </a:t>
            </a:r>
            <a:r>
              <a:rPr lang="ru-RU" sz="1100" kern="100" dirty="0">
                <a:ea typeface="Calibri" panose="020F0502020204030204" pitchFamily="34" charset="0"/>
                <a:cs typeface="Times New Roman" panose="02020603050405020304" pitchFamily="18" charset="0"/>
              </a:rPr>
              <a:t>Берназюк Ян. </a:t>
            </a:r>
            <a:r>
              <a:rPr lang="uk-UA" sz="1100" kern="100" dirty="0">
                <a:ea typeface="Calibri" panose="020F0502020204030204" pitchFamily="34" charset="0"/>
                <a:cs typeface="Times New Roman" panose="02020603050405020304" pitchFamily="18" charset="0"/>
              </a:rPr>
              <a:t>Ера ШІ й роль верховних судів у цифровій трансформації правосуддя // Юридична газет</a:t>
            </a:r>
            <a:r>
              <a:rPr lang="ru-RU" sz="1100" kern="100" dirty="0">
                <a:ea typeface="Calibri" panose="020F0502020204030204" pitchFamily="34" charset="0"/>
                <a:cs typeface="Times New Roman" panose="02020603050405020304" pitchFamily="18" charset="0"/>
              </a:rPr>
              <a:t>а. № 4 (792). - С. 16-18. </a:t>
            </a:r>
            <a:r>
              <a:rPr lang="en-US" sz="1100" kern="100" dirty="0">
                <a:ea typeface="Calibri" panose="020F0502020204030204" pitchFamily="34" charset="0"/>
                <a:cs typeface="Times New Roman" panose="02020603050405020304" pitchFamily="18" charset="0"/>
                <a:hlinkClick r:id="rId7"/>
              </a:rPr>
              <a:t>https://yur-gazeta.com/publications/practice/sudova-praktika/era-shi-y-rol-verhovnih-sudiv-u-cifroviy-transformaciyi-pravosuddya.html</a:t>
            </a:r>
            <a:r>
              <a:rPr lang="uk-UA" sz="1100" kern="100" dirty="0">
                <a:ea typeface="Calibri" panose="020F0502020204030204" pitchFamily="34" charset="0"/>
                <a:cs typeface="Times New Roman" panose="02020603050405020304" pitchFamily="18" charset="0"/>
              </a:rPr>
              <a:t> </a:t>
            </a:r>
          </a:p>
          <a:p>
            <a:pPr algn="just">
              <a:lnSpc>
                <a:spcPct val="100000"/>
              </a:lnSpc>
              <a:spcBef>
                <a:spcPts val="0"/>
              </a:spcBef>
              <a:spcAft>
                <a:spcPts val="0"/>
              </a:spcAft>
              <a:buNone/>
            </a:pPr>
            <a:r>
              <a:rPr lang="uk-UA" sz="1100" kern="100" dirty="0">
                <a:effectLst/>
                <a:ea typeface="Calibri" panose="020F0502020204030204" pitchFamily="34" charset="0"/>
                <a:cs typeface="Times New Roman" panose="02020603050405020304" pitchFamily="18" charset="0"/>
              </a:rPr>
              <a:t>7. </a:t>
            </a:r>
            <a:r>
              <a:rPr lang="en-US" sz="1100" dirty="0">
                <a:ea typeface="Roboto Condensed Light" panose="02000000000000000000" pitchFamily="2" charset="0"/>
                <a:cs typeface="Times New Roman" panose="02020603050405020304" pitchFamily="18" charset="0"/>
              </a:rPr>
              <a:t>Bernaziuk Ian. </a:t>
            </a:r>
            <a:r>
              <a:rPr lang="en-US" sz="1100" kern="100" dirty="0">
                <a:effectLst/>
                <a:ea typeface="Calibri" panose="020F0502020204030204" pitchFamily="34" charset="0"/>
                <a:cs typeface="Times New Roman" panose="02020603050405020304" pitchFamily="18" charset="0"/>
              </a:rPr>
              <a:t>Artificial Intelligence in the Ukrainian Judiciary: Charting the Course Under the Digital Gavel</a:t>
            </a:r>
            <a:r>
              <a:rPr lang="uk-UA" sz="1100" kern="100" dirty="0">
                <a:effectLst/>
                <a:ea typeface="Calibri" panose="020F0502020204030204" pitchFamily="34" charset="0"/>
                <a:cs typeface="Times New Roman" panose="02020603050405020304" pitchFamily="18" charset="0"/>
              </a:rPr>
              <a:t> </a:t>
            </a:r>
            <a:r>
              <a:rPr lang="en-US" sz="1100" kern="100" dirty="0">
                <a:ea typeface="Calibri" panose="020F0502020204030204" pitchFamily="34" charset="0"/>
                <a:cs typeface="Times New Roman" panose="02020603050405020304" pitchFamily="18" charset="0"/>
                <a:hlinkClick r:id="rId8"/>
              </a:rPr>
              <a:t>https://constitutionalist.com.ua/artificial-intelligence-in-the-ukrainian-judiciary-charting-the-course-under-the-digital-gavel</a:t>
            </a:r>
            <a:endParaRPr lang="uk-UA" sz="1100" kern="100" dirty="0">
              <a:ea typeface="Calibri" panose="020F0502020204030204" pitchFamily="34" charset="0"/>
              <a:cs typeface="Times New Roman" panose="02020603050405020304" pitchFamily="18" charset="0"/>
            </a:endParaRPr>
          </a:p>
          <a:p>
            <a:pPr algn="just">
              <a:lnSpc>
                <a:spcPct val="100000"/>
              </a:lnSpc>
              <a:spcBef>
                <a:spcPts val="0"/>
              </a:spcBef>
              <a:spcAft>
                <a:spcPts val="0"/>
              </a:spcAft>
              <a:buNone/>
            </a:pPr>
            <a:r>
              <a:rPr lang="uk-UA" altLang="uk-UA" sz="1100" kern="100" dirty="0">
                <a:solidFill>
                  <a:srgbClr val="002949"/>
                </a:solidFill>
                <a:cs typeface="Times New Roman" panose="02020603050405020304" pitchFamily="18" charset="0"/>
              </a:rPr>
              <a:t>8. </a:t>
            </a:r>
            <a:r>
              <a:rPr lang="en-US" sz="1100" dirty="0">
                <a:ea typeface="Roboto Condensed Light" panose="02000000000000000000" pitchFamily="2" charset="0"/>
                <a:cs typeface="Times New Roman" panose="02020603050405020304" pitchFamily="18" charset="0"/>
              </a:rPr>
              <a:t>Bernaziuk Ian. </a:t>
            </a:r>
            <a:r>
              <a:rPr lang="en-US" altLang="uk-UA" sz="1100" kern="100" dirty="0">
                <a:solidFill>
                  <a:srgbClr val="002949"/>
                </a:solidFill>
                <a:cs typeface="Times New Roman" panose="02020603050405020304" pitchFamily="18" charset="0"/>
              </a:rPr>
              <a:t>Benchmarking Justice: Can AI Uphold the Rule of Law? </a:t>
            </a:r>
            <a:r>
              <a:rPr lang="en-US" altLang="uk-UA" sz="1100" kern="100" dirty="0">
                <a:solidFill>
                  <a:srgbClr val="002949"/>
                </a:solidFill>
                <a:cs typeface="Times New Roman" panose="02020603050405020304" pitchFamily="18" charset="0"/>
                <a:hlinkClick r:id="rId9"/>
              </a:rPr>
              <a:t>https://law.ukma.edu.ua/wp-content/uploads/2025/11/Rule-of-Law-and-AI-Challenges.pdf</a:t>
            </a:r>
            <a:r>
              <a:rPr lang="en-US" altLang="uk-UA" sz="1100" kern="100" dirty="0">
                <a:solidFill>
                  <a:srgbClr val="002949"/>
                </a:solidFill>
                <a:cs typeface="Times New Roman" panose="02020603050405020304" pitchFamily="18" charset="0"/>
              </a:rPr>
              <a:t> </a:t>
            </a:r>
            <a:endParaRPr lang="uk-UA" altLang="uk-UA" sz="1100" kern="100" dirty="0">
              <a:solidFill>
                <a:srgbClr val="002949"/>
              </a:solidFill>
              <a:cs typeface="Times New Roman" panose="02020603050405020304" pitchFamily="18" charset="0"/>
            </a:endParaRPr>
          </a:p>
          <a:p>
            <a:pPr algn="just">
              <a:lnSpc>
                <a:spcPct val="100000"/>
              </a:lnSpc>
              <a:spcBef>
                <a:spcPts val="0"/>
              </a:spcBef>
              <a:spcAft>
                <a:spcPts val="0"/>
              </a:spcAft>
              <a:buNone/>
            </a:pPr>
            <a:r>
              <a:rPr lang="ru-RU" altLang="uk-UA" sz="1100" dirty="0">
                <a:solidFill>
                  <a:srgbClr val="002949"/>
                </a:solidFill>
              </a:rPr>
              <a:t>9. Берназюк Ян. Правосуддя майбутнього: збереження незалежності та людяності в еру ШІ </a:t>
            </a:r>
            <a:r>
              <a:rPr lang="en-US" altLang="uk-UA" sz="1100" dirty="0">
                <a:solidFill>
                  <a:srgbClr val="002949"/>
                </a:solidFill>
                <a:hlinkClick r:id="rId10"/>
              </a:rPr>
              <a:t>https://court.gov.ua/storage/portal/supreme/161.%20Future_justice_independent_humane%20AI-era_bernaziuk%20%D0%B3%D0%BE%D1%82%D0%BE%D0%B2%D0%BE.pdf</a:t>
            </a:r>
            <a:r>
              <a:rPr lang="uk-UA" altLang="uk-UA" sz="1100" dirty="0">
                <a:solidFill>
                  <a:srgbClr val="002949"/>
                </a:solidFill>
              </a:rPr>
              <a:t> </a:t>
            </a:r>
          </a:p>
          <a:p>
            <a:pPr algn="just">
              <a:lnSpc>
                <a:spcPct val="100000"/>
              </a:lnSpc>
              <a:spcBef>
                <a:spcPts val="0"/>
              </a:spcBef>
              <a:spcAft>
                <a:spcPts val="0"/>
              </a:spcAft>
              <a:buNone/>
            </a:pPr>
            <a:r>
              <a:rPr lang="ru-RU" altLang="uk-UA" sz="1100" dirty="0">
                <a:solidFill>
                  <a:srgbClr val="002949"/>
                </a:solidFill>
              </a:rPr>
              <a:t>10. Берназюк Ян. Межі втручання у приватне життя в умовах загроз національній безпеці: стандарти і виклики для правосуддя</a:t>
            </a:r>
          </a:p>
          <a:p>
            <a:pPr algn="just">
              <a:lnSpc>
                <a:spcPct val="100000"/>
              </a:lnSpc>
              <a:spcBef>
                <a:spcPts val="0"/>
              </a:spcBef>
              <a:spcAft>
                <a:spcPts val="0"/>
              </a:spcAft>
              <a:buNone/>
            </a:pPr>
            <a:r>
              <a:rPr lang="ru-RU" altLang="uk-UA" sz="1100" dirty="0">
                <a:solidFill>
                  <a:srgbClr val="002949"/>
                </a:solidFill>
                <a:hlinkClick r:id="rId11"/>
              </a:rPr>
              <a:t>https://court.gov.ua/storage/portal/supreme/135.%20Limits_of_Interference_Private_Life_under_National_Security%20Threats_bernaziuk.pdf</a:t>
            </a:r>
            <a:r>
              <a:rPr lang="ru-RU" altLang="uk-UA" sz="1100" dirty="0">
                <a:solidFill>
                  <a:srgbClr val="002949"/>
                </a:solidFill>
              </a:rPr>
              <a:t> </a:t>
            </a:r>
          </a:p>
          <a:p>
            <a:pPr algn="just">
              <a:lnSpc>
                <a:spcPct val="100000"/>
              </a:lnSpc>
              <a:spcBef>
                <a:spcPts val="0"/>
              </a:spcBef>
              <a:spcAft>
                <a:spcPts val="0"/>
              </a:spcAft>
              <a:buNone/>
            </a:pPr>
            <a:r>
              <a:rPr lang="ru-RU" altLang="uk-UA" sz="1100" dirty="0">
                <a:solidFill>
                  <a:srgbClr val="002949"/>
                </a:solidFill>
              </a:rPr>
              <a:t>11. Берназюк Ян, Фонова Олена. Правосуддя 2035: між правом і кодом. Випуск № 18 подкастів НШСУ </a:t>
            </a:r>
            <a:r>
              <a:rPr lang="ru-RU" altLang="uk-UA" sz="1100" dirty="0">
                <a:solidFill>
                  <a:srgbClr val="002949"/>
                </a:solidFill>
                <a:hlinkClick r:id="rId12"/>
              </a:rPr>
              <a:t>https://youtu.be/UlghLhHV8os?si=nCpvAl5p5KP3tY_G</a:t>
            </a:r>
            <a:r>
              <a:rPr lang="ru-RU" altLang="uk-UA" sz="1100" dirty="0">
                <a:solidFill>
                  <a:srgbClr val="002949"/>
                </a:solidFill>
              </a:rPr>
              <a:t> </a:t>
            </a:r>
          </a:p>
          <a:p>
            <a:pPr algn="just">
              <a:lnSpc>
                <a:spcPct val="100000"/>
              </a:lnSpc>
              <a:spcBef>
                <a:spcPts val="0"/>
              </a:spcBef>
              <a:spcAft>
                <a:spcPts val="0"/>
              </a:spcAft>
              <a:buNone/>
            </a:pPr>
            <a:r>
              <a:rPr lang="ru-RU" altLang="uk-UA" sz="1100" dirty="0">
                <a:solidFill>
                  <a:srgbClr val="002949"/>
                </a:solidFill>
              </a:rPr>
              <a:t>12. Штучний інтелект у роботі адвоката та судовому процесі: можливості, межі, відповідальність </a:t>
            </a:r>
            <a:r>
              <a:rPr lang="ru-RU" altLang="uk-UA" sz="1100" dirty="0">
                <a:solidFill>
                  <a:srgbClr val="002949"/>
                </a:solidFill>
                <a:hlinkClick r:id="rId13"/>
              </a:rPr>
              <a:t>https://youtu.be/-qJ2FCeOEWQ</a:t>
            </a:r>
            <a:endParaRPr lang="ru-RU" altLang="uk-UA" sz="1100" dirty="0">
              <a:solidFill>
                <a:srgbClr val="002949"/>
              </a:solidFill>
            </a:endParaRPr>
          </a:p>
          <a:p>
            <a:pPr algn="just">
              <a:lnSpc>
                <a:spcPct val="100000"/>
              </a:lnSpc>
              <a:spcBef>
                <a:spcPts val="0"/>
              </a:spcBef>
              <a:spcAft>
                <a:spcPts val="0"/>
              </a:spcAft>
              <a:buNone/>
            </a:pPr>
            <a:r>
              <a:rPr lang="ru-RU" altLang="uk-UA" sz="1100" dirty="0">
                <a:solidFill>
                  <a:srgbClr val="002949"/>
                </a:solidFill>
              </a:rPr>
              <a:t>13. </a:t>
            </a:r>
            <a:r>
              <a:rPr lang="uk-UA" altLang="uk-UA" sz="1100" dirty="0">
                <a:solidFill>
                  <a:srgbClr val="002949"/>
                </a:solidFill>
              </a:rPr>
              <a:t>Коментар до статті 16 (використання суддею </a:t>
            </a:r>
            <a:r>
              <a:rPr lang="ru-RU" altLang="uk-UA" sz="1100" dirty="0">
                <a:solidFill>
                  <a:srgbClr val="002949"/>
                </a:solidFill>
              </a:rPr>
              <a:t>технологій ШІ) Кодексу суддівської етики </a:t>
            </a:r>
            <a:r>
              <a:rPr lang="ru-RU" altLang="uk-UA" sz="1100" dirty="0">
                <a:solidFill>
                  <a:srgbClr val="002949"/>
                </a:solidFill>
                <a:hlinkClick r:id="rId14"/>
              </a:rPr>
              <a:t>https://constitutionalist.com.ua/komentar-do-statti-16-vykorystannia-suddeiu-tekhnolohij-shi-kodeksu-suddivskoi-etyky</a:t>
            </a:r>
            <a:r>
              <a:rPr lang="ru-RU" altLang="uk-UA" sz="1100" dirty="0">
                <a:solidFill>
                  <a:srgbClr val="002949"/>
                </a:solidFill>
              </a:rPr>
              <a:t> </a:t>
            </a:r>
            <a:endParaRPr lang="ru-RU" altLang="uk-UA" sz="1100" dirty="0" smtClean="0">
              <a:solidFill>
                <a:srgbClr val="002949"/>
              </a:solidFill>
            </a:endParaRPr>
          </a:p>
          <a:p>
            <a:pPr algn="just">
              <a:lnSpc>
                <a:spcPct val="100000"/>
              </a:lnSpc>
              <a:spcBef>
                <a:spcPts val="0"/>
              </a:spcBef>
              <a:spcAft>
                <a:spcPts val="0"/>
              </a:spcAft>
              <a:buNone/>
            </a:pPr>
            <a:r>
              <a:rPr lang="uk-UA" altLang="uk-UA" sz="1100" dirty="0" smtClean="0">
                <a:solidFill>
                  <a:srgbClr val="002949"/>
                </a:solidFill>
              </a:rPr>
              <a:t>14. </a:t>
            </a:r>
            <a:r>
              <a:rPr lang="en-US" sz="1100" dirty="0">
                <a:ea typeface="Roboto Condensed Light" panose="02000000000000000000" pitchFamily="2" charset="0"/>
                <a:cs typeface="Times New Roman" panose="02020603050405020304" pitchFamily="18" charset="0"/>
              </a:rPr>
              <a:t>Bernaziuk Ian </a:t>
            </a:r>
            <a:r>
              <a:rPr lang="en-US" altLang="uk-UA" sz="1100" dirty="0" smtClean="0">
                <a:solidFill>
                  <a:srgbClr val="002949"/>
                </a:solidFill>
              </a:rPr>
              <a:t>Integration </a:t>
            </a:r>
            <a:r>
              <a:rPr lang="en-US" altLang="uk-UA" sz="1100" dirty="0">
                <a:solidFill>
                  <a:srgbClr val="002949"/>
                </a:solidFill>
              </a:rPr>
              <a:t>of AI into the Justice System of Ukraine: Normative Boundaries, Technological Sovereignty, and Case-Law https://</a:t>
            </a:r>
            <a:r>
              <a:rPr lang="en-US" altLang="uk-UA" sz="1100" dirty="0" smtClean="0">
                <a:solidFill>
                  <a:srgbClr val="002949"/>
                </a:solidFill>
              </a:rPr>
              <a:t>court.gov.ua/storage/portal/supreme/prezent2026/182_Integration_AI_into_Ukraine%E2%80%99s_Justice_System_bernaziuk.pdf  </a:t>
            </a:r>
            <a:endParaRPr lang="uk-UA" altLang="uk-UA" sz="1100" dirty="0" smtClean="0">
              <a:solidFill>
                <a:srgbClr val="002949"/>
              </a:solidFill>
            </a:endParaRPr>
          </a:p>
          <a:p>
            <a:pPr algn="just">
              <a:lnSpc>
                <a:spcPct val="100000"/>
              </a:lnSpc>
              <a:spcBef>
                <a:spcPts val="0"/>
              </a:spcBef>
              <a:spcAft>
                <a:spcPts val="0"/>
              </a:spcAft>
              <a:buNone/>
            </a:pPr>
            <a:r>
              <a:rPr lang="uk-UA" sz="1100" dirty="0" smtClean="0">
                <a:solidFill>
                  <a:srgbClr val="002949"/>
                </a:solidFill>
                <a:ea typeface="Roboto Condensed Light" panose="02000000000000000000" pitchFamily="2" charset="0"/>
                <a:cs typeface="Times New Roman" panose="02020603050405020304" pitchFamily="18" charset="0"/>
              </a:rPr>
              <a:t>15. </a:t>
            </a:r>
            <a:r>
              <a:rPr lang="en-US" sz="1100" dirty="0" smtClean="0">
                <a:ea typeface="Roboto Condensed Light" panose="02000000000000000000" pitchFamily="2" charset="0"/>
                <a:cs typeface="Times New Roman" panose="02020603050405020304" pitchFamily="18" charset="0"/>
              </a:rPr>
              <a:t>Bernaziuk </a:t>
            </a:r>
            <a:r>
              <a:rPr lang="en-US" sz="1100" dirty="0">
                <a:ea typeface="Roboto Condensed Light" panose="02000000000000000000" pitchFamily="2" charset="0"/>
                <a:cs typeface="Times New Roman" panose="02020603050405020304" pitchFamily="18" charset="0"/>
              </a:rPr>
              <a:t>Ian </a:t>
            </a:r>
            <a:r>
              <a:rPr lang="en-US" altLang="uk-UA" sz="1100" dirty="0" smtClean="0">
                <a:solidFill>
                  <a:srgbClr val="002949"/>
                </a:solidFill>
              </a:rPr>
              <a:t>Educational </a:t>
            </a:r>
            <a:r>
              <a:rPr lang="en-US" altLang="uk-UA" sz="1100" dirty="0">
                <a:solidFill>
                  <a:srgbClr val="002949"/>
                </a:solidFill>
              </a:rPr>
              <a:t>and Practice-Oriented Initiatives: Preparing the Judiciary of Ukraine for the Age of </a:t>
            </a:r>
            <a:r>
              <a:rPr lang="en-US" altLang="uk-UA" sz="1100" dirty="0" smtClean="0">
                <a:solidFill>
                  <a:srgbClr val="002949"/>
                </a:solidFill>
              </a:rPr>
              <a:t>AI </a:t>
            </a:r>
            <a:r>
              <a:rPr lang="uk-UA" altLang="uk-UA" sz="1100" dirty="0" smtClean="0">
                <a:solidFill>
                  <a:srgbClr val="002949"/>
                </a:solidFill>
              </a:rPr>
              <a:t> </a:t>
            </a:r>
            <a:r>
              <a:rPr lang="en-US" altLang="uk-UA" sz="1100" dirty="0" smtClean="0">
                <a:solidFill>
                  <a:srgbClr val="002949"/>
                </a:solidFill>
                <a:hlinkClick r:id="rId15"/>
              </a:rPr>
              <a:t>https</a:t>
            </a:r>
            <a:r>
              <a:rPr lang="en-US" altLang="uk-UA" sz="1100" dirty="0">
                <a:solidFill>
                  <a:srgbClr val="002949"/>
                </a:solidFill>
                <a:hlinkClick r:id="rId15"/>
              </a:rPr>
              <a:t>://</a:t>
            </a:r>
            <a:r>
              <a:rPr lang="en-US" altLang="uk-UA" sz="1100" dirty="0" smtClean="0">
                <a:solidFill>
                  <a:srgbClr val="002949"/>
                </a:solidFill>
                <a:hlinkClick r:id="rId15"/>
              </a:rPr>
              <a:t>court.gov.ua/storage/portal/supreme/prezent2026/183_Preparing_Ukrainian_Judges_for_AI_bernaziuk.pdf</a:t>
            </a:r>
            <a:r>
              <a:rPr lang="uk-UA" altLang="uk-UA" sz="1100" dirty="0" smtClean="0">
                <a:solidFill>
                  <a:srgbClr val="002949"/>
                </a:solidFill>
              </a:rPr>
              <a:t> </a:t>
            </a:r>
            <a:r>
              <a:rPr lang="en-US" altLang="uk-UA" sz="1100" dirty="0" smtClean="0">
                <a:solidFill>
                  <a:srgbClr val="002949"/>
                </a:solidFill>
              </a:rPr>
              <a:t>  </a:t>
            </a:r>
            <a:endParaRPr lang="en-US" altLang="uk-UA" sz="1100" dirty="0">
              <a:solidFill>
                <a:srgbClr val="002949"/>
              </a:solidFill>
            </a:endParaRPr>
          </a:p>
          <a:p>
            <a:pPr algn="just">
              <a:lnSpc>
                <a:spcPct val="100000"/>
              </a:lnSpc>
              <a:spcBef>
                <a:spcPts val="0"/>
              </a:spcBef>
              <a:spcAft>
                <a:spcPts val="0"/>
              </a:spcAft>
              <a:buNone/>
            </a:pPr>
            <a:r>
              <a:rPr lang="ru-RU" altLang="uk-UA" sz="1100" dirty="0" smtClean="0">
                <a:solidFill>
                  <a:srgbClr val="002949"/>
                </a:solidFill>
              </a:rPr>
              <a:t>16. Берназюк Ян. Примирення </a:t>
            </a:r>
            <a:r>
              <a:rPr lang="ru-RU" altLang="uk-UA" sz="1100" dirty="0">
                <a:solidFill>
                  <a:srgbClr val="002949"/>
                </a:solidFill>
              </a:rPr>
              <a:t>та медіація як інструменти ефективного захисту в адміністративному судочинстві </a:t>
            </a:r>
            <a:r>
              <a:rPr lang="en-US" altLang="uk-UA" sz="1100" dirty="0">
                <a:solidFill>
                  <a:srgbClr val="002949"/>
                </a:solidFill>
                <a:hlinkClick r:id="rId16"/>
              </a:rPr>
              <a:t>https://</a:t>
            </a:r>
            <a:r>
              <a:rPr lang="en-US" altLang="uk-UA" sz="1100" dirty="0" smtClean="0">
                <a:solidFill>
                  <a:srgbClr val="002949"/>
                </a:solidFill>
                <a:hlinkClick r:id="rId16"/>
              </a:rPr>
              <a:t>court.gov.ua/storage/portal/supreme/prezent2026/184_Conciliation_mediation_effective_remedies_bernaziuk.pdf</a:t>
            </a:r>
            <a:r>
              <a:rPr lang="uk-UA" altLang="uk-UA" sz="1100" dirty="0" smtClean="0">
                <a:solidFill>
                  <a:srgbClr val="002949"/>
                </a:solidFill>
              </a:rPr>
              <a:t> </a:t>
            </a:r>
            <a:endParaRPr lang="en-US" altLang="uk-UA" sz="1100" dirty="0">
              <a:solidFill>
                <a:srgbClr val="002949"/>
              </a:solidFill>
            </a:endParaRPr>
          </a:p>
          <a:p>
            <a:pPr algn="just">
              <a:lnSpc>
                <a:spcPct val="100000"/>
              </a:lnSpc>
              <a:spcBef>
                <a:spcPts val="0"/>
              </a:spcBef>
              <a:spcAft>
                <a:spcPts val="0"/>
              </a:spcAft>
              <a:buNone/>
            </a:pPr>
            <a:r>
              <a:rPr lang="uk-UA" altLang="uk-UA" sz="1100" dirty="0" smtClean="0">
                <a:solidFill>
                  <a:srgbClr val="002949"/>
                </a:solidFill>
              </a:rPr>
              <a:t>17. </a:t>
            </a:r>
            <a:r>
              <a:rPr lang="en-US" sz="1100" dirty="0">
                <a:ea typeface="Roboto Condensed Light" panose="02000000000000000000" pitchFamily="2" charset="0"/>
                <a:cs typeface="Times New Roman" panose="02020603050405020304" pitchFamily="18" charset="0"/>
              </a:rPr>
              <a:t>Bernaziuk Ian </a:t>
            </a:r>
            <a:r>
              <a:rPr lang="en-US" altLang="uk-UA" sz="1100" dirty="0" smtClean="0">
                <a:solidFill>
                  <a:srgbClr val="002949"/>
                </a:solidFill>
              </a:rPr>
              <a:t>Sovereign </a:t>
            </a:r>
            <a:r>
              <a:rPr lang="en-US" altLang="uk-UA" sz="1100" dirty="0">
                <a:solidFill>
                  <a:srgbClr val="002949"/>
                </a:solidFill>
              </a:rPr>
              <a:t>AI: From a Technological Idea to a Matter of State Resilience </a:t>
            </a:r>
            <a:r>
              <a:rPr lang="en-US" altLang="uk-UA" sz="1100" dirty="0">
                <a:solidFill>
                  <a:srgbClr val="002949"/>
                </a:solidFill>
                <a:hlinkClick r:id="rId17"/>
              </a:rPr>
              <a:t>https://</a:t>
            </a:r>
            <a:r>
              <a:rPr lang="en-US" altLang="uk-UA" sz="1100" dirty="0" smtClean="0">
                <a:solidFill>
                  <a:srgbClr val="002949"/>
                </a:solidFill>
                <a:hlinkClick r:id="rId17"/>
              </a:rPr>
              <a:t>constitutionalist.com.ua/sovereign-ai-from-a-technological-idea-to-a-matter-of-state-resilience</a:t>
            </a:r>
            <a:r>
              <a:rPr lang="uk-UA" altLang="uk-UA" sz="1100" dirty="0" smtClean="0">
                <a:solidFill>
                  <a:srgbClr val="002949"/>
                </a:solidFill>
              </a:rPr>
              <a:t> </a:t>
            </a:r>
            <a:r>
              <a:rPr lang="en-US" altLang="uk-UA" sz="1100" dirty="0" smtClean="0">
                <a:solidFill>
                  <a:srgbClr val="002949"/>
                </a:solidFill>
              </a:rPr>
              <a:t> </a:t>
            </a:r>
            <a:endParaRPr lang="en-US" altLang="uk-UA" sz="1100" dirty="0">
              <a:solidFill>
                <a:srgbClr val="002949"/>
              </a:solidFill>
            </a:endParaRPr>
          </a:p>
          <a:p>
            <a:pPr algn="just">
              <a:lnSpc>
                <a:spcPct val="100000"/>
              </a:lnSpc>
              <a:spcBef>
                <a:spcPts val="0"/>
              </a:spcBef>
              <a:spcAft>
                <a:spcPts val="0"/>
              </a:spcAft>
              <a:buNone/>
            </a:pPr>
            <a:endParaRPr lang="en-US" altLang="uk-UA" sz="1300" dirty="0">
              <a:solidFill>
                <a:srgbClr val="002949"/>
              </a:solidFill>
            </a:endParaRPr>
          </a:p>
        </p:txBody>
      </p:sp>
      <p:sp>
        <p:nvSpPr>
          <p:cNvPr id="4" name="Сувій: горизонтальний 3">
            <a:extLst>
              <a:ext uri="{FF2B5EF4-FFF2-40B4-BE49-F238E27FC236}">
                <a16:creationId xmlns:a16="http://schemas.microsoft.com/office/drawing/2014/main" id="{0506264A-CA60-1228-9A4D-4409394511AB}"/>
              </a:ext>
            </a:extLst>
          </p:cNvPr>
          <p:cNvSpPr/>
          <p:nvPr/>
        </p:nvSpPr>
        <p:spPr>
          <a:xfrm>
            <a:off x="780176" y="210312"/>
            <a:ext cx="9873934" cy="406452"/>
          </a:xfrm>
          <a:prstGeom prst="horizontalScroll">
            <a:avLst>
              <a:gd name="adj" fmla="val 2500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180340"/>
            <a:r>
              <a:rPr lang="uk-UA" sz="2400" dirty="0">
                <a:solidFill>
                  <a:srgbClr val="004E9E"/>
                </a:solidFill>
                <a:effectLst/>
                <a:latin typeface="Roboto Condensed Light" panose="02000000000000000000" pitchFamily="2" charset="0"/>
                <a:ea typeface="Roboto Condensed Light" panose="02000000000000000000" pitchFamily="2" charset="0"/>
              </a:rPr>
              <a:t>ДОДАТКОВІ ДЖЕРЕЛА</a:t>
            </a:r>
          </a:p>
        </p:txBody>
      </p:sp>
      <p:sp>
        <p:nvSpPr>
          <p:cNvPr id="5" name="Text Placeholder 2">
            <a:extLst>
              <a:ext uri="{FF2B5EF4-FFF2-40B4-BE49-F238E27FC236}">
                <a16:creationId xmlns:a16="http://schemas.microsoft.com/office/drawing/2014/main" id="{2DE07478-08E0-39ED-2AB9-B99B5D34639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sp>
        <p:nvSpPr>
          <p:cNvPr id="6" name="Slide Number Placeholder 3">
            <a:extLst>
              <a:ext uri="{FF2B5EF4-FFF2-40B4-BE49-F238E27FC236}">
                <a16:creationId xmlns:a16="http://schemas.microsoft.com/office/drawing/2014/main" id="{563E06CB-6092-36E9-3C6A-1B4FF6B9C18F}"/>
              </a:ext>
            </a:extLst>
          </p:cNvPr>
          <p:cNvSpPr>
            <a:spLocks noGrp="1"/>
          </p:cNvSpPr>
          <p:nvPr>
            <p:ph type="sldNum" sz="quarter" idx="12"/>
          </p:nvPr>
        </p:nvSpPr>
        <p:spPr>
          <a:xfrm>
            <a:off x="9267351" y="5995665"/>
            <a:ext cx="2404944" cy="402652"/>
          </a:xfrm>
        </p:spPr>
        <p:txBody>
          <a:bodyPr/>
          <a:lstStyle/>
          <a:p>
            <a:fld id="{0028107A-3699-427E-AA78-C770AD5EC5EB}" type="slidenum">
              <a:rPr lang="uk-UA" sz="1400" smtClean="0">
                <a:solidFill>
                  <a:srgbClr val="002949"/>
                </a:solidFill>
              </a:rPr>
              <a:t>29</a:t>
            </a:fld>
            <a:endParaRPr lang="en-US" sz="1400" dirty="0">
              <a:solidFill>
                <a:srgbClr val="002949"/>
              </a:solidFill>
            </a:endParaRPr>
          </a:p>
        </p:txBody>
      </p:sp>
      <p:cxnSp>
        <p:nvCxnSpPr>
          <p:cNvPr id="7" name="Прямая соединительная линия 6">
            <a:extLst>
              <a:ext uri="{FF2B5EF4-FFF2-40B4-BE49-F238E27FC236}">
                <a16:creationId xmlns:a16="http://schemas.microsoft.com/office/drawing/2014/main" id="{EF77FF37-91C3-30E3-2BE3-BEC355FD7E70}"/>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8" name="Text Placeholder 2">
            <a:extLst>
              <a:ext uri="{FF2B5EF4-FFF2-40B4-BE49-F238E27FC236}">
                <a16:creationId xmlns:a16="http://schemas.microsoft.com/office/drawing/2014/main" id="{53015FB7-0082-4B91-F218-B1310B023C9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ШІ у правосудді: методологія HUDERIA для оцінки ризиків щодо прав людини, демократії і верховенства права</a:t>
            </a:r>
            <a:endParaRPr lang="uk-UA" altLang="uk-UA" dirty="0">
              <a:solidFill>
                <a:srgbClr val="002949"/>
              </a:solidFill>
            </a:endParaRPr>
          </a:p>
        </p:txBody>
      </p:sp>
    </p:spTree>
    <p:extLst>
      <p:ext uri="{BB962C8B-B14F-4D97-AF65-F5344CB8AC3E}">
        <p14:creationId xmlns:p14="http://schemas.microsoft.com/office/powerpoint/2010/main" val="1320703601"/>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08C3A-FEFD-E1B6-9AA5-51637E9C4EE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B2845B-AE0F-B2E5-CD15-7640E3E941A4}"/>
              </a:ext>
            </a:extLst>
          </p:cNvPr>
          <p:cNvSpPr>
            <a:spLocks noGrp="1"/>
          </p:cNvSpPr>
          <p:nvPr>
            <p:ph type="title"/>
          </p:nvPr>
        </p:nvSpPr>
        <p:spPr>
          <a:xfrm>
            <a:off x="775880" y="377507"/>
            <a:ext cx="10515600" cy="695156"/>
          </a:xfrm>
        </p:spPr>
        <p:txBody>
          <a:bodyPr/>
          <a:lstStyle/>
          <a:p>
            <a:pPr algn="ctr"/>
            <a:r>
              <a:rPr lang="uk-UA" sz="3600" b="1" dirty="0" smtClean="0">
                <a:solidFill>
                  <a:srgbClr val="004E9E"/>
                </a:solidFill>
                <a:ea typeface="Roboto Condensed Light" panose="02000000000000000000" pitchFamily="2" charset="0"/>
                <a:cs typeface="Times New Roman" panose="02020603050405020304" pitchFamily="18" charset="0"/>
              </a:rPr>
              <a:t/>
            </a:r>
            <a:br>
              <a:rPr lang="uk-UA" sz="3600" b="1" dirty="0" smtClean="0">
                <a:solidFill>
                  <a:srgbClr val="004E9E"/>
                </a:solidFill>
                <a:ea typeface="Roboto Condensed Light" panose="02000000000000000000" pitchFamily="2" charset="0"/>
                <a:cs typeface="Times New Roman" panose="02020603050405020304" pitchFamily="18" charset="0"/>
              </a:rPr>
            </a:br>
            <a:r>
              <a:rPr lang="uk-UA" sz="3600" b="1" dirty="0" smtClean="0">
                <a:solidFill>
                  <a:srgbClr val="004E9E"/>
                </a:solidFill>
                <a:ea typeface="Roboto Condensed Light" panose="02000000000000000000" pitchFamily="2" charset="0"/>
                <a:cs typeface="Times New Roman" panose="02020603050405020304" pitchFamily="18" charset="0"/>
              </a:rPr>
              <a:t>КОНСТИТУЦІЯ УКРАЇНИ </a:t>
            </a:r>
            <a:r>
              <a:rPr lang="uk-UA" sz="3600" b="1" dirty="0">
                <a:solidFill>
                  <a:srgbClr val="004E9E"/>
                </a:solidFill>
                <a:ea typeface="Roboto Condensed Light" panose="02000000000000000000" pitchFamily="2" charset="0"/>
                <a:cs typeface="Times New Roman" panose="02020603050405020304" pitchFamily="18" charset="0"/>
              </a:rPr>
              <a:t/>
            </a:r>
            <a:br>
              <a:rPr lang="uk-UA" sz="3600" b="1" dirty="0">
                <a:solidFill>
                  <a:srgbClr val="004E9E"/>
                </a:solidFill>
                <a:ea typeface="Roboto Condensed Light" panose="02000000000000000000" pitchFamily="2" charset="0"/>
                <a:cs typeface="Times New Roman" panose="02020603050405020304" pitchFamily="18" charset="0"/>
              </a:rPr>
            </a:br>
            <a:endParaRPr lang="uk-UA" sz="24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6F288080-5F7C-546A-A847-1AF55E44655B}"/>
              </a:ext>
            </a:extLst>
          </p:cNvPr>
          <p:cNvSpPr>
            <a:spLocks noGrp="1"/>
          </p:cNvSpPr>
          <p:nvPr>
            <p:ph idx="1"/>
          </p:nvPr>
        </p:nvSpPr>
        <p:spPr>
          <a:xfrm>
            <a:off x="327804" y="1099308"/>
            <a:ext cx="11395494" cy="4765470"/>
          </a:xfrm>
        </p:spPr>
        <p:txBody>
          <a:bodyPr/>
          <a:lstStyle/>
          <a:p>
            <a:pPr indent="0" algn="just">
              <a:lnSpc>
                <a:spcPct val="100000"/>
              </a:lnSpc>
              <a:spcBef>
                <a:spcPts val="0"/>
              </a:spcBef>
              <a:spcAft>
                <a:spcPts val="0"/>
              </a:spcAft>
              <a:buNone/>
            </a:pPr>
            <a:r>
              <a:rPr lang="uk-UA" sz="3200" dirty="0" smtClean="0"/>
              <a:t>Стаття 124. </a:t>
            </a:r>
          </a:p>
          <a:p>
            <a:pPr indent="0" algn="just">
              <a:lnSpc>
                <a:spcPct val="100000"/>
              </a:lnSpc>
              <a:spcBef>
                <a:spcPts val="0"/>
              </a:spcBef>
              <a:spcAft>
                <a:spcPts val="0"/>
              </a:spcAft>
              <a:buNone/>
            </a:pPr>
            <a:r>
              <a:rPr lang="uk-UA" sz="3200" b="1" dirty="0" smtClean="0"/>
              <a:t>Правосуддя в Україні здійснюють виключно суди.</a:t>
            </a:r>
          </a:p>
          <a:p>
            <a:pPr indent="0" algn="just">
              <a:lnSpc>
                <a:spcPct val="100000"/>
              </a:lnSpc>
              <a:spcBef>
                <a:spcPts val="0"/>
              </a:spcBef>
              <a:spcAft>
                <a:spcPts val="0"/>
              </a:spcAft>
              <a:buNone/>
            </a:pPr>
            <a:r>
              <a:rPr lang="uk-UA" sz="3200" b="1" dirty="0" smtClean="0"/>
              <a:t>Делегування функцій судів, а також привласнення цих функцій іншими органами чи посадовими особами не допускаються</a:t>
            </a:r>
            <a:r>
              <a:rPr lang="uk-UA" sz="3200" dirty="0" smtClean="0"/>
              <a:t>.</a:t>
            </a:r>
          </a:p>
          <a:p>
            <a:pPr indent="0" algn="just">
              <a:lnSpc>
                <a:spcPct val="100000"/>
              </a:lnSpc>
              <a:spcBef>
                <a:spcPts val="0"/>
              </a:spcBef>
              <a:spcAft>
                <a:spcPts val="0"/>
              </a:spcAft>
              <a:buNone/>
            </a:pPr>
            <a:r>
              <a:rPr lang="uk-UA" sz="3200" dirty="0" smtClean="0"/>
              <a:t>Юрисдикція судів поширюється на будь-який юридичний спір та будь-яке кримінальне обвинувачення. У передбачених законом випадках суди розглядають також інші справи.</a:t>
            </a:r>
          </a:p>
          <a:p>
            <a:pPr indent="0" algn="just">
              <a:lnSpc>
                <a:spcPct val="100000"/>
              </a:lnSpc>
              <a:spcBef>
                <a:spcPts val="0"/>
              </a:spcBef>
              <a:spcAft>
                <a:spcPts val="0"/>
              </a:spcAft>
              <a:buNone/>
            </a:pPr>
            <a:r>
              <a:rPr lang="uk-UA" sz="3200" dirty="0" smtClean="0"/>
              <a:t>Законом може бути визначений обов’язковий досудовий порядок урегулювання спору.</a:t>
            </a:r>
            <a:endParaRPr lang="uk-UA" sz="3200" dirty="0"/>
          </a:p>
        </p:txBody>
      </p:sp>
      <p:sp>
        <p:nvSpPr>
          <p:cNvPr id="4" name="Text Placeholder 2">
            <a:extLst>
              <a:ext uri="{FF2B5EF4-FFF2-40B4-BE49-F238E27FC236}">
                <a16:creationId xmlns:a16="http://schemas.microsoft.com/office/drawing/2014/main" id="{53EB8888-F013-F71A-8754-E8DAEBF1DC2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4C25B0C-B3A5-8277-B519-2927B197F94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1DBEFAF-BBA0-D9B1-B04E-6D5995FD8F0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ШІ у правосудді: методологія HUDERIA для оцінки ризиків щодо прав людини, демократії і верховенства права</a:t>
            </a:r>
            <a:endParaRPr lang="uk-UA" altLang="uk-UA" dirty="0">
              <a:solidFill>
                <a:srgbClr val="002949"/>
              </a:solidFill>
            </a:endParaRPr>
          </a:p>
        </p:txBody>
      </p:sp>
      <p:sp>
        <p:nvSpPr>
          <p:cNvPr id="8" name="Slide Number Placeholder 3">
            <a:extLst>
              <a:ext uri="{FF2B5EF4-FFF2-40B4-BE49-F238E27FC236}">
                <a16:creationId xmlns:a16="http://schemas.microsoft.com/office/drawing/2014/main" id="{7CB2C24B-8072-F526-57BC-C2DC70E9E83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3</a:t>
            </a:fld>
            <a:endParaRPr lang="en-US" sz="1400" dirty="0">
              <a:solidFill>
                <a:srgbClr val="002949"/>
              </a:solidFill>
            </a:endParaRPr>
          </a:p>
        </p:txBody>
      </p:sp>
    </p:spTree>
    <p:extLst>
      <p:ext uri="{BB962C8B-B14F-4D97-AF65-F5344CB8AC3E}">
        <p14:creationId xmlns:p14="http://schemas.microsoft.com/office/powerpoint/2010/main" val="4308302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002949"/>
        </a:solidFill>
        <a:effectLst/>
      </p:bgPr>
    </p:bg>
    <p:spTree>
      <p:nvGrpSpPr>
        <p:cNvPr id="1" name=""/>
        <p:cNvGrpSpPr/>
        <p:nvPr/>
      </p:nvGrpSpPr>
      <p:grpSpPr>
        <a:xfrm>
          <a:off x="0" y="0"/>
          <a:ext cx="0" cy="0"/>
          <a:chOff x="0" y="0"/>
          <a:chExt cx="0" cy="0"/>
        </a:xfrm>
      </p:grpSpPr>
      <p:pic>
        <p:nvPicPr>
          <p:cNvPr id="5" name="Графіка 13">
            <a:extLst>
              <a:ext uri="{FF2B5EF4-FFF2-40B4-BE49-F238E27FC236}">
                <a16:creationId xmlns:a16="http://schemas.microsoft.com/office/drawing/2014/main" id="{807C6EA5-01E7-4961-906B-E8F780987E95}"/>
              </a:ext>
            </a:extLst>
          </p:cNvPr>
          <p:cNvPicPr>
            <a:picLocks noChangeAspect="1"/>
          </p:cNvPicPr>
          <p:nvPr/>
        </p:nvPicPr>
        <p:blipFill>
          <a:blip r:embed="rId2">
            <a:extLst>
              <a:ext uri="{96DAC541-7B7A-43D3-8B79-37D633B846F1}">
                <asvg:svgBlip xmlns="" xmlns:asvg="http://schemas.microsoft.com/office/drawing/2016/SVG/main" r:embed="rId3"/>
              </a:ext>
            </a:extLst>
          </a:blip>
          <a:stretch>
            <a:fillRect/>
          </a:stretch>
        </p:blipFill>
        <p:spPr>
          <a:xfrm>
            <a:off x="587375" y="584200"/>
            <a:ext cx="1232064" cy="1510617"/>
          </a:xfrm>
          <a:prstGeom prst="rect">
            <a:avLst/>
          </a:prstGeom>
        </p:spPr>
      </p:pic>
      <p:sp>
        <p:nvSpPr>
          <p:cNvPr id="6" name="TextBox 5">
            <a:extLst>
              <a:ext uri="{FF2B5EF4-FFF2-40B4-BE49-F238E27FC236}">
                <a16:creationId xmlns:a16="http://schemas.microsoft.com/office/drawing/2014/main" id="{234FC462-91EA-4801-A062-F8D36BEF3FCA}"/>
              </a:ext>
            </a:extLst>
          </p:cNvPr>
          <p:cNvSpPr txBox="1">
            <a:spLocks noChangeArrowheads="1"/>
          </p:cNvSpPr>
          <p:nvPr/>
        </p:nvSpPr>
        <p:spPr bwMode="auto">
          <a:xfrm>
            <a:off x="482525" y="5569506"/>
            <a:ext cx="4933283"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uk-UA" altLang="ru-RU" sz="4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Дякую за увагу</a:t>
            </a:r>
            <a:r>
              <a:rPr lang="en-US" altLang="ru-RU" sz="4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a:t>
            </a:r>
            <a:endParaRPr lang="uk-UA" altLang="ru-RU" sz="4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endParaRPr>
          </a:p>
        </p:txBody>
      </p:sp>
      <p:cxnSp>
        <p:nvCxnSpPr>
          <p:cNvPr id="7" name="Пряма сполучна лінія 2">
            <a:extLst>
              <a:ext uri="{FF2B5EF4-FFF2-40B4-BE49-F238E27FC236}">
                <a16:creationId xmlns:a16="http://schemas.microsoft.com/office/drawing/2014/main" id="{89431B16-B8A7-4491-BBE3-19389F18F114}"/>
              </a:ext>
            </a:extLst>
          </p:cNvPr>
          <p:cNvCxnSpPr>
            <a:cxnSpLocks/>
          </p:cNvCxnSpPr>
          <p:nvPr/>
        </p:nvCxnSpPr>
        <p:spPr>
          <a:xfrm>
            <a:off x="587375" y="5477773"/>
            <a:ext cx="907161"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Місце для номера слайда 1">
            <a:extLst>
              <a:ext uri="{FF2B5EF4-FFF2-40B4-BE49-F238E27FC236}">
                <a16:creationId xmlns:a16="http://schemas.microsoft.com/office/drawing/2014/main" id="{5AE18610-062B-FEA4-3C53-2BB8686D94BF}"/>
              </a:ext>
            </a:extLst>
          </p:cNvPr>
          <p:cNvSpPr>
            <a:spLocks noGrp="1"/>
          </p:cNvSpPr>
          <p:nvPr>
            <p:ph type="sldNum" sz="quarter" idx="12"/>
          </p:nvPr>
        </p:nvSpPr>
        <p:spPr/>
        <p:txBody>
          <a:bodyPr/>
          <a:lstStyle/>
          <a:p>
            <a:pPr>
              <a:defRPr/>
            </a:pPr>
            <a:fld id="{AF12A4B8-FBE2-42FD-8F7C-E331D756A450}" type="slidenum">
              <a:rPr lang="uk-UA" altLang="uk-UA" smtClean="0">
                <a:solidFill>
                  <a:srgbClr val="002949"/>
                </a:solidFill>
              </a:rPr>
              <a:pPr>
                <a:defRPr/>
              </a:pPr>
              <a:t>30</a:t>
            </a:fld>
            <a:endParaRPr lang="uk-UA" altLang="uk-UA" dirty="0">
              <a:solidFill>
                <a:srgbClr val="002949"/>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08C3A-FEFD-E1B6-9AA5-51637E9C4EE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B2845B-AE0F-B2E5-CD15-7640E3E941A4}"/>
              </a:ext>
            </a:extLst>
          </p:cNvPr>
          <p:cNvSpPr>
            <a:spLocks noGrp="1"/>
          </p:cNvSpPr>
          <p:nvPr>
            <p:ph type="title"/>
          </p:nvPr>
        </p:nvSpPr>
        <p:spPr>
          <a:xfrm>
            <a:off x="775880" y="377507"/>
            <a:ext cx="10515600" cy="695156"/>
          </a:xfrm>
        </p:spPr>
        <p:txBody>
          <a:bodyPr/>
          <a:lstStyle/>
          <a:p>
            <a:pPr algn="ctr"/>
            <a:r>
              <a:rPr lang="uk-UA" sz="3600" b="1" dirty="0" smtClean="0">
                <a:solidFill>
                  <a:srgbClr val="004E9E"/>
                </a:solidFill>
                <a:ea typeface="Roboto Condensed Light" panose="02000000000000000000" pitchFamily="2" charset="0"/>
                <a:cs typeface="Times New Roman" panose="02020603050405020304" pitchFamily="18" charset="0"/>
              </a:rPr>
              <a:t/>
            </a:r>
            <a:br>
              <a:rPr lang="uk-UA" sz="3600" b="1" dirty="0" smtClean="0">
                <a:solidFill>
                  <a:srgbClr val="004E9E"/>
                </a:solidFill>
                <a:ea typeface="Roboto Condensed Light" panose="02000000000000000000" pitchFamily="2" charset="0"/>
                <a:cs typeface="Times New Roman" panose="02020603050405020304" pitchFamily="18" charset="0"/>
              </a:rPr>
            </a:br>
            <a:r>
              <a:rPr lang="uk-UA" sz="3600" b="1" dirty="0" smtClean="0">
                <a:solidFill>
                  <a:srgbClr val="004E9E"/>
                </a:solidFill>
                <a:ea typeface="Roboto Condensed Light" panose="02000000000000000000" pitchFamily="2" charset="0"/>
                <a:cs typeface="Times New Roman" panose="02020603050405020304" pitchFamily="18" charset="0"/>
              </a:rPr>
              <a:t>КОНСТИТУЦІЯ УКРАЇНИ </a:t>
            </a:r>
            <a:r>
              <a:rPr lang="uk-UA" sz="3600" b="1" dirty="0">
                <a:solidFill>
                  <a:srgbClr val="004E9E"/>
                </a:solidFill>
                <a:ea typeface="Roboto Condensed Light" panose="02000000000000000000" pitchFamily="2" charset="0"/>
                <a:cs typeface="Times New Roman" panose="02020603050405020304" pitchFamily="18" charset="0"/>
              </a:rPr>
              <a:t/>
            </a:r>
            <a:br>
              <a:rPr lang="uk-UA" sz="3600" b="1" dirty="0">
                <a:solidFill>
                  <a:srgbClr val="004E9E"/>
                </a:solidFill>
                <a:ea typeface="Roboto Condensed Light" panose="02000000000000000000" pitchFamily="2" charset="0"/>
                <a:cs typeface="Times New Roman" panose="02020603050405020304" pitchFamily="18" charset="0"/>
              </a:rPr>
            </a:br>
            <a:endParaRPr lang="uk-UA" sz="24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6F288080-5F7C-546A-A847-1AF55E44655B}"/>
              </a:ext>
            </a:extLst>
          </p:cNvPr>
          <p:cNvSpPr>
            <a:spLocks noGrp="1"/>
          </p:cNvSpPr>
          <p:nvPr>
            <p:ph idx="1"/>
          </p:nvPr>
        </p:nvSpPr>
        <p:spPr>
          <a:xfrm>
            <a:off x="327804" y="1099308"/>
            <a:ext cx="11395494" cy="4765470"/>
          </a:xfrm>
        </p:spPr>
        <p:txBody>
          <a:bodyPr/>
          <a:lstStyle/>
          <a:p>
            <a:pPr indent="0" algn="just">
              <a:lnSpc>
                <a:spcPct val="100000"/>
              </a:lnSpc>
              <a:spcBef>
                <a:spcPts val="0"/>
              </a:spcBef>
              <a:spcAft>
                <a:spcPts val="0"/>
              </a:spcAft>
              <a:buNone/>
            </a:pPr>
            <a:r>
              <a:rPr lang="uk-UA" sz="3400" dirty="0" smtClean="0"/>
              <a:t>Стаття 3. </a:t>
            </a:r>
          </a:p>
          <a:p>
            <a:pPr indent="0" algn="just">
              <a:lnSpc>
                <a:spcPct val="100000"/>
              </a:lnSpc>
              <a:spcBef>
                <a:spcPts val="0"/>
              </a:spcBef>
              <a:spcAft>
                <a:spcPts val="0"/>
              </a:spcAft>
              <a:buNone/>
            </a:pPr>
            <a:r>
              <a:rPr lang="uk-UA" sz="3400" dirty="0"/>
              <a:t>Людина, її життя і здоров’я, честь і гідність, недоторканність і безпека визнаються в Україні найвищою соціальною </a:t>
            </a:r>
            <a:r>
              <a:rPr lang="uk-UA" sz="3400" dirty="0" smtClean="0"/>
              <a:t>цінністю.</a:t>
            </a:r>
          </a:p>
          <a:p>
            <a:pPr indent="0" algn="just">
              <a:lnSpc>
                <a:spcPct val="100000"/>
              </a:lnSpc>
              <a:spcBef>
                <a:spcPts val="0"/>
              </a:spcBef>
              <a:spcAft>
                <a:spcPts val="0"/>
              </a:spcAft>
              <a:buNone/>
            </a:pPr>
            <a:r>
              <a:rPr lang="uk-UA" sz="3400" dirty="0" smtClean="0"/>
              <a:t>Права </a:t>
            </a:r>
            <a:r>
              <a:rPr lang="uk-UA" sz="3400" dirty="0"/>
              <a:t>і свободи людини та їх гарантії визначають зміст і спрямованість діяльності держави</a:t>
            </a:r>
            <a:r>
              <a:rPr lang="uk-UA" sz="3400" dirty="0" smtClean="0"/>
              <a:t>.</a:t>
            </a:r>
          </a:p>
          <a:p>
            <a:pPr indent="0" algn="just">
              <a:lnSpc>
                <a:spcPct val="100000"/>
              </a:lnSpc>
              <a:spcBef>
                <a:spcPts val="0"/>
              </a:spcBef>
              <a:spcAft>
                <a:spcPts val="0"/>
              </a:spcAft>
              <a:buNone/>
            </a:pPr>
            <a:endParaRPr lang="uk-UA" sz="1800" dirty="0"/>
          </a:p>
          <a:p>
            <a:pPr indent="0" algn="just">
              <a:lnSpc>
                <a:spcPct val="100000"/>
              </a:lnSpc>
              <a:spcBef>
                <a:spcPts val="0"/>
              </a:spcBef>
              <a:spcAft>
                <a:spcPts val="0"/>
              </a:spcAft>
              <a:buNone/>
            </a:pPr>
            <a:r>
              <a:rPr lang="ru-RU" sz="3400" dirty="0" smtClean="0"/>
              <a:t>Стаття 8</a:t>
            </a:r>
          </a:p>
          <a:p>
            <a:pPr indent="0" algn="just">
              <a:lnSpc>
                <a:spcPct val="100000"/>
              </a:lnSpc>
              <a:spcBef>
                <a:spcPts val="0"/>
              </a:spcBef>
              <a:spcAft>
                <a:spcPts val="0"/>
              </a:spcAft>
              <a:buNone/>
            </a:pPr>
            <a:r>
              <a:rPr lang="uk-UA" sz="3400" dirty="0" smtClean="0"/>
              <a:t>В Україні визнається і діє принцип верховенства права.</a:t>
            </a:r>
            <a:endParaRPr lang="uk-UA" sz="3400" dirty="0"/>
          </a:p>
        </p:txBody>
      </p:sp>
      <p:sp>
        <p:nvSpPr>
          <p:cNvPr id="4" name="Text Placeholder 2">
            <a:extLst>
              <a:ext uri="{FF2B5EF4-FFF2-40B4-BE49-F238E27FC236}">
                <a16:creationId xmlns:a16="http://schemas.microsoft.com/office/drawing/2014/main" id="{53EB8888-F013-F71A-8754-E8DAEBF1DC2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4C25B0C-B3A5-8277-B519-2927B197F94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1DBEFAF-BBA0-D9B1-B04E-6D5995FD8F0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ШІ у правосудді: методологія HUDERIA для оцінки ризиків щодо прав людини, демократії і верховенства права</a:t>
            </a:r>
            <a:endParaRPr lang="uk-UA" altLang="uk-UA" dirty="0">
              <a:solidFill>
                <a:srgbClr val="002949"/>
              </a:solidFill>
            </a:endParaRPr>
          </a:p>
        </p:txBody>
      </p:sp>
      <p:sp>
        <p:nvSpPr>
          <p:cNvPr id="8" name="Slide Number Placeholder 3">
            <a:extLst>
              <a:ext uri="{FF2B5EF4-FFF2-40B4-BE49-F238E27FC236}">
                <a16:creationId xmlns:a16="http://schemas.microsoft.com/office/drawing/2014/main" id="{7CB2C24B-8072-F526-57BC-C2DC70E9E83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4</a:t>
            </a:fld>
            <a:endParaRPr lang="en-US" sz="1400" dirty="0">
              <a:solidFill>
                <a:srgbClr val="002949"/>
              </a:solidFill>
            </a:endParaRPr>
          </a:p>
        </p:txBody>
      </p:sp>
    </p:spTree>
    <p:extLst>
      <p:ext uri="{BB962C8B-B14F-4D97-AF65-F5344CB8AC3E}">
        <p14:creationId xmlns:p14="http://schemas.microsoft.com/office/powerpoint/2010/main" val="21662231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08C3A-FEFD-E1B6-9AA5-51637E9C4EE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B2845B-AE0F-B2E5-CD15-7640E3E941A4}"/>
              </a:ext>
            </a:extLst>
          </p:cNvPr>
          <p:cNvSpPr>
            <a:spLocks noGrp="1"/>
          </p:cNvSpPr>
          <p:nvPr>
            <p:ph type="title"/>
          </p:nvPr>
        </p:nvSpPr>
        <p:spPr>
          <a:xfrm>
            <a:off x="482856" y="377506"/>
            <a:ext cx="11240442" cy="1151749"/>
          </a:xfrm>
        </p:spPr>
        <p:txBody>
          <a:bodyPr/>
          <a:lstStyle/>
          <a:p>
            <a:pPr algn="ctr"/>
            <a:r>
              <a:rPr lang="ru-RU" sz="2900" b="1" dirty="0">
                <a:solidFill>
                  <a:srgbClr val="004E9E"/>
                </a:solidFill>
                <a:ea typeface="Roboto Condensed Light" panose="02000000000000000000" pitchFamily="2" charset="0"/>
                <a:cs typeface="Times New Roman" panose="02020603050405020304" pitchFamily="18" charset="0"/>
              </a:rPr>
              <a:t>ШІ у правосудді: методологія HUDERIA для оцінки ризиків щодо прав людини, демократії і верховенства права</a:t>
            </a:r>
            <a:endParaRPr lang="en-US" sz="1600" b="1" dirty="0">
              <a:solidFill>
                <a:srgbClr val="004E9E"/>
              </a:solidFill>
              <a:ea typeface="Roboto Condensed Light" panose="02000000000000000000" pitchFamily="2"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6F288080-5F7C-546A-A847-1AF55E44655B}"/>
              </a:ext>
            </a:extLst>
          </p:cNvPr>
          <p:cNvSpPr>
            <a:spLocks noGrp="1"/>
          </p:cNvSpPr>
          <p:nvPr>
            <p:ph idx="1"/>
          </p:nvPr>
        </p:nvSpPr>
        <p:spPr>
          <a:xfrm>
            <a:off x="327804" y="1555900"/>
            <a:ext cx="11395494" cy="4308878"/>
          </a:xfrm>
        </p:spPr>
        <p:txBody>
          <a:bodyPr/>
          <a:lstStyle/>
          <a:p>
            <a:pPr indent="0" algn="just">
              <a:lnSpc>
                <a:spcPct val="100000"/>
              </a:lnSpc>
              <a:spcBef>
                <a:spcPts val="0"/>
              </a:spcBef>
              <a:spcAft>
                <a:spcPts val="0"/>
              </a:spcAft>
              <a:buNone/>
            </a:pPr>
            <a:r>
              <a:rPr lang="uk-UA" sz="3200" dirty="0" smtClean="0"/>
              <a:t>Штучний </a:t>
            </a:r>
            <a:r>
              <a:rPr lang="uk-UA" sz="3200" dirty="0"/>
              <a:t>інтелект у правосудді має оцінюватися не лише як технологічний інструмент, а й як втручання у сферу, де безпосередньо захищаються права людини, довіра до суду і верховенство права</a:t>
            </a:r>
            <a:r>
              <a:rPr lang="uk-UA" sz="3200" dirty="0" smtClean="0"/>
              <a:t>.</a:t>
            </a:r>
          </a:p>
          <a:p>
            <a:pPr indent="0" algn="just">
              <a:lnSpc>
                <a:spcPct val="100000"/>
              </a:lnSpc>
              <a:spcBef>
                <a:spcPts val="0"/>
              </a:spcBef>
              <a:spcAft>
                <a:spcPts val="0"/>
              </a:spcAft>
              <a:buNone/>
            </a:pPr>
            <a:endParaRPr lang="uk-UA" sz="1600" dirty="0"/>
          </a:p>
          <a:p>
            <a:pPr indent="0" algn="just">
              <a:lnSpc>
                <a:spcPct val="100000"/>
              </a:lnSpc>
              <a:spcBef>
                <a:spcPts val="0"/>
              </a:spcBef>
              <a:spcAft>
                <a:spcPts val="0"/>
              </a:spcAft>
              <a:buNone/>
            </a:pPr>
            <a:r>
              <a:rPr lang="en-US" sz="3200" dirty="0" smtClean="0"/>
              <a:t>HUDERIA </a:t>
            </a:r>
            <a:r>
              <a:rPr lang="uk-UA" sz="3200" dirty="0"/>
              <a:t>пропонує мову, структуру і послідовність такої оцінки: від контексту використання ШІ — до ризиків, наслідків, запобіжників і постійного перегляду.</a:t>
            </a:r>
          </a:p>
        </p:txBody>
      </p:sp>
      <p:sp>
        <p:nvSpPr>
          <p:cNvPr id="4" name="Text Placeholder 2">
            <a:extLst>
              <a:ext uri="{FF2B5EF4-FFF2-40B4-BE49-F238E27FC236}">
                <a16:creationId xmlns:a16="http://schemas.microsoft.com/office/drawing/2014/main" id="{53EB8888-F013-F71A-8754-E8DAEBF1DC2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4C25B0C-B3A5-8277-B519-2927B197F94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1DBEFAF-BBA0-D9B1-B04E-6D5995FD8F0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ШІ у правосудді: методологія HUDERIA для оцінки ризиків щодо прав людини, демократії і верховенства права</a:t>
            </a:r>
            <a:endParaRPr lang="uk-UA" altLang="uk-UA" dirty="0">
              <a:solidFill>
                <a:srgbClr val="002949"/>
              </a:solidFill>
            </a:endParaRPr>
          </a:p>
        </p:txBody>
      </p:sp>
      <p:sp>
        <p:nvSpPr>
          <p:cNvPr id="8" name="Slide Number Placeholder 3">
            <a:extLst>
              <a:ext uri="{FF2B5EF4-FFF2-40B4-BE49-F238E27FC236}">
                <a16:creationId xmlns:a16="http://schemas.microsoft.com/office/drawing/2014/main" id="{7CB2C24B-8072-F526-57BC-C2DC70E9E83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5</a:t>
            </a:fld>
            <a:endParaRPr lang="en-US" sz="1400" dirty="0">
              <a:solidFill>
                <a:srgbClr val="002949"/>
              </a:solidFill>
            </a:endParaRPr>
          </a:p>
        </p:txBody>
      </p:sp>
    </p:spTree>
    <p:extLst>
      <p:ext uri="{BB962C8B-B14F-4D97-AF65-F5344CB8AC3E}">
        <p14:creationId xmlns:p14="http://schemas.microsoft.com/office/powerpoint/2010/main" val="38283519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08C3A-FEFD-E1B6-9AA5-51637E9C4EE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B2845B-AE0F-B2E5-CD15-7640E3E941A4}"/>
              </a:ext>
            </a:extLst>
          </p:cNvPr>
          <p:cNvSpPr>
            <a:spLocks noGrp="1"/>
          </p:cNvSpPr>
          <p:nvPr>
            <p:ph type="title"/>
          </p:nvPr>
        </p:nvSpPr>
        <p:spPr>
          <a:xfrm>
            <a:off x="775879" y="377506"/>
            <a:ext cx="10896415" cy="1183280"/>
          </a:xfrm>
        </p:spPr>
        <p:txBody>
          <a:bodyPr/>
          <a:lstStyle/>
          <a:p>
            <a:pPr algn="ctr"/>
            <a:r>
              <a:rPr lang="en-US" sz="3200" b="1" dirty="0">
                <a:solidFill>
                  <a:srgbClr val="004E9E"/>
                </a:solidFill>
                <a:ea typeface="Roboto Condensed Light" panose="02000000000000000000" pitchFamily="2" charset="0"/>
                <a:cs typeface="Times New Roman" panose="02020603050405020304" pitchFamily="18" charset="0"/>
              </a:rPr>
              <a:t>Council of Europe — HUDERIA Methodology and </a:t>
            </a:r>
            <a:r>
              <a:rPr lang="en-US" sz="3200" b="1" dirty="0" smtClean="0">
                <a:solidFill>
                  <a:srgbClr val="004E9E"/>
                </a:solidFill>
                <a:ea typeface="Roboto Condensed Light" panose="02000000000000000000" pitchFamily="2" charset="0"/>
                <a:cs typeface="Times New Roman" panose="02020603050405020304" pitchFamily="18" charset="0"/>
              </a:rPr>
              <a:t>Model</a:t>
            </a:r>
            <a:r>
              <a:rPr lang="uk-UA" sz="3200" b="1" dirty="0" smtClean="0">
                <a:solidFill>
                  <a:srgbClr val="004E9E"/>
                </a:solidFill>
                <a:ea typeface="Roboto Condensed Light" panose="02000000000000000000" pitchFamily="2" charset="0"/>
                <a:cs typeface="Times New Roman" panose="02020603050405020304" pitchFamily="18" charset="0"/>
              </a:rPr>
              <a:t/>
            </a:r>
            <a:br>
              <a:rPr lang="uk-UA" sz="3200" b="1" dirty="0" smtClean="0">
                <a:solidFill>
                  <a:srgbClr val="004E9E"/>
                </a:solidFill>
                <a:ea typeface="Roboto Condensed Light" panose="02000000000000000000" pitchFamily="2" charset="0"/>
                <a:cs typeface="Times New Roman" panose="02020603050405020304" pitchFamily="18" charset="0"/>
              </a:rPr>
            </a:br>
            <a:r>
              <a:rPr lang="en-US" sz="1800" b="1" dirty="0">
                <a:solidFill>
                  <a:srgbClr val="004E9E"/>
                </a:solidFill>
                <a:ea typeface="Roboto Condensed Light" panose="02000000000000000000" pitchFamily="2" charset="0"/>
                <a:cs typeface="Times New Roman" panose="02020603050405020304" pitchFamily="18" charset="0"/>
                <a:hlinkClick r:id="rId2"/>
              </a:rPr>
              <a:t>https://</a:t>
            </a:r>
            <a:r>
              <a:rPr lang="en-US" sz="1800" b="1" dirty="0" smtClean="0">
                <a:solidFill>
                  <a:srgbClr val="004E9E"/>
                </a:solidFill>
                <a:ea typeface="Roboto Condensed Light" panose="02000000000000000000" pitchFamily="2" charset="0"/>
                <a:cs typeface="Times New Roman" panose="02020603050405020304" pitchFamily="18" charset="0"/>
                <a:hlinkClick r:id="rId2"/>
              </a:rPr>
              <a:t>rm.coe.int/huderia-methodology-and-model-adopted-provisional-version-2026/48802ac001</a:t>
            </a:r>
            <a:r>
              <a:rPr lang="uk-UA" sz="1800" b="1" dirty="0" smtClean="0">
                <a:solidFill>
                  <a:srgbClr val="004E9E"/>
                </a:solidFill>
                <a:ea typeface="Roboto Condensed Light" panose="02000000000000000000" pitchFamily="2" charset="0"/>
                <a:cs typeface="Times New Roman" panose="02020603050405020304" pitchFamily="18" charset="0"/>
              </a:rPr>
              <a:t> </a:t>
            </a:r>
            <a:endParaRPr lang="en-US" sz="1800" b="1" dirty="0">
              <a:solidFill>
                <a:srgbClr val="004E9E"/>
              </a:solidFill>
              <a:ea typeface="Roboto Condensed Light" panose="02000000000000000000" pitchFamily="2"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6F288080-5F7C-546A-A847-1AF55E44655B}"/>
              </a:ext>
            </a:extLst>
          </p:cNvPr>
          <p:cNvSpPr>
            <a:spLocks noGrp="1"/>
          </p:cNvSpPr>
          <p:nvPr>
            <p:ph idx="1"/>
          </p:nvPr>
        </p:nvSpPr>
        <p:spPr>
          <a:xfrm>
            <a:off x="327804" y="1587432"/>
            <a:ext cx="11395494" cy="4277346"/>
          </a:xfrm>
        </p:spPr>
        <p:txBody>
          <a:bodyPr/>
          <a:lstStyle/>
          <a:p>
            <a:pPr indent="0" algn="just">
              <a:lnSpc>
                <a:spcPct val="100000"/>
              </a:lnSpc>
              <a:spcBef>
                <a:spcPts val="0"/>
              </a:spcBef>
              <a:spcAft>
                <a:spcPts val="0"/>
              </a:spcAft>
              <a:buNone/>
            </a:pPr>
            <a:r>
              <a:rPr lang="en-US" sz="3200" dirty="0" smtClean="0"/>
              <a:t>HUDERIA </a:t>
            </a:r>
            <a:r>
              <a:rPr lang="en-US" sz="3200" dirty="0"/>
              <a:t>— </a:t>
            </a:r>
            <a:r>
              <a:rPr lang="uk-UA" sz="3200" dirty="0"/>
              <a:t>це методологія оцінювання ризиків і впливів систем ШІ з погляду прав людини, демократії та верховенства права, створена для практичного застосування протягом усього життєвого циклу ШІ.</a:t>
            </a:r>
          </a:p>
          <a:p>
            <a:pPr indent="0" algn="just">
              <a:lnSpc>
                <a:spcPct val="100000"/>
              </a:lnSpc>
              <a:spcBef>
                <a:spcPts val="0"/>
              </a:spcBef>
              <a:spcAft>
                <a:spcPts val="0"/>
              </a:spcAft>
              <a:buNone/>
            </a:pPr>
            <a:endParaRPr lang="uk-UA" sz="1600" dirty="0" smtClean="0"/>
          </a:p>
          <a:p>
            <a:pPr indent="0" algn="just">
              <a:lnSpc>
                <a:spcPct val="100000"/>
              </a:lnSpc>
              <a:spcBef>
                <a:spcPts val="0"/>
              </a:spcBef>
              <a:spcAft>
                <a:spcPts val="0"/>
              </a:spcAft>
              <a:buNone/>
            </a:pPr>
            <a:r>
              <a:rPr lang="uk-UA" sz="3200" dirty="0" smtClean="0"/>
              <a:t>Вона </a:t>
            </a:r>
            <a:r>
              <a:rPr lang="uk-UA" sz="3200" dirty="0"/>
              <a:t>поєднує загальні, технологічно нейтральні орієнтири з адаптивними матеріалами </a:t>
            </a:r>
            <a:r>
              <a:rPr lang="en-US" sz="3200" dirty="0"/>
              <a:t>COBRA (</a:t>
            </a:r>
            <a:r>
              <a:rPr lang="uk-UA" sz="3200" dirty="0"/>
              <a:t>Контекстного аналізу ризиків), які можуть налаштовуватися під конкретний сектор, спроможність інституції та характер ризиків.</a:t>
            </a:r>
          </a:p>
        </p:txBody>
      </p:sp>
      <p:sp>
        <p:nvSpPr>
          <p:cNvPr id="4" name="Text Placeholder 2">
            <a:extLst>
              <a:ext uri="{FF2B5EF4-FFF2-40B4-BE49-F238E27FC236}">
                <a16:creationId xmlns:a16="http://schemas.microsoft.com/office/drawing/2014/main" id="{53EB8888-F013-F71A-8754-E8DAEBF1DC2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4C25B0C-B3A5-8277-B519-2927B197F94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1DBEFAF-BBA0-D9B1-B04E-6D5995FD8F0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ШІ у правосудді: методологія HUDERIA для оцінки ризиків щодо прав людини, демократії і верховенства права</a:t>
            </a:r>
            <a:endParaRPr lang="uk-UA" altLang="uk-UA" dirty="0">
              <a:solidFill>
                <a:srgbClr val="002949"/>
              </a:solidFill>
            </a:endParaRPr>
          </a:p>
        </p:txBody>
      </p:sp>
      <p:sp>
        <p:nvSpPr>
          <p:cNvPr id="8" name="Slide Number Placeholder 3">
            <a:extLst>
              <a:ext uri="{FF2B5EF4-FFF2-40B4-BE49-F238E27FC236}">
                <a16:creationId xmlns:a16="http://schemas.microsoft.com/office/drawing/2014/main" id="{7CB2C24B-8072-F526-57BC-C2DC70E9E83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6</a:t>
            </a:fld>
            <a:endParaRPr lang="en-US" sz="1400" dirty="0">
              <a:solidFill>
                <a:srgbClr val="002949"/>
              </a:solidFill>
            </a:endParaRPr>
          </a:p>
        </p:txBody>
      </p:sp>
    </p:spTree>
    <p:extLst>
      <p:ext uri="{BB962C8B-B14F-4D97-AF65-F5344CB8AC3E}">
        <p14:creationId xmlns:p14="http://schemas.microsoft.com/office/powerpoint/2010/main" val="18177959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08C3A-FEFD-E1B6-9AA5-51637E9C4EE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B2845B-AE0F-B2E5-CD15-7640E3E941A4}"/>
              </a:ext>
            </a:extLst>
          </p:cNvPr>
          <p:cNvSpPr>
            <a:spLocks noGrp="1"/>
          </p:cNvSpPr>
          <p:nvPr>
            <p:ph type="title"/>
          </p:nvPr>
        </p:nvSpPr>
        <p:spPr>
          <a:xfrm>
            <a:off x="775880" y="377506"/>
            <a:ext cx="11190148" cy="1136571"/>
          </a:xfrm>
        </p:spPr>
        <p:txBody>
          <a:bodyPr/>
          <a:lstStyle/>
          <a:p>
            <a:pPr algn="ctr"/>
            <a:r>
              <a:rPr lang="en-US" sz="3000" b="1" dirty="0">
                <a:solidFill>
                  <a:srgbClr val="004E9E"/>
                </a:solidFill>
                <a:ea typeface="Roboto Condensed Light" panose="02000000000000000000" pitchFamily="2" charset="0"/>
                <a:cs typeface="Times New Roman" panose="02020603050405020304" pitchFamily="18" charset="0"/>
              </a:rPr>
              <a:t>Council of Europe Framework Convention on Artificial Intelligence and Human Rights, Democracy and the Rule of </a:t>
            </a:r>
            <a:r>
              <a:rPr lang="en-US" sz="3000" b="1" dirty="0" smtClean="0">
                <a:solidFill>
                  <a:srgbClr val="004E9E"/>
                </a:solidFill>
                <a:ea typeface="Roboto Condensed Light" panose="02000000000000000000" pitchFamily="2" charset="0"/>
                <a:cs typeface="Times New Roman" panose="02020603050405020304" pitchFamily="18" charset="0"/>
              </a:rPr>
              <a:t>Law</a:t>
            </a:r>
            <a:r>
              <a:rPr lang="uk-UA" sz="3000" b="1" dirty="0" smtClean="0">
                <a:solidFill>
                  <a:srgbClr val="004E9E"/>
                </a:solidFill>
                <a:ea typeface="Roboto Condensed Light" panose="02000000000000000000" pitchFamily="2" charset="0"/>
                <a:cs typeface="Times New Roman" panose="02020603050405020304" pitchFamily="18" charset="0"/>
              </a:rPr>
              <a:t/>
            </a:r>
            <a:br>
              <a:rPr lang="uk-UA" sz="3000" b="1" dirty="0" smtClean="0">
                <a:solidFill>
                  <a:srgbClr val="004E9E"/>
                </a:solidFill>
                <a:ea typeface="Roboto Condensed Light" panose="02000000000000000000" pitchFamily="2" charset="0"/>
                <a:cs typeface="Times New Roman" panose="02020603050405020304" pitchFamily="18" charset="0"/>
              </a:rPr>
            </a:br>
            <a:r>
              <a:rPr lang="en-US" sz="1800" b="1" dirty="0">
                <a:solidFill>
                  <a:srgbClr val="004E9E"/>
                </a:solidFill>
                <a:ea typeface="Roboto Condensed Light" panose="02000000000000000000" pitchFamily="2" charset="0"/>
                <a:cs typeface="Times New Roman" panose="02020603050405020304" pitchFamily="18" charset="0"/>
                <a:hlinkClick r:id="rId2"/>
              </a:rPr>
              <a:t>https://</a:t>
            </a:r>
            <a:r>
              <a:rPr lang="en-US" sz="1800" b="1" dirty="0" smtClean="0">
                <a:solidFill>
                  <a:srgbClr val="004E9E"/>
                </a:solidFill>
                <a:ea typeface="Roboto Condensed Light" panose="02000000000000000000" pitchFamily="2" charset="0"/>
                <a:cs typeface="Times New Roman" panose="02020603050405020304" pitchFamily="18" charset="0"/>
                <a:hlinkClick r:id="rId2"/>
              </a:rPr>
              <a:t>www.coe.int/en/web/artificial-intelligence/the-framework-convention-on-artificial-intelligence</a:t>
            </a:r>
            <a:r>
              <a:rPr lang="uk-UA" sz="1800" b="1" dirty="0" smtClean="0">
                <a:solidFill>
                  <a:srgbClr val="004E9E"/>
                </a:solidFill>
                <a:ea typeface="Roboto Condensed Light" panose="02000000000000000000" pitchFamily="2" charset="0"/>
                <a:cs typeface="Times New Roman" panose="02020603050405020304" pitchFamily="18" charset="0"/>
              </a:rPr>
              <a:t> </a:t>
            </a:r>
            <a:endParaRPr lang="uk-UA" sz="18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6F288080-5F7C-546A-A847-1AF55E44655B}"/>
              </a:ext>
            </a:extLst>
          </p:cNvPr>
          <p:cNvSpPr>
            <a:spLocks noGrp="1"/>
          </p:cNvSpPr>
          <p:nvPr>
            <p:ph idx="1"/>
          </p:nvPr>
        </p:nvSpPr>
        <p:spPr>
          <a:xfrm>
            <a:off x="327804" y="1554588"/>
            <a:ext cx="11395494" cy="4310190"/>
          </a:xfrm>
        </p:spPr>
        <p:txBody>
          <a:bodyPr/>
          <a:lstStyle/>
          <a:p>
            <a:pPr indent="0" algn="just">
              <a:lnSpc>
                <a:spcPct val="100000"/>
              </a:lnSpc>
              <a:spcBef>
                <a:spcPts val="0"/>
              </a:spcBef>
              <a:spcAft>
                <a:spcPts val="0"/>
              </a:spcAft>
              <a:buNone/>
            </a:pPr>
            <a:r>
              <a:rPr lang="uk-UA" sz="3200" dirty="0" smtClean="0"/>
              <a:t>Рамкова </a:t>
            </a:r>
            <a:r>
              <a:rPr lang="uk-UA" sz="3200" dirty="0"/>
              <a:t>конвенція Ради Європи спрямована на те, щоб діяльність у межах життєвого циклу систем ШІ була повністю сумісною з правами людини, демократією та верховенством права.</a:t>
            </a:r>
          </a:p>
          <a:p>
            <a:pPr indent="0" algn="just">
              <a:lnSpc>
                <a:spcPct val="100000"/>
              </a:lnSpc>
              <a:spcBef>
                <a:spcPts val="0"/>
              </a:spcBef>
              <a:spcAft>
                <a:spcPts val="0"/>
              </a:spcAft>
              <a:buNone/>
            </a:pPr>
            <a:r>
              <a:rPr lang="uk-UA" sz="3200" dirty="0" smtClean="0"/>
              <a:t>Її </a:t>
            </a:r>
            <a:r>
              <a:rPr lang="uk-UA" sz="3200" dirty="0"/>
              <a:t>підхід не зводиться до регулювання ринку або технологій: у центрі перебуває обов’язок держави забезпечити, щоб використання ШІ не послаблювало чинні гарантії прав людини.</a:t>
            </a:r>
          </a:p>
        </p:txBody>
      </p:sp>
      <p:sp>
        <p:nvSpPr>
          <p:cNvPr id="4" name="Text Placeholder 2">
            <a:extLst>
              <a:ext uri="{FF2B5EF4-FFF2-40B4-BE49-F238E27FC236}">
                <a16:creationId xmlns:a16="http://schemas.microsoft.com/office/drawing/2014/main" id="{53EB8888-F013-F71A-8754-E8DAEBF1DC2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4C25B0C-B3A5-8277-B519-2927B197F94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1DBEFAF-BBA0-D9B1-B04E-6D5995FD8F0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ШІ у правосудді: методологія HUDERIA для оцінки ризиків щодо прав людини, демократії і верховенства права</a:t>
            </a:r>
            <a:endParaRPr lang="uk-UA" altLang="uk-UA" dirty="0">
              <a:solidFill>
                <a:srgbClr val="002949"/>
              </a:solidFill>
            </a:endParaRPr>
          </a:p>
        </p:txBody>
      </p:sp>
      <p:sp>
        <p:nvSpPr>
          <p:cNvPr id="8" name="Slide Number Placeholder 3">
            <a:extLst>
              <a:ext uri="{FF2B5EF4-FFF2-40B4-BE49-F238E27FC236}">
                <a16:creationId xmlns:a16="http://schemas.microsoft.com/office/drawing/2014/main" id="{7CB2C24B-8072-F526-57BC-C2DC70E9E83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7</a:t>
            </a:fld>
            <a:endParaRPr lang="en-US" sz="1400" dirty="0">
              <a:solidFill>
                <a:srgbClr val="002949"/>
              </a:solidFill>
            </a:endParaRPr>
          </a:p>
        </p:txBody>
      </p:sp>
    </p:spTree>
    <p:extLst>
      <p:ext uri="{BB962C8B-B14F-4D97-AF65-F5344CB8AC3E}">
        <p14:creationId xmlns:p14="http://schemas.microsoft.com/office/powerpoint/2010/main" val="27509606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08C3A-FEFD-E1B6-9AA5-51637E9C4EE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B2845B-AE0F-B2E5-CD15-7640E3E941A4}"/>
              </a:ext>
            </a:extLst>
          </p:cNvPr>
          <p:cNvSpPr>
            <a:spLocks noGrp="1"/>
          </p:cNvSpPr>
          <p:nvPr>
            <p:ph type="title"/>
          </p:nvPr>
        </p:nvSpPr>
        <p:spPr>
          <a:xfrm>
            <a:off x="529444" y="366122"/>
            <a:ext cx="11142851" cy="1241578"/>
          </a:xfrm>
        </p:spPr>
        <p:txBody>
          <a:bodyPr/>
          <a:lstStyle/>
          <a:p>
            <a:pPr algn="ctr"/>
            <a:r>
              <a:rPr lang="en-US" sz="3000" b="1" dirty="0">
                <a:solidFill>
                  <a:srgbClr val="004E9E"/>
                </a:solidFill>
                <a:ea typeface="Roboto Condensed Light" panose="02000000000000000000" pitchFamily="2" charset="0"/>
                <a:cs typeface="Times New Roman" panose="02020603050405020304" pitchFamily="18" charset="0"/>
              </a:rPr>
              <a:t>Explanatory Report to the Council of Europe Framework Convention on Artificial Intelligence and Human Rights, Democracy and the Rule of </a:t>
            </a:r>
            <a:r>
              <a:rPr lang="en-US" sz="3000" b="1" dirty="0" smtClean="0">
                <a:solidFill>
                  <a:srgbClr val="004E9E"/>
                </a:solidFill>
                <a:ea typeface="Roboto Condensed Light" panose="02000000000000000000" pitchFamily="2" charset="0"/>
                <a:cs typeface="Times New Roman" panose="02020603050405020304" pitchFamily="18" charset="0"/>
              </a:rPr>
              <a:t>Law</a:t>
            </a:r>
            <a:r>
              <a:rPr lang="uk-UA" sz="3000" b="1" dirty="0" smtClean="0">
                <a:solidFill>
                  <a:srgbClr val="004E9E"/>
                </a:solidFill>
                <a:ea typeface="Roboto Condensed Light" panose="02000000000000000000" pitchFamily="2" charset="0"/>
                <a:cs typeface="Times New Roman" panose="02020603050405020304" pitchFamily="18" charset="0"/>
              </a:rPr>
              <a:t/>
            </a:r>
            <a:br>
              <a:rPr lang="uk-UA" sz="3000" b="1" dirty="0" smtClean="0">
                <a:solidFill>
                  <a:srgbClr val="004E9E"/>
                </a:solidFill>
                <a:ea typeface="Roboto Condensed Light" panose="02000000000000000000" pitchFamily="2" charset="0"/>
                <a:cs typeface="Times New Roman" panose="02020603050405020304" pitchFamily="18" charset="0"/>
              </a:rPr>
            </a:br>
            <a:r>
              <a:rPr lang="en-US" sz="3000" b="1" dirty="0">
                <a:solidFill>
                  <a:srgbClr val="004E9E"/>
                </a:solidFill>
                <a:ea typeface="Roboto Condensed Light" panose="02000000000000000000" pitchFamily="2" charset="0"/>
                <a:cs typeface="Times New Roman" panose="02020603050405020304" pitchFamily="18" charset="0"/>
                <a:hlinkClick r:id="rId2"/>
              </a:rPr>
              <a:t>https://</a:t>
            </a:r>
            <a:r>
              <a:rPr lang="en-US" sz="3000" b="1" dirty="0" smtClean="0">
                <a:solidFill>
                  <a:srgbClr val="004E9E"/>
                </a:solidFill>
                <a:ea typeface="Roboto Condensed Light" panose="02000000000000000000" pitchFamily="2" charset="0"/>
                <a:cs typeface="Times New Roman" panose="02020603050405020304" pitchFamily="18" charset="0"/>
                <a:hlinkClick r:id="rId2"/>
              </a:rPr>
              <a:t>rm.coe.int/1680afae67</a:t>
            </a:r>
            <a:r>
              <a:rPr lang="uk-UA" sz="3000" b="1" dirty="0" smtClean="0">
                <a:solidFill>
                  <a:srgbClr val="004E9E"/>
                </a:solidFill>
                <a:ea typeface="Roboto Condensed Light" panose="02000000000000000000" pitchFamily="2" charset="0"/>
                <a:cs typeface="Times New Roman" panose="02020603050405020304" pitchFamily="18" charset="0"/>
              </a:rPr>
              <a:t> </a:t>
            </a:r>
            <a:r>
              <a:rPr lang="en-US" sz="3000" b="1" dirty="0">
                <a:solidFill>
                  <a:srgbClr val="004E9E"/>
                </a:solidFill>
                <a:ea typeface="Roboto Condensed Light" panose="02000000000000000000" pitchFamily="2" charset="0"/>
                <a:cs typeface="Times New Roman" panose="02020603050405020304" pitchFamily="18" charset="0"/>
                <a:hlinkClick r:id="rId3"/>
              </a:rPr>
              <a:t>https://</a:t>
            </a:r>
            <a:r>
              <a:rPr lang="en-US" sz="3000" b="1" dirty="0" smtClean="0">
                <a:solidFill>
                  <a:srgbClr val="004E9E"/>
                </a:solidFill>
                <a:ea typeface="Roboto Condensed Light" panose="02000000000000000000" pitchFamily="2" charset="0"/>
                <a:cs typeface="Times New Roman" panose="02020603050405020304" pitchFamily="18" charset="0"/>
                <a:hlinkClick r:id="rId3"/>
              </a:rPr>
              <a:t>rm.coe.int/1680afae3c</a:t>
            </a:r>
            <a:r>
              <a:rPr lang="uk-UA" sz="3000" b="1" dirty="0" smtClean="0">
                <a:solidFill>
                  <a:srgbClr val="004E9E"/>
                </a:solidFill>
                <a:ea typeface="Roboto Condensed Light" panose="02000000000000000000" pitchFamily="2" charset="0"/>
                <a:cs typeface="Times New Roman" panose="02020603050405020304" pitchFamily="18" charset="0"/>
              </a:rPr>
              <a:t> </a:t>
            </a:r>
            <a:endParaRPr lang="en-US" sz="3000" b="1" dirty="0">
              <a:solidFill>
                <a:srgbClr val="004E9E"/>
              </a:solidFill>
              <a:ea typeface="Roboto Condensed Light" panose="02000000000000000000" pitchFamily="2"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6F288080-5F7C-546A-A847-1AF55E44655B}"/>
              </a:ext>
            </a:extLst>
          </p:cNvPr>
          <p:cNvSpPr>
            <a:spLocks noGrp="1"/>
          </p:cNvSpPr>
          <p:nvPr>
            <p:ph idx="1"/>
          </p:nvPr>
        </p:nvSpPr>
        <p:spPr>
          <a:xfrm>
            <a:off x="327804" y="1749972"/>
            <a:ext cx="11395494" cy="4114806"/>
          </a:xfrm>
        </p:spPr>
        <p:txBody>
          <a:bodyPr/>
          <a:lstStyle/>
          <a:p>
            <a:pPr indent="0" algn="just">
              <a:lnSpc>
                <a:spcPct val="100000"/>
              </a:lnSpc>
              <a:spcBef>
                <a:spcPts val="0"/>
              </a:spcBef>
              <a:spcAft>
                <a:spcPts val="0"/>
              </a:spcAft>
              <a:buNone/>
            </a:pPr>
            <a:r>
              <a:rPr lang="uk-UA" sz="3200" dirty="0" smtClean="0"/>
              <a:t>У </a:t>
            </a:r>
            <a:r>
              <a:rPr lang="uk-UA" sz="3200" dirty="0"/>
              <a:t>пояснювальній доповіді підкреслено, що системи ШІ можуть створювати безпрецедентні можливості для захисту прав людини, демократії та верховенства права.</a:t>
            </a:r>
          </a:p>
          <a:p>
            <a:pPr indent="0" algn="just">
              <a:lnSpc>
                <a:spcPct val="100000"/>
              </a:lnSpc>
              <a:spcBef>
                <a:spcPts val="0"/>
              </a:spcBef>
              <a:spcAft>
                <a:spcPts val="0"/>
              </a:spcAft>
              <a:buNone/>
            </a:pPr>
            <a:r>
              <a:rPr lang="uk-UA" sz="3200" dirty="0" smtClean="0"/>
              <a:t>Водночас </a:t>
            </a:r>
            <a:r>
              <a:rPr lang="uk-UA" sz="3200" dirty="0"/>
              <a:t>визнаються серйозні ризики: дискримінація, нерівність, підрив демократичних процесів, шкода людській гідності, автономії особи та можливість репресивного використання технологій.</a:t>
            </a:r>
          </a:p>
        </p:txBody>
      </p:sp>
      <p:sp>
        <p:nvSpPr>
          <p:cNvPr id="4" name="Text Placeholder 2">
            <a:extLst>
              <a:ext uri="{FF2B5EF4-FFF2-40B4-BE49-F238E27FC236}">
                <a16:creationId xmlns:a16="http://schemas.microsoft.com/office/drawing/2014/main" id="{53EB8888-F013-F71A-8754-E8DAEBF1DC2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4C25B0C-B3A5-8277-B519-2927B197F94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1DBEFAF-BBA0-D9B1-B04E-6D5995FD8F0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ШІ у правосудді: методологія HUDERIA для оцінки ризиків щодо прав людини, демократії і верховенства права</a:t>
            </a:r>
            <a:endParaRPr lang="uk-UA" altLang="uk-UA" dirty="0">
              <a:solidFill>
                <a:srgbClr val="002949"/>
              </a:solidFill>
            </a:endParaRPr>
          </a:p>
        </p:txBody>
      </p:sp>
      <p:sp>
        <p:nvSpPr>
          <p:cNvPr id="8" name="Slide Number Placeholder 3">
            <a:extLst>
              <a:ext uri="{FF2B5EF4-FFF2-40B4-BE49-F238E27FC236}">
                <a16:creationId xmlns:a16="http://schemas.microsoft.com/office/drawing/2014/main" id="{7CB2C24B-8072-F526-57BC-C2DC70E9E83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8</a:t>
            </a:fld>
            <a:endParaRPr lang="en-US" sz="1400" dirty="0">
              <a:solidFill>
                <a:srgbClr val="002949"/>
              </a:solidFill>
            </a:endParaRPr>
          </a:p>
        </p:txBody>
      </p:sp>
    </p:spTree>
    <p:extLst>
      <p:ext uri="{BB962C8B-B14F-4D97-AF65-F5344CB8AC3E}">
        <p14:creationId xmlns:p14="http://schemas.microsoft.com/office/powerpoint/2010/main" val="21370841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08C3A-FEFD-E1B6-9AA5-51637E9C4EE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B2845B-AE0F-B2E5-CD15-7640E3E941A4}"/>
              </a:ext>
            </a:extLst>
          </p:cNvPr>
          <p:cNvSpPr>
            <a:spLocks noGrp="1"/>
          </p:cNvSpPr>
          <p:nvPr>
            <p:ph type="title"/>
          </p:nvPr>
        </p:nvSpPr>
        <p:spPr>
          <a:xfrm>
            <a:off x="775880" y="377506"/>
            <a:ext cx="10947418" cy="897621"/>
          </a:xfrm>
        </p:spPr>
        <p:txBody>
          <a:bodyPr/>
          <a:lstStyle/>
          <a:p>
            <a:pPr algn="ctr"/>
            <a:r>
              <a:rPr lang="uk-UA" sz="2800" b="1" dirty="0" smtClean="0">
                <a:solidFill>
                  <a:srgbClr val="004E9E"/>
                </a:solidFill>
                <a:ea typeface="Roboto Condensed Light" panose="02000000000000000000" pitchFamily="2" charset="0"/>
                <a:cs typeface="Times New Roman" panose="02020603050405020304" pitchFamily="18" charset="0"/>
              </a:rPr>
              <a:t/>
            </a:r>
            <a:br>
              <a:rPr lang="uk-UA" sz="2800" b="1" dirty="0" smtClean="0">
                <a:solidFill>
                  <a:srgbClr val="004E9E"/>
                </a:solidFill>
                <a:ea typeface="Roboto Condensed Light" panose="02000000000000000000" pitchFamily="2" charset="0"/>
                <a:cs typeface="Times New Roman" panose="02020603050405020304" pitchFamily="18" charset="0"/>
              </a:rPr>
            </a:br>
            <a:r>
              <a:rPr lang="en-US" sz="3600" b="1" dirty="0">
                <a:solidFill>
                  <a:srgbClr val="004E9E"/>
                </a:solidFill>
                <a:ea typeface="Roboto Condensed Light" panose="02000000000000000000" pitchFamily="2" charset="0"/>
                <a:cs typeface="Times New Roman" panose="02020603050405020304" pitchFamily="18" charset="0"/>
              </a:rPr>
              <a:t>Handbook on Human Rights and Artificial </a:t>
            </a:r>
            <a:r>
              <a:rPr lang="en-US" sz="3600" b="1" dirty="0" smtClean="0">
                <a:solidFill>
                  <a:srgbClr val="004E9E"/>
                </a:solidFill>
                <a:ea typeface="Roboto Condensed Light" panose="02000000000000000000" pitchFamily="2" charset="0"/>
                <a:cs typeface="Times New Roman" panose="02020603050405020304" pitchFamily="18" charset="0"/>
              </a:rPr>
              <a:t>Intelligence</a:t>
            </a:r>
            <a:r>
              <a:rPr lang="uk-UA" sz="3600" b="1" dirty="0" smtClean="0">
                <a:solidFill>
                  <a:srgbClr val="004E9E"/>
                </a:solidFill>
                <a:ea typeface="Roboto Condensed Light" panose="02000000000000000000" pitchFamily="2" charset="0"/>
                <a:cs typeface="Times New Roman" panose="02020603050405020304" pitchFamily="18" charset="0"/>
              </a:rPr>
              <a:t/>
            </a:r>
            <a:br>
              <a:rPr lang="uk-UA" sz="3600" b="1" dirty="0" smtClean="0">
                <a:solidFill>
                  <a:srgbClr val="004E9E"/>
                </a:solidFill>
                <a:ea typeface="Roboto Condensed Light" panose="02000000000000000000" pitchFamily="2" charset="0"/>
                <a:cs typeface="Times New Roman" panose="02020603050405020304" pitchFamily="18" charset="0"/>
              </a:rPr>
            </a:br>
            <a:r>
              <a:rPr lang="en-US" sz="1800" b="1" dirty="0">
                <a:solidFill>
                  <a:srgbClr val="004E9E"/>
                </a:solidFill>
                <a:ea typeface="Roboto Condensed Light" panose="02000000000000000000" pitchFamily="2" charset="0"/>
                <a:cs typeface="Times New Roman" panose="02020603050405020304" pitchFamily="18" charset="0"/>
                <a:hlinkClick r:id="rId2"/>
              </a:rPr>
              <a:t>https://</a:t>
            </a:r>
            <a:r>
              <a:rPr lang="en-US" sz="1800" b="1" dirty="0" smtClean="0">
                <a:solidFill>
                  <a:srgbClr val="004E9E"/>
                </a:solidFill>
                <a:ea typeface="Roboto Condensed Light" panose="02000000000000000000" pitchFamily="2" charset="0"/>
                <a:cs typeface="Times New Roman" panose="02020603050405020304" pitchFamily="18" charset="0"/>
                <a:hlinkClick r:id="rId2"/>
              </a:rPr>
              <a:t>rm.coe.int/artificial-intelligence-handbook/48802b5bf2</a:t>
            </a:r>
            <a:r>
              <a:rPr lang="uk-UA" sz="1800" b="1" dirty="0" smtClean="0">
                <a:solidFill>
                  <a:srgbClr val="004E9E"/>
                </a:solidFill>
                <a:ea typeface="Roboto Condensed Light" panose="02000000000000000000" pitchFamily="2" charset="0"/>
                <a:cs typeface="Times New Roman" panose="02020603050405020304" pitchFamily="18" charset="0"/>
              </a:rPr>
              <a:t> </a:t>
            </a:r>
            <a:r>
              <a:rPr lang="en-US" sz="3600" b="1" dirty="0" smtClean="0">
                <a:solidFill>
                  <a:srgbClr val="004E9E"/>
                </a:solidFill>
                <a:ea typeface="Roboto Condensed Light" panose="02000000000000000000" pitchFamily="2" charset="0"/>
                <a:cs typeface="Times New Roman" panose="02020603050405020304" pitchFamily="18" charset="0"/>
              </a:rPr>
              <a:t/>
            </a:r>
            <a:br>
              <a:rPr lang="en-US" sz="3600" b="1" dirty="0" smtClean="0">
                <a:solidFill>
                  <a:srgbClr val="004E9E"/>
                </a:solidFill>
                <a:ea typeface="Roboto Condensed Light" panose="02000000000000000000" pitchFamily="2" charset="0"/>
                <a:cs typeface="Times New Roman" panose="02020603050405020304" pitchFamily="18" charset="0"/>
              </a:rPr>
            </a:br>
            <a:endParaRPr lang="uk-UA" sz="3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6F288080-5F7C-546A-A847-1AF55E44655B}"/>
              </a:ext>
            </a:extLst>
          </p:cNvPr>
          <p:cNvSpPr>
            <a:spLocks noGrp="1"/>
          </p:cNvSpPr>
          <p:nvPr>
            <p:ph idx="1"/>
          </p:nvPr>
        </p:nvSpPr>
        <p:spPr>
          <a:xfrm>
            <a:off x="327804" y="1559672"/>
            <a:ext cx="11395494" cy="4305106"/>
          </a:xfrm>
        </p:spPr>
        <p:txBody>
          <a:bodyPr/>
          <a:lstStyle/>
          <a:p>
            <a:pPr indent="0" algn="just">
              <a:lnSpc>
                <a:spcPct val="100000"/>
              </a:lnSpc>
              <a:spcBef>
                <a:spcPts val="0"/>
              </a:spcBef>
              <a:spcAft>
                <a:spcPts val="0"/>
              </a:spcAft>
              <a:buNone/>
            </a:pPr>
            <a:r>
              <a:rPr lang="uk-UA" sz="2900" dirty="0" smtClean="0"/>
              <a:t>У сфері здійснення правосуддя використання ШІ може зачіпати право на справедливий суд, право на свободу та особисту недоторканність, приватність, захист персональних даних і право на ефективний засіб правового захисту.</a:t>
            </a:r>
          </a:p>
          <a:p>
            <a:pPr indent="0" algn="just">
              <a:lnSpc>
                <a:spcPct val="100000"/>
              </a:lnSpc>
              <a:spcBef>
                <a:spcPts val="0"/>
              </a:spcBef>
              <a:spcAft>
                <a:spcPts val="0"/>
              </a:spcAft>
              <a:buNone/>
            </a:pPr>
            <a:r>
              <a:rPr lang="uk-UA" sz="2900" dirty="0" smtClean="0"/>
              <a:t>Рівень ризику залежить від функції ШІ: допоміжні адміністративні інструменти можуть створювати мінімальний ризик, тоді як системи, що допомагають суду досліджувати факти, тлумачити право або застосовувати закон до конкретної справи, становлять істотний ризик для права на справедливий суд.</a:t>
            </a:r>
            <a:endParaRPr lang="uk-UA" sz="2900" dirty="0"/>
          </a:p>
        </p:txBody>
      </p:sp>
      <p:sp>
        <p:nvSpPr>
          <p:cNvPr id="4" name="Text Placeholder 2">
            <a:extLst>
              <a:ext uri="{FF2B5EF4-FFF2-40B4-BE49-F238E27FC236}">
                <a16:creationId xmlns:a16="http://schemas.microsoft.com/office/drawing/2014/main" id="{53EB8888-F013-F71A-8754-E8DAEBF1DC2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4C25B0C-B3A5-8277-B519-2927B197F94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1DBEFAF-BBA0-D9B1-B04E-6D5995FD8F0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ШІ у правосудді: методологія HUDERIA для оцінки ризиків щодо прав людини, демократії і верховенства права</a:t>
            </a:r>
            <a:endParaRPr lang="uk-UA" altLang="uk-UA" dirty="0">
              <a:solidFill>
                <a:srgbClr val="002949"/>
              </a:solidFill>
            </a:endParaRPr>
          </a:p>
        </p:txBody>
      </p:sp>
      <p:sp>
        <p:nvSpPr>
          <p:cNvPr id="8" name="Slide Number Placeholder 3">
            <a:extLst>
              <a:ext uri="{FF2B5EF4-FFF2-40B4-BE49-F238E27FC236}">
                <a16:creationId xmlns:a16="http://schemas.microsoft.com/office/drawing/2014/main" id="{7CB2C24B-8072-F526-57BC-C2DC70E9E83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9</a:t>
            </a:fld>
            <a:endParaRPr lang="en-US" sz="1400" dirty="0">
              <a:solidFill>
                <a:srgbClr val="002949"/>
              </a:solidFill>
            </a:endParaRPr>
          </a:p>
        </p:txBody>
      </p:sp>
    </p:spTree>
    <p:extLst>
      <p:ext uri="{BB962C8B-B14F-4D97-AF65-F5344CB8AC3E}">
        <p14:creationId xmlns:p14="http://schemas.microsoft.com/office/powerpoint/2010/main" val="546282769"/>
      </p:ext>
    </p:extLst>
  </p:cSld>
  <p:clrMapOvr>
    <a:masterClrMapping/>
  </p:clrMapOvr>
</p:sld>
</file>

<file path=ppt/theme/theme1.xml><?xml version="1.0" encoding="utf-8"?>
<a:theme xmlns:a="http://schemas.openxmlformats.org/drawingml/2006/main" name="Верховний Суд">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Верховний Суд" id="{85927FFF-16E0-4779-9E9F-FDB9FC60E28B}" vid="{1C97956D-EB6D-4D66-A40D-6F9E3D9A6E3D}"/>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Верховний Суд</Template>
  <TotalTime>10951</TotalTime>
  <Words>3317</Words>
  <Application>Microsoft Office PowerPoint</Application>
  <PresentationFormat>Широкий екран</PresentationFormat>
  <Paragraphs>261</Paragraphs>
  <Slides>30</Slides>
  <Notes>1</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30</vt:i4>
      </vt:variant>
    </vt:vector>
  </HeadingPairs>
  <TitlesOfParts>
    <vt:vector size="36" baseType="lpstr">
      <vt:lpstr>Arial</vt:lpstr>
      <vt:lpstr>Calibri</vt:lpstr>
      <vt:lpstr>Calibri Light</vt:lpstr>
      <vt:lpstr>Roboto Condensed Light</vt:lpstr>
      <vt:lpstr>Times New Roman</vt:lpstr>
      <vt:lpstr>Верховний Суд</vt:lpstr>
      <vt:lpstr>Презентація PowerPoint</vt:lpstr>
      <vt:lpstr>ПЛАН</vt:lpstr>
      <vt:lpstr> КОНСТИТУЦІЯ УКРАЇНИ  </vt:lpstr>
      <vt:lpstr> КОНСТИТУЦІЯ УКРАЇНИ  </vt:lpstr>
      <vt:lpstr>ШІ у правосудді: методологія HUDERIA для оцінки ризиків щодо прав людини, демократії і верховенства права</vt:lpstr>
      <vt:lpstr>Council of Europe — HUDERIA Methodology and Model https://rm.coe.int/huderia-methodology-and-model-adopted-provisional-version-2026/48802ac001 </vt:lpstr>
      <vt:lpstr>Council of Europe Framework Convention on Artificial Intelligence and Human Rights, Democracy and the Rule of Law https://www.coe.int/en/web/artificial-intelligence/the-framework-convention-on-artificial-intelligence </vt:lpstr>
      <vt:lpstr>Explanatory Report to the Council of Europe Framework Convention on Artificial Intelligence and Human Rights, Democracy and the Rule of Law https://rm.coe.int/1680afae67 https://rm.coe.int/1680afae3c </vt:lpstr>
      <vt:lpstr> Handbook on Human Rights and Artificial Intelligence https://rm.coe.int/artificial-intelligence-handbook/48802b5bf2  </vt:lpstr>
      <vt:lpstr> Ukraine: Artificial Intelligence Readiness Assessment Report. Paris: United Nations Educational, Scientific and Cultural Organization, 2026  https://unesdoc.unesco.org/ark:/48223/pf0000398153   </vt:lpstr>
      <vt:lpstr>UNESCO - Global Toolkit on AI and the Rule of Law for the Judiciary https://unesdoc.unesco.org/ark:/48223/pf0000387331  </vt:lpstr>
      <vt:lpstr>Council of Europe — HUDERIA Methodology and Model https://rm.coe.int/huderia-methodology-and-model-adopted-provisional-version-2026/48802ac001</vt:lpstr>
      <vt:lpstr>Council of Europe — HUDERIA Methodology and Model https://rm.coe.int/huderia-methodology-and-model-adopted-provisional-version-2026/48802ac001 </vt:lpstr>
      <vt:lpstr>Council of Europe — HUDERIA Methodology and Model https://rm.coe.int/huderia-methodology-and-model-adopted-provisional-version-2026/48802ac001 </vt:lpstr>
      <vt:lpstr>CEPEJ — Guidelines on the Use of Generative Artificial Intelligence in Courts https://rm.coe.int/cepej-2025-18final-en-draft-guidelines-on-the-use-of-generative-ai-for/48802a4ad1 </vt:lpstr>
      <vt:lpstr>CEPEJ — Guidelines on the Use of Generative Artificial Intelligence in Courts https://rm.coe.int/cepej-2025-18final-en-draft-guidelines-on-the-use-of-generative-ai-for/48802a4ad1 </vt:lpstr>
      <vt:lpstr>Legal Tribune Online — LTO Most Wanted mit Jan Spoenle https://www.lto.de/recht/feuilleton/f/koepfe-recht-jura-lto-most-wanted-interview-richter-olg-stuttgart-jan-spoenle   </vt:lpstr>
      <vt:lpstr>Juristimedia / Juristiliitto — Tekoälykuilu kaipaa kuromista  https://juristiliitto.fi/juristimedia-artikkelit/tekoaly-on-asianajotoimistoissa-arkipaivaa-tuomioistuimissa-edetaan-maltillisemmin </vt:lpstr>
      <vt:lpstr>Кодекс суддівської етики (Стаття 16)  https://zakon.rada.gov.ua/rada/show/n0001415-24#Text</vt:lpstr>
      <vt:lpstr>Коментар до Кодексу суддівської етики, затверджений рішенням Ради суддів України від 02.03.2026 № 14 https://constitutionalist.com.ua/komentar-do-statti-16-vykorystannia-suddeiu-tekhnolohij-shi-kodeksu-suddivskoi-etyky </vt:lpstr>
      <vt:lpstr>Коментар до Кодексу суддівської етики, затверджений рішенням Ради суддів України від 02.03.2026 № 14 https://constitutionalist.com.ua/komentar-do-statti-16-vykorystannia-suddeiu-tekhnolohij-shi-kodeksu-suddivskoi-etyky </vt:lpstr>
      <vt:lpstr>Положення про використання технологій ШІ працівниками Апарату ВС (Наказ від 08.12.2025 № 117) https://court.gov.ua/storage/portal/supreme/rizne/Polozhennya_SHI.pdf    </vt:lpstr>
      <vt:lpstr>Положення про використання технологій ШІ працівниками Апарату ВС (Наказ від 08.12.2025 № 117) https://court.gov.ua/storage/portal/supreme/rizne/Polozhennya_SHI.pdf    </vt:lpstr>
      <vt:lpstr>Opinion № 26 (2023) of CCJE Moving forward: the use of assistive technology in the judiciary https://rm.coe.int/ccje-opinion-no-26-2023-final/1680adade7  </vt:lpstr>
      <vt:lpstr>Opinion № 28 (2025) of CCJE On the importance of judicial well-being for the delivery of justice https://rm.coe.int/opinion-no-28-2025-of-the-ccje-published-/4880296bfa  </vt:lpstr>
      <vt:lpstr>Opinion № 28 (2025) CCJE On the importance of judicial well-being for the delivery of justice https://rm.coe.int/opinion-no-28-2025-of-the-ccje-published-/4880296bfa  </vt:lpstr>
      <vt:lpstr>ВИСНОВКИ</vt:lpstr>
      <vt:lpstr>ПРИКЛАДИ ПРАКТИЧНОГО ВИКОРИСТАННЯ ШІ  (у наукових цілях)</vt:lpstr>
      <vt:lpstr>Презентація PowerPoint</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Роман Палюх</dc:creator>
  <cp:lastModifiedBy>Ян Олександрович Берназюк</cp:lastModifiedBy>
  <cp:revision>682</cp:revision>
  <cp:lastPrinted>2026-05-22T14:05:25Z</cp:lastPrinted>
  <dcterms:created xsi:type="dcterms:W3CDTF">2018-11-30T10:25:38Z</dcterms:created>
  <dcterms:modified xsi:type="dcterms:W3CDTF">2026-06-12T15:01:40Z</dcterms:modified>
</cp:coreProperties>
</file>