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7"/>
  </p:notesMasterIdLst>
  <p:handoutMasterIdLst>
    <p:handoutMasterId r:id="rId28"/>
  </p:handoutMasterIdLst>
  <p:sldIdLst>
    <p:sldId id="256" r:id="rId2"/>
    <p:sldId id="958" r:id="rId3"/>
    <p:sldId id="1104" r:id="rId4"/>
    <p:sldId id="1124" r:id="rId5"/>
    <p:sldId id="1085" r:id="rId6"/>
    <p:sldId id="1103" r:id="rId7"/>
    <p:sldId id="1101" r:id="rId8"/>
    <p:sldId id="1110" r:id="rId9"/>
    <p:sldId id="1106" r:id="rId10"/>
    <p:sldId id="1044" r:id="rId11"/>
    <p:sldId id="1046" r:id="rId12"/>
    <p:sldId id="954" r:id="rId13"/>
    <p:sldId id="1062" r:id="rId14"/>
    <p:sldId id="1070" r:id="rId15"/>
    <p:sldId id="1074" r:id="rId16"/>
    <p:sldId id="1119" r:id="rId17"/>
    <p:sldId id="1117" r:id="rId18"/>
    <p:sldId id="1118" r:id="rId19"/>
    <p:sldId id="1120" r:id="rId20"/>
    <p:sldId id="1121" r:id="rId21"/>
    <p:sldId id="1122" r:id="rId22"/>
    <p:sldId id="1076" r:id="rId23"/>
    <p:sldId id="1115" r:id="rId24"/>
    <p:sldId id="1040" r:id="rId25"/>
    <p:sldId id="279" r:id="rId26"/>
  </p:sldIdLst>
  <p:sldSz cx="12192000" cy="6858000"/>
  <p:notesSz cx="9928225" cy="6797675"/>
  <p:defaultTextStyle>
    <a:defPPr>
      <a:defRPr lang="uk-U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Розділ за замовчуванням" id="{A582119A-734D-428B-9DF0-AEC51D4D306F}">
          <p14:sldIdLst>
            <p14:sldId id="256"/>
            <p14:sldId id="958"/>
            <p14:sldId id="1104"/>
            <p14:sldId id="1124"/>
            <p14:sldId id="1085"/>
            <p14:sldId id="1103"/>
            <p14:sldId id="1101"/>
            <p14:sldId id="1110"/>
            <p14:sldId id="1106"/>
            <p14:sldId id="1044"/>
            <p14:sldId id="1046"/>
            <p14:sldId id="954"/>
            <p14:sldId id="1062"/>
            <p14:sldId id="1070"/>
            <p14:sldId id="1074"/>
            <p14:sldId id="1119"/>
            <p14:sldId id="1117"/>
            <p14:sldId id="1118"/>
            <p14:sldId id="1120"/>
            <p14:sldId id="1121"/>
            <p14:sldId id="1122"/>
            <p14:sldId id="1076"/>
            <p14:sldId id="1115"/>
            <p14:sldId id="1040"/>
            <p14:sldId id="279"/>
          </p14:sldIdLst>
        </p14:section>
      </p14:sectionLst>
    </p:ext>
    <p:ext uri="{EFAFB233-063F-42B5-8137-9DF3F51BA10A}">
      <p15:sldGuideLst xmlns:p15="http://schemas.microsoft.com/office/powerpoint/2012/main">
        <p15:guide id="1" orient="horz" pos="1026">
          <p15:clr>
            <a:srgbClr val="A4A3A4"/>
          </p15:clr>
        </p15:guide>
        <p15:guide id="2" orient="horz" pos="368" userDrawn="1">
          <p15:clr>
            <a:srgbClr val="A4A3A4"/>
          </p15:clr>
        </p15:guide>
        <p15:guide id="3" pos="370" userDrawn="1">
          <p15:clr>
            <a:srgbClr val="A4A3A4"/>
          </p15:clr>
        </p15:guide>
        <p15:guide id="4" pos="7310" userDrawn="1">
          <p15:clr>
            <a:srgbClr val="A4A3A4"/>
          </p15:clr>
        </p15:guide>
        <p15:guide id="5" orient="horz" pos="2160">
          <p15:clr>
            <a:srgbClr val="A4A3A4"/>
          </p15:clr>
        </p15:guide>
        <p15:guide id="6" orient="horz" pos="3952" userDrawn="1">
          <p15:clr>
            <a:srgbClr val="A4A3A4"/>
          </p15:clr>
        </p15:guide>
        <p15:guide id="7" orient="horz" pos="386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Ян Берназюк" initials="ЯБ" lastIdx="1" clrIdx="0">
    <p:extLst>
      <p:ext uri="{19B8F6BF-5375-455C-9EA6-DF929625EA0E}">
        <p15:presenceInfo xmlns:p15="http://schemas.microsoft.com/office/powerpoint/2012/main" userId="581687679c8901c1" providerId="Windows Live"/>
      </p:ext>
    </p:extLst>
  </p:cmAuthor>
  <p:cmAuthor id="2" name="Ян Олександрович Берназюк" initials="ЯОБ" lastIdx="0" clrIdx="1">
    <p:extLst>
      <p:ext uri="{19B8F6BF-5375-455C-9EA6-DF929625EA0E}">
        <p15:presenceInfo xmlns:p15="http://schemas.microsoft.com/office/powerpoint/2012/main" userId="S-1-5-21-788283012-2006182406-367807169-81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E9E"/>
    <a:srgbClr val="002949"/>
    <a:srgbClr val="38B6AB"/>
    <a:srgbClr val="F0E8E3"/>
    <a:srgbClr val="3742D1"/>
    <a:srgbClr val="4E9EC4"/>
    <a:srgbClr val="0086CD"/>
    <a:srgbClr val="FFD8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77" autoAdjust="0"/>
    <p:restoredTop sz="94683"/>
  </p:normalViewPr>
  <p:slideViewPr>
    <p:cSldViewPr snapToGrid="0">
      <p:cViewPr varScale="1">
        <p:scale>
          <a:sx n="55" d="100"/>
          <a:sy n="55" d="100"/>
        </p:scale>
        <p:origin x="108" y="1332"/>
      </p:cViewPr>
      <p:guideLst>
        <p:guide orient="horz" pos="1026"/>
        <p:guide orient="horz" pos="368"/>
        <p:guide pos="370"/>
        <p:guide pos="7310"/>
        <p:guide orient="horz" pos="2160"/>
        <p:guide orient="horz" pos="3952"/>
        <p:guide orient="horz" pos="38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738AE7D6-9F2C-0AF5-4B14-A9F0CD3F6F72}"/>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a:defRPr sz="1200">
                <a:latin typeface="Roboto Condensed Light" pitchFamily="2" charset="0"/>
              </a:defRPr>
            </a:lvl1pPr>
          </a:lstStyle>
          <a:p>
            <a:pPr>
              <a:defRPr/>
            </a:pPr>
            <a:endParaRPr lang="ru-RU" dirty="0"/>
          </a:p>
        </p:txBody>
      </p:sp>
      <p:sp>
        <p:nvSpPr>
          <p:cNvPr id="3" name="Дата 2">
            <a:extLst>
              <a:ext uri="{FF2B5EF4-FFF2-40B4-BE49-F238E27FC236}">
                <a16:creationId xmlns:a16="http://schemas.microsoft.com/office/drawing/2014/main" id="{4F2608C5-03C0-CA44-8353-2AE8765BD8E1}"/>
              </a:ext>
            </a:extLst>
          </p:cNvPr>
          <p:cNvSpPr>
            <a:spLocks noGrp="1"/>
          </p:cNvSpPr>
          <p:nvPr>
            <p:ph type="dt" sz="quarter" idx="1"/>
          </p:nvPr>
        </p:nvSpPr>
        <p:spPr>
          <a:xfrm>
            <a:off x="5622027" y="2"/>
            <a:ext cx="4304611" cy="339725"/>
          </a:xfrm>
          <a:prstGeom prst="rect">
            <a:avLst/>
          </a:prstGeom>
        </p:spPr>
        <p:txBody>
          <a:bodyPr vert="horz" lIns="91010" tIns="45505" rIns="91010" bIns="45505" rtlCol="0"/>
          <a:lstStyle>
            <a:lvl1pPr algn="r">
              <a:defRPr sz="1200">
                <a:latin typeface="Roboto Condensed Light" pitchFamily="2" charset="0"/>
              </a:defRPr>
            </a:lvl1pPr>
          </a:lstStyle>
          <a:p>
            <a:pPr>
              <a:defRPr/>
            </a:pPr>
            <a:fld id="{E7EA5089-53EE-4CBB-B62B-B9A651D87BD1}" type="datetimeFigureOut">
              <a:rPr lang="ru-RU"/>
              <a:pPr>
                <a:defRPr/>
              </a:pPr>
              <a:t>01.07.2026</a:t>
            </a:fld>
            <a:endParaRPr lang="ru-RU" dirty="0"/>
          </a:p>
        </p:txBody>
      </p:sp>
      <p:sp>
        <p:nvSpPr>
          <p:cNvPr id="4" name="Нижний колонтитул 3">
            <a:extLst>
              <a:ext uri="{FF2B5EF4-FFF2-40B4-BE49-F238E27FC236}">
                <a16:creationId xmlns:a16="http://schemas.microsoft.com/office/drawing/2014/main" id="{D098E000-D926-439C-33F0-FCEA6E6F7E53}"/>
              </a:ext>
            </a:extLst>
          </p:cNvPr>
          <p:cNvSpPr>
            <a:spLocks noGrp="1"/>
          </p:cNvSpPr>
          <p:nvPr>
            <p:ph type="ftr" sz="quarter" idx="2"/>
          </p:nvPr>
        </p:nvSpPr>
        <p:spPr>
          <a:xfrm>
            <a:off x="1" y="6457950"/>
            <a:ext cx="4303025" cy="338138"/>
          </a:xfrm>
          <a:prstGeom prst="rect">
            <a:avLst/>
          </a:prstGeom>
        </p:spPr>
        <p:txBody>
          <a:bodyPr vert="horz" lIns="91010" tIns="45505" rIns="91010" bIns="45505" rtlCol="0" anchor="b"/>
          <a:lstStyle>
            <a:lvl1pPr algn="l">
              <a:defRPr sz="1200">
                <a:latin typeface="Roboto Condensed Light" pitchFamily="2" charset="0"/>
              </a:defRPr>
            </a:lvl1pPr>
          </a:lstStyle>
          <a:p>
            <a:pPr>
              <a:defRPr/>
            </a:pPr>
            <a:endParaRPr lang="ru-RU" dirty="0"/>
          </a:p>
        </p:txBody>
      </p:sp>
      <p:sp>
        <p:nvSpPr>
          <p:cNvPr id="5" name="Номер слайда 4">
            <a:extLst>
              <a:ext uri="{FF2B5EF4-FFF2-40B4-BE49-F238E27FC236}">
                <a16:creationId xmlns:a16="http://schemas.microsoft.com/office/drawing/2014/main" id="{E9EB6885-EFFA-612F-2359-60114B139771}"/>
              </a:ext>
            </a:extLst>
          </p:cNvPr>
          <p:cNvSpPr>
            <a:spLocks noGrp="1"/>
          </p:cNvSpPr>
          <p:nvPr>
            <p:ph type="sldNum" sz="quarter" idx="3"/>
          </p:nvPr>
        </p:nvSpPr>
        <p:spPr>
          <a:xfrm>
            <a:off x="5622027" y="6457950"/>
            <a:ext cx="4304611" cy="338138"/>
          </a:xfrm>
          <a:prstGeom prst="rect">
            <a:avLst/>
          </a:prstGeom>
        </p:spPr>
        <p:txBody>
          <a:bodyPr vert="horz" wrap="square" lIns="91010" tIns="45505" rIns="91010" bIns="45505" numCol="1" anchor="b" anchorCtr="0" compatLnSpc="1">
            <a:prstTxWarp prst="textNoShape">
              <a:avLst/>
            </a:prstTxWarp>
          </a:bodyPr>
          <a:lstStyle>
            <a:lvl1pPr algn="r">
              <a:defRPr sz="1200" smtClean="0">
                <a:latin typeface="Roboto Condensed Light" panose="02000000000000000000" pitchFamily="2" charset="0"/>
              </a:defRPr>
            </a:lvl1pPr>
          </a:lstStyle>
          <a:p>
            <a:pPr>
              <a:defRPr/>
            </a:pPr>
            <a:fld id="{C1E25D22-76F2-4431-8BE9-1D06623099E0}" type="slidenum">
              <a:rPr lang="ru-RU" altLang="ru-RU"/>
              <a:pPr>
                <a:defRPr/>
              </a:pPr>
              <a:t>‹№›</a:t>
            </a:fld>
            <a:endParaRPr lang="ru-RU" altLang="ru-RU"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id="{25EE5FBB-4E7C-B40F-7763-EAC2A0B1646D}"/>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3" name="Місце для дати 2">
            <a:extLst>
              <a:ext uri="{FF2B5EF4-FFF2-40B4-BE49-F238E27FC236}">
                <a16:creationId xmlns:a16="http://schemas.microsoft.com/office/drawing/2014/main" id="{659982A2-DD16-EB8E-955B-55C0C263C437}"/>
              </a:ext>
            </a:extLst>
          </p:cNvPr>
          <p:cNvSpPr>
            <a:spLocks noGrp="1"/>
          </p:cNvSpPr>
          <p:nvPr>
            <p:ph type="dt" idx="1"/>
          </p:nvPr>
        </p:nvSpPr>
        <p:spPr>
          <a:xfrm>
            <a:off x="5622027" y="2"/>
            <a:ext cx="4304611" cy="339725"/>
          </a:xfrm>
          <a:prstGeom prst="rect">
            <a:avLst/>
          </a:prstGeom>
        </p:spPr>
        <p:txBody>
          <a:bodyPr vert="horz" lIns="91010" tIns="45505" rIns="91010" bIns="45505" rtlCol="0"/>
          <a:lstStyle>
            <a:lvl1pPr algn="r" eaLnBrk="1" fontAlgn="auto" hangingPunct="1">
              <a:spcBef>
                <a:spcPts val="0"/>
              </a:spcBef>
              <a:spcAft>
                <a:spcPts val="0"/>
              </a:spcAft>
              <a:defRPr sz="1200">
                <a:latin typeface="Roboto Condensed Light" pitchFamily="2" charset="0"/>
              </a:defRPr>
            </a:lvl1pPr>
          </a:lstStyle>
          <a:p>
            <a:pPr>
              <a:defRPr/>
            </a:pPr>
            <a:fld id="{FDE46209-69DC-44F0-8A9D-9F7686D4781A}" type="datetimeFigureOut">
              <a:rPr lang="uk-UA"/>
              <a:pPr>
                <a:defRPr/>
              </a:pPr>
              <a:t>01.07.2026</a:t>
            </a:fld>
            <a:endParaRPr lang="uk-UA" dirty="0"/>
          </a:p>
        </p:txBody>
      </p:sp>
      <p:sp>
        <p:nvSpPr>
          <p:cNvPr id="4" name="Місце для зображення 3">
            <a:extLst>
              <a:ext uri="{FF2B5EF4-FFF2-40B4-BE49-F238E27FC236}">
                <a16:creationId xmlns:a16="http://schemas.microsoft.com/office/drawing/2014/main" id="{2637A17B-7B88-6B88-DFF2-ACDF19B95B28}"/>
              </a:ext>
            </a:extLst>
          </p:cNvPr>
          <p:cNvSpPr>
            <a:spLocks noGrp="1" noRot="1" noChangeAspect="1"/>
          </p:cNvSpPr>
          <p:nvPr>
            <p:ph type="sldImg" idx="2"/>
          </p:nvPr>
        </p:nvSpPr>
        <p:spPr>
          <a:xfrm>
            <a:off x="2925763" y="849313"/>
            <a:ext cx="4076700" cy="2293937"/>
          </a:xfrm>
          <a:prstGeom prst="rect">
            <a:avLst/>
          </a:prstGeom>
          <a:noFill/>
          <a:ln w="12700">
            <a:solidFill>
              <a:prstClr val="black"/>
            </a:solidFill>
          </a:ln>
        </p:spPr>
        <p:txBody>
          <a:bodyPr vert="horz" lIns="91010" tIns="45505" rIns="91010" bIns="45505" rtlCol="0" anchor="ctr"/>
          <a:lstStyle/>
          <a:p>
            <a:pPr lvl="0"/>
            <a:endParaRPr lang="uk-UA" noProof="0" dirty="0"/>
          </a:p>
        </p:txBody>
      </p:sp>
      <p:sp>
        <p:nvSpPr>
          <p:cNvPr id="5" name="Місце для нотаток 4">
            <a:extLst>
              <a:ext uri="{FF2B5EF4-FFF2-40B4-BE49-F238E27FC236}">
                <a16:creationId xmlns:a16="http://schemas.microsoft.com/office/drawing/2014/main" id="{EA25E2B2-5A23-8B6D-9776-7AA8E07D1FE7}"/>
              </a:ext>
            </a:extLst>
          </p:cNvPr>
          <p:cNvSpPr>
            <a:spLocks noGrp="1"/>
          </p:cNvSpPr>
          <p:nvPr>
            <p:ph type="body" sz="quarter" idx="3"/>
          </p:nvPr>
        </p:nvSpPr>
        <p:spPr>
          <a:xfrm>
            <a:off x="992030" y="3271840"/>
            <a:ext cx="7944166" cy="2676525"/>
          </a:xfrm>
          <a:prstGeom prst="rect">
            <a:avLst/>
          </a:prstGeom>
        </p:spPr>
        <p:txBody>
          <a:bodyPr vert="horz" lIns="91010" tIns="45505" rIns="91010" bIns="45505" rtlCol="0"/>
          <a:lstStyle/>
          <a:p>
            <a:pPr lvl="0"/>
            <a:r>
              <a:rPr lang="uk-UA" noProof="0" dirty="0"/>
              <a:t>Відредагуйте стиль зразка тексту</a:t>
            </a:r>
          </a:p>
          <a:p>
            <a:pPr lvl="1"/>
            <a:r>
              <a:rPr lang="uk-UA" noProof="0" dirty="0"/>
              <a:t>Другий рівень</a:t>
            </a:r>
          </a:p>
          <a:p>
            <a:pPr lvl="2"/>
            <a:r>
              <a:rPr lang="uk-UA" noProof="0" dirty="0"/>
              <a:t>Третій рівень</a:t>
            </a:r>
          </a:p>
          <a:p>
            <a:pPr lvl="3"/>
            <a:r>
              <a:rPr lang="uk-UA" noProof="0" dirty="0"/>
              <a:t>Четвертий рівень</a:t>
            </a:r>
          </a:p>
          <a:p>
            <a:pPr lvl="4"/>
            <a:r>
              <a:rPr lang="uk-UA" noProof="0" dirty="0"/>
              <a:t>П’ятий рівень</a:t>
            </a:r>
          </a:p>
        </p:txBody>
      </p:sp>
      <p:sp>
        <p:nvSpPr>
          <p:cNvPr id="6" name="Місце для нижнього колонтитула 5">
            <a:extLst>
              <a:ext uri="{FF2B5EF4-FFF2-40B4-BE49-F238E27FC236}">
                <a16:creationId xmlns:a16="http://schemas.microsoft.com/office/drawing/2014/main" id="{21E580B6-E2E0-DAA2-1338-EB90582AC7BB}"/>
              </a:ext>
            </a:extLst>
          </p:cNvPr>
          <p:cNvSpPr>
            <a:spLocks noGrp="1"/>
          </p:cNvSpPr>
          <p:nvPr>
            <p:ph type="ftr" sz="quarter" idx="4"/>
          </p:nvPr>
        </p:nvSpPr>
        <p:spPr>
          <a:xfrm>
            <a:off x="1" y="6457952"/>
            <a:ext cx="4303025" cy="339725"/>
          </a:xfrm>
          <a:prstGeom prst="rect">
            <a:avLst/>
          </a:prstGeom>
        </p:spPr>
        <p:txBody>
          <a:bodyPr vert="horz" lIns="91010" tIns="45505" rIns="91010" bIns="45505" rtlCol="0" anchor="b"/>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7" name="Місце для номера слайда 6">
            <a:extLst>
              <a:ext uri="{FF2B5EF4-FFF2-40B4-BE49-F238E27FC236}">
                <a16:creationId xmlns:a16="http://schemas.microsoft.com/office/drawing/2014/main" id="{B305F669-AEA4-BEE1-80ED-F2BC81C07261}"/>
              </a:ext>
            </a:extLst>
          </p:cNvPr>
          <p:cNvSpPr>
            <a:spLocks noGrp="1"/>
          </p:cNvSpPr>
          <p:nvPr>
            <p:ph type="sldNum" sz="quarter" idx="5"/>
          </p:nvPr>
        </p:nvSpPr>
        <p:spPr>
          <a:xfrm>
            <a:off x="5622027" y="6457952"/>
            <a:ext cx="4304611" cy="339725"/>
          </a:xfrm>
          <a:prstGeom prst="rect">
            <a:avLst/>
          </a:prstGeom>
        </p:spPr>
        <p:txBody>
          <a:bodyPr vert="horz" wrap="square" lIns="91010" tIns="45505" rIns="91010" bIns="45505" numCol="1" anchor="b" anchorCtr="0" compatLnSpc="1">
            <a:prstTxWarp prst="textNoShape">
              <a:avLst/>
            </a:prstTxWarp>
          </a:bodyPr>
          <a:lstStyle>
            <a:lvl1pPr algn="r" eaLnBrk="1" hangingPunct="1">
              <a:defRPr sz="1200" smtClean="0">
                <a:latin typeface="Roboto Condensed Light" panose="02000000000000000000" pitchFamily="2" charset="0"/>
              </a:defRPr>
            </a:lvl1pPr>
          </a:lstStyle>
          <a:p>
            <a:pPr>
              <a:defRPr/>
            </a:pPr>
            <a:fld id="{AD5E7DE3-1AE7-4703-B5A5-E3B50F059203}"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1pPr>
    <a:lvl2pPr marL="4572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2pPr>
    <a:lvl3pPr marL="9144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3pPr>
    <a:lvl4pPr marL="13716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4pPr>
    <a:lvl5pPr marL="18288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a:extLst>
              <a:ext uri="{FF2B5EF4-FFF2-40B4-BE49-F238E27FC236}">
                <a16:creationId xmlns:a16="http://schemas.microsoft.com/office/drawing/2014/main" id="{EC123180-4134-DF4E-785D-39CBDB5C47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uk-UA" dirty="0"/>
          </a:p>
        </p:txBody>
      </p:sp>
      <p:sp>
        <p:nvSpPr>
          <p:cNvPr id="5123" name="Заметки 2">
            <a:extLst>
              <a:ext uri="{FF2B5EF4-FFF2-40B4-BE49-F238E27FC236}">
                <a16:creationId xmlns:a16="http://schemas.microsoft.com/office/drawing/2014/main" id="{312169F0-1EA8-FC51-7151-606C144D08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dirty="0"/>
          </a:p>
        </p:txBody>
      </p:sp>
      <p:sp>
        <p:nvSpPr>
          <p:cNvPr id="5124" name="Номер слайда 3">
            <a:extLst>
              <a:ext uri="{FF2B5EF4-FFF2-40B4-BE49-F238E27FC236}">
                <a16:creationId xmlns:a16="http://schemas.microsoft.com/office/drawing/2014/main" id="{FD25675B-1AFB-8EBE-427A-E8EFEDC759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8188" indent="-284163">
              <a:defRPr>
                <a:solidFill>
                  <a:schemeClr val="tx1"/>
                </a:solidFill>
                <a:latin typeface="Arial" panose="020B0604020202020204" pitchFamily="34" charset="0"/>
              </a:defRPr>
            </a:lvl2pPr>
            <a:lvl3pPr marL="1136650" indent="-227013">
              <a:defRPr>
                <a:solidFill>
                  <a:schemeClr val="tx1"/>
                </a:solidFill>
                <a:latin typeface="Arial" panose="020B0604020202020204" pitchFamily="34" charset="0"/>
              </a:defRPr>
            </a:lvl3pPr>
            <a:lvl4pPr marL="1592263" indent="-227013">
              <a:defRPr>
                <a:solidFill>
                  <a:schemeClr val="tx1"/>
                </a:solidFill>
                <a:latin typeface="Arial" panose="020B0604020202020204" pitchFamily="34" charset="0"/>
              </a:defRPr>
            </a:lvl4pPr>
            <a:lvl5pPr marL="2046288" indent="-227013">
              <a:defRPr>
                <a:solidFill>
                  <a:schemeClr val="tx1"/>
                </a:solidFill>
                <a:latin typeface="Arial" panose="020B0604020202020204" pitchFamily="34" charset="0"/>
              </a:defRPr>
            </a:lvl5pPr>
            <a:lvl6pPr marL="2503488" indent="-227013" eaLnBrk="0" fontAlgn="base" hangingPunct="0">
              <a:spcBef>
                <a:spcPct val="0"/>
              </a:spcBef>
              <a:spcAft>
                <a:spcPct val="0"/>
              </a:spcAft>
              <a:defRPr>
                <a:solidFill>
                  <a:schemeClr val="tx1"/>
                </a:solidFill>
                <a:latin typeface="Arial" panose="020B0604020202020204" pitchFamily="34" charset="0"/>
              </a:defRPr>
            </a:lvl6pPr>
            <a:lvl7pPr marL="2960688" indent="-227013" eaLnBrk="0" fontAlgn="base" hangingPunct="0">
              <a:spcBef>
                <a:spcPct val="0"/>
              </a:spcBef>
              <a:spcAft>
                <a:spcPct val="0"/>
              </a:spcAft>
              <a:defRPr>
                <a:solidFill>
                  <a:schemeClr val="tx1"/>
                </a:solidFill>
                <a:latin typeface="Arial" panose="020B0604020202020204" pitchFamily="34" charset="0"/>
              </a:defRPr>
            </a:lvl7pPr>
            <a:lvl8pPr marL="3417888" indent="-227013" eaLnBrk="0" fontAlgn="base" hangingPunct="0">
              <a:spcBef>
                <a:spcPct val="0"/>
              </a:spcBef>
              <a:spcAft>
                <a:spcPct val="0"/>
              </a:spcAft>
              <a:defRPr>
                <a:solidFill>
                  <a:schemeClr val="tx1"/>
                </a:solidFill>
                <a:latin typeface="Arial" panose="020B0604020202020204" pitchFamily="34" charset="0"/>
              </a:defRPr>
            </a:lvl8pPr>
            <a:lvl9pPr marL="3875088" indent="-227013" eaLnBrk="0" fontAlgn="base" hangingPunct="0">
              <a:spcBef>
                <a:spcPct val="0"/>
              </a:spcBef>
              <a:spcAft>
                <a:spcPct val="0"/>
              </a:spcAft>
              <a:defRPr>
                <a:solidFill>
                  <a:schemeClr val="tx1"/>
                </a:solidFill>
                <a:latin typeface="Arial" panose="020B0604020202020204" pitchFamily="34" charset="0"/>
              </a:defRPr>
            </a:lvl9pPr>
          </a:lstStyle>
          <a:p>
            <a:fld id="{444C9BBA-1121-4372-A223-AC5E6F5CC0C9}" type="slidenum">
              <a:rPr lang="uk-UA" altLang="uk-UA">
                <a:latin typeface="Roboto Condensed Light" panose="02000000000000000000" pitchFamily="2" charset="0"/>
              </a:rPr>
              <a:pPr/>
              <a:t>1</a:t>
            </a:fld>
            <a:endParaRPr lang="uk-UA" altLang="uk-UA" dirty="0">
              <a:latin typeface="Roboto Condensed Light" panose="02000000000000000000" pitchFamily="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AA8ED688-EA9D-61C5-A44B-F55D15E720F8}"/>
              </a:ext>
            </a:extLst>
          </p:cNvPr>
          <p:cNvSpPr>
            <a:spLocks noGrp="1"/>
          </p:cNvSpPr>
          <p:nvPr>
            <p:ph type="dt" sz="half" idx="10"/>
          </p:nvPr>
        </p:nvSpPr>
        <p:spPr/>
        <p:txBody>
          <a:bodyPr/>
          <a:lstStyle>
            <a:lvl1pPr>
              <a:defRPr/>
            </a:lvl1pPr>
          </a:lstStyle>
          <a:p>
            <a:pPr>
              <a:defRPr/>
            </a:pPr>
            <a:fld id="{8E82A0AA-8F14-463A-B142-283B990E42D1}" type="datetime1">
              <a:rPr lang="uk-UA" smtClean="0"/>
              <a:t>01.07.2026</a:t>
            </a:fld>
            <a:endParaRPr lang="uk-UA" dirty="0"/>
          </a:p>
        </p:txBody>
      </p:sp>
      <p:sp>
        <p:nvSpPr>
          <p:cNvPr id="5" name="Місце для нижнього колонтитула 4">
            <a:extLst>
              <a:ext uri="{FF2B5EF4-FFF2-40B4-BE49-F238E27FC236}">
                <a16:creationId xmlns:a16="http://schemas.microsoft.com/office/drawing/2014/main" id="{F12B7512-7EB2-DA19-46B7-56794379F821}"/>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B66CE9B-243A-B895-DE85-B46D60D6A835}"/>
              </a:ext>
            </a:extLst>
          </p:cNvPr>
          <p:cNvSpPr>
            <a:spLocks noGrp="1"/>
          </p:cNvSpPr>
          <p:nvPr>
            <p:ph type="sldNum" sz="quarter" idx="12"/>
          </p:nvPr>
        </p:nvSpPr>
        <p:spPr/>
        <p:txBody>
          <a:bodyPr/>
          <a:lstStyle>
            <a:lvl1pPr>
              <a:defRPr/>
            </a:lvl1pPr>
          </a:lstStyle>
          <a:p>
            <a:pPr>
              <a:defRPr/>
            </a:pPr>
            <a:fld id="{CEA36708-AE8B-4B85-9B65-228F0635230B}" type="slidenum">
              <a:rPr lang="uk-UA" altLang="uk-UA"/>
              <a:pPr>
                <a:defRPr/>
              </a:pPr>
              <a:t>‹№›</a:t>
            </a:fld>
            <a:endParaRPr lang="uk-UA" altLang="uk-UA" dirty="0"/>
          </a:p>
        </p:txBody>
      </p:sp>
    </p:spTree>
    <p:extLst>
      <p:ext uri="{BB962C8B-B14F-4D97-AF65-F5344CB8AC3E}">
        <p14:creationId xmlns:p14="http://schemas.microsoft.com/office/powerpoint/2010/main" val="4030150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FB3C76D-3FFE-763E-4EE5-2A99E753A866}"/>
              </a:ext>
            </a:extLst>
          </p:cNvPr>
          <p:cNvSpPr>
            <a:spLocks noGrp="1"/>
          </p:cNvSpPr>
          <p:nvPr>
            <p:ph type="dt" sz="half" idx="10"/>
          </p:nvPr>
        </p:nvSpPr>
        <p:spPr/>
        <p:txBody>
          <a:bodyPr/>
          <a:lstStyle>
            <a:lvl1pPr>
              <a:defRPr/>
            </a:lvl1pPr>
          </a:lstStyle>
          <a:p>
            <a:pPr>
              <a:defRPr/>
            </a:pPr>
            <a:fld id="{DB220ABF-94A0-4458-A503-65FD43098299}" type="datetime1">
              <a:rPr lang="uk-UA" smtClean="0"/>
              <a:t>01.07.2026</a:t>
            </a:fld>
            <a:endParaRPr lang="uk-UA" dirty="0"/>
          </a:p>
        </p:txBody>
      </p:sp>
      <p:sp>
        <p:nvSpPr>
          <p:cNvPr id="5" name="Місце для нижнього колонтитула 4">
            <a:extLst>
              <a:ext uri="{FF2B5EF4-FFF2-40B4-BE49-F238E27FC236}">
                <a16:creationId xmlns:a16="http://schemas.microsoft.com/office/drawing/2014/main" id="{9D0A6F11-8148-EC28-C421-ABF4862C6BB5}"/>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87B56B1A-9CE4-8114-6966-A045B2D002A2}"/>
              </a:ext>
            </a:extLst>
          </p:cNvPr>
          <p:cNvSpPr>
            <a:spLocks noGrp="1"/>
          </p:cNvSpPr>
          <p:nvPr>
            <p:ph type="sldNum" sz="quarter" idx="12"/>
          </p:nvPr>
        </p:nvSpPr>
        <p:spPr/>
        <p:txBody>
          <a:bodyPr/>
          <a:lstStyle>
            <a:lvl1pPr>
              <a:defRPr/>
            </a:lvl1pPr>
          </a:lstStyle>
          <a:p>
            <a:pPr>
              <a:defRPr/>
            </a:pPr>
            <a:fld id="{4E4F0B48-4A94-4504-A6C0-3A970785A124}" type="slidenum">
              <a:rPr lang="uk-UA" altLang="uk-UA"/>
              <a:pPr>
                <a:defRPr/>
              </a:pPr>
              <a:t>‹№›</a:t>
            </a:fld>
            <a:endParaRPr lang="uk-UA" altLang="uk-UA" dirty="0"/>
          </a:p>
        </p:txBody>
      </p:sp>
    </p:spTree>
    <p:extLst>
      <p:ext uri="{BB962C8B-B14F-4D97-AF65-F5344CB8AC3E}">
        <p14:creationId xmlns:p14="http://schemas.microsoft.com/office/powerpoint/2010/main" val="2193732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A0CB74CD-04BD-591A-4CDD-5926DD78B5DD}"/>
              </a:ext>
            </a:extLst>
          </p:cNvPr>
          <p:cNvSpPr>
            <a:spLocks noGrp="1"/>
          </p:cNvSpPr>
          <p:nvPr>
            <p:ph type="dt" sz="half" idx="10"/>
          </p:nvPr>
        </p:nvSpPr>
        <p:spPr/>
        <p:txBody>
          <a:bodyPr/>
          <a:lstStyle>
            <a:lvl1pPr>
              <a:defRPr/>
            </a:lvl1pPr>
          </a:lstStyle>
          <a:p>
            <a:pPr>
              <a:defRPr/>
            </a:pPr>
            <a:fld id="{1BF0229F-B9CA-431A-B51F-1F8A35B8DC77}" type="datetime1">
              <a:rPr lang="uk-UA" smtClean="0"/>
              <a:t>01.07.2026</a:t>
            </a:fld>
            <a:endParaRPr lang="uk-UA" dirty="0"/>
          </a:p>
        </p:txBody>
      </p:sp>
      <p:sp>
        <p:nvSpPr>
          <p:cNvPr id="5" name="Місце для нижнього колонтитула 4">
            <a:extLst>
              <a:ext uri="{FF2B5EF4-FFF2-40B4-BE49-F238E27FC236}">
                <a16:creationId xmlns:a16="http://schemas.microsoft.com/office/drawing/2014/main" id="{D127B8D6-3995-C4DE-DD03-0D84EC35EBC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9A58A045-F125-D6D3-71A7-99BD4E10CDF7}"/>
              </a:ext>
            </a:extLst>
          </p:cNvPr>
          <p:cNvSpPr>
            <a:spLocks noGrp="1"/>
          </p:cNvSpPr>
          <p:nvPr>
            <p:ph type="sldNum" sz="quarter" idx="12"/>
          </p:nvPr>
        </p:nvSpPr>
        <p:spPr/>
        <p:txBody>
          <a:bodyPr/>
          <a:lstStyle>
            <a:lvl1pPr>
              <a:defRPr/>
            </a:lvl1pPr>
          </a:lstStyle>
          <a:p>
            <a:pPr>
              <a:defRPr/>
            </a:pPr>
            <a:fld id="{30A6392A-C09C-4467-9777-3DF3F4931805}" type="slidenum">
              <a:rPr lang="uk-UA" altLang="uk-UA"/>
              <a:pPr>
                <a:defRPr/>
              </a:pPr>
              <a:t>‹№›</a:t>
            </a:fld>
            <a:endParaRPr lang="uk-UA" altLang="uk-UA" dirty="0"/>
          </a:p>
        </p:txBody>
      </p:sp>
    </p:spTree>
    <p:extLst>
      <p:ext uri="{BB962C8B-B14F-4D97-AF65-F5344CB8AC3E}">
        <p14:creationId xmlns:p14="http://schemas.microsoft.com/office/powerpoint/2010/main" val="172682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9C0276E-6541-BA52-E161-CE331C0B1A1E}"/>
              </a:ext>
            </a:extLst>
          </p:cNvPr>
          <p:cNvSpPr>
            <a:spLocks noGrp="1"/>
          </p:cNvSpPr>
          <p:nvPr>
            <p:ph type="dt" sz="half" idx="10"/>
          </p:nvPr>
        </p:nvSpPr>
        <p:spPr/>
        <p:txBody>
          <a:bodyPr/>
          <a:lstStyle>
            <a:lvl1pPr>
              <a:defRPr/>
            </a:lvl1pPr>
          </a:lstStyle>
          <a:p>
            <a:pPr>
              <a:defRPr/>
            </a:pPr>
            <a:fld id="{ED8E5E7C-9C28-4F83-A4C5-B4A7F7D1D00C}" type="datetime1">
              <a:rPr lang="uk-UA" smtClean="0"/>
              <a:t>01.07.2026</a:t>
            </a:fld>
            <a:endParaRPr lang="uk-UA" dirty="0"/>
          </a:p>
        </p:txBody>
      </p:sp>
      <p:sp>
        <p:nvSpPr>
          <p:cNvPr id="5" name="Місце для нижнього колонтитула 4">
            <a:extLst>
              <a:ext uri="{FF2B5EF4-FFF2-40B4-BE49-F238E27FC236}">
                <a16:creationId xmlns:a16="http://schemas.microsoft.com/office/drawing/2014/main" id="{C7DDD959-5CE9-DE4E-E0DB-D16F2C6243EF}"/>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CBAD9C21-6A07-273E-32EB-90B9801FB94A}"/>
              </a:ext>
            </a:extLst>
          </p:cNvPr>
          <p:cNvSpPr>
            <a:spLocks noGrp="1"/>
          </p:cNvSpPr>
          <p:nvPr>
            <p:ph type="sldNum" sz="quarter" idx="12"/>
          </p:nvPr>
        </p:nvSpPr>
        <p:spPr/>
        <p:txBody>
          <a:bodyPr/>
          <a:lstStyle>
            <a:lvl1pPr>
              <a:defRPr/>
            </a:lvl1pPr>
          </a:lstStyle>
          <a:p>
            <a:pPr>
              <a:defRPr/>
            </a:pPr>
            <a:fld id="{C3457EC5-9B54-49ED-9CA6-C2B51A92FA73}" type="slidenum">
              <a:rPr lang="uk-UA" altLang="uk-UA"/>
              <a:pPr>
                <a:defRPr/>
              </a:pPr>
              <a:t>‹№›</a:t>
            </a:fld>
            <a:endParaRPr lang="uk-UA" altLang="uk-UA" dirty="0"/>
          </a:p>
        </p:txBody>
      </p:sp>
    </p:spTree>
    <p:extLst>
      <p:ext uri="{BB962C8B-B14F-4D97-AF65-F5344CB8AC3E}">
        <p14:creationId xmlns:p14="http://schemas.microsoft.com/office/powerpoint/2010/main" val="2605227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Відредагуйте стиль зразка тексту</a:t>
            </a:r>
          </a:p>
        </p:txBody>
      </p:sp>
      <p:sp>
        <p:nvSpPr>
          <p:cNvPr id="4" name="Місце для дати 3">
            <a:extLst>
              <a:ext uri="{FF2B5EF4-FFF2-40B4-BE49-F238E27FC236}">
                <a16:creationId xmlns:a16="http://schemas.microsoft.com/office/drawing/2014/main" id="{5F4B40DE-7744-E223-33EE-0FC832A8CB42}"/>
              </a:ext>
            </a:extLst>
          </p:cNvPr>
          <p:cNvSpPr>
            <a:spLocks noGrp="1"/>
          </p:cNvSpPr>
          <p:nvPr>
            <p:ph type="dt" sz="half" idx="10"/>
          </p:nvPr>
        </p:nvSpPr>
        <p:spPr/>
        <p:txBody>
          <a:bodyPr/>
          <a:lstStyle>
            <a:lvl1pPr>
              <a:defRPr/>
            </a:lvl1pPr>
          </a:lstStyle>
          <a:p>
            <a:pPr>
              <a:defRPr/>
            </a:pPr>
            <a:fld id="{94F1511E-535D-4954-AF01-FFE74FA62650}" type="datetime1">
              <a:rPr lang="uk-UA" smtClean="0"/>
              <a:t>01.07.2026</a:t>
            </a:fld>
            <a:endParaRPr lang="uk-UA" dirty="0"/>
          </a:p>
        </p:txBody>
      </p:sp>
      <p:sp>
        <p:nvSpPr>
          <p:cNvPr id="5" name="Місце для нижнього колонтитула 4">
            <a:extLst>
              <a:ext uri="{FF2B5EF4-FFF2-40B4-BE49-F238E27FC236}">
                <a16:creationId xmlns:a16="http://schemas.microsoft.com/office/drawing/2014/main" id="{67955B39-CD41-967F-D3C9-49E2F0DC0B8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C395E2B-5CDE-5E43-970C-EF311F5EDB18}"/>
              </a:ext>
            </a:extLst>
          </p:cNvPr>
          <p:cNvSpPr>
            <a:spLocks noGrp="1"/>
          </p:cNvSpPr>
          <p:nvPr>
            <p:ph type="sldNum" sz="quarter" idx="12"/>
          </p:nvPr>
        </p:nvSpPr>
        <p:spPr/>
        <p:txBody>
          <a:bodyPr/>
          <a:lstStyle>
            <a:lvl1pPr>
              <a:defRPr/>
            </a:lvl1pPr>
          </a:lstStyle>
          <a:p>
            <a:pPr>
              <a:defRPr/>
            </a:pPr>
            <a:fld id="{57516EA7-C336-4E60-ADB4-B52A6B1073E8}" type="slidenum">
              <a:rPr lang="uk-UA" altLang="uk-UA"/>
              <a:pPr>
                <a:defRPr/>
              </a:pPr>
              <a:t>‹№›</a:t>
            </a:fld>
            <a:endParaRPr lang="uk-UA" altLang="uk-UA" dirty="0"/>
          </a:p>
        </p:txBody>
      </p:sp>
    </p:spTree>
    <p:extLst>
      <p:ext uri="{BB962C8B-B14F-4D97-AF65-F5344CB8AC3E}">
        <p14:creationId xmlns:p14="http://schemas.microsoft.com/office/powerpoint/2010/main" val="2127845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3">
            <a:extLst>
              <a:ext uri="{FF2B5EF4-FFF2-40B4-BE49-F238E27FC236}">
                <a16:creationId xmlns:a16="http://schemas.microsoft.com/office/drawing/2014/main" id="{A3C90BE2-957C-03F8-1F9F-8F0443FFFAE6}"/>
              </a:ext>
            </a:extLst>
          </p:cNvPr>
          <p:cNvSpPr>
            <a:spLocks noGrp="1"/>
          </p:cNvSpPr>
          <p:nvPr>
            <p:ph type="dt" sz="half" idx="10"/>
          </p:nvPr>
        </p:nvSpPr>
        <p:spPr/>
        <p:txBody>
          <a:bodyPr/>
          <a:lstStyle>
            <a:lvl1pPr>
              <a:defRPr/>
            </a:lvl1pPr>
          </a:lstStyle>
          <a:p>
            <a:pPr>
              <a:defRPr/>
            </a:pPr>
            <a:fld id="{9296ECDB-68B7-4C01-9488-DCF337BDEAC4}" type="datetime1">
              <a:rPr lang="uk-UA" smtClean="0"/>
              <a:t>01.07.2026</a:t>
            </a:fld>
            <a:endParaRPr lang="uk-UA" dirty="0"/>
          </a:p>
        </p:txBody>
      </p:sp>
      <p:sp>
        <p:nvSpPr>
          <p:cNvPr id="6" name="Місце для нижнього колонтитула 4">
            <a:extLst>
              <a:ext uri="{FF2B5EF4-FFF2-40B4-BE49-F238E27FC236}">
                <a16:creationId xmlns:a16="http://schemas.microsoft.com/office/drawing/2014/main" id="{7F0EFF87-884A-FDE7-CC72-F0E8FB07FB1C}"/>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8CC73E7E-C44D-D440-5AEA-931F69F3201B}"/>
              </a:ext>
            </a:extLst>
          </p:cNvPr>
          <p:cNvSpPr>
            <a:spLocks noGrp="1"/>
          </p:cNvSpPr>
          <p:nvPr>
            <p:ph type="sldNum" sz="quarter" idx="12"/>
          </p:nvPr>
        </p:nvSpPr>
        <p:spPr/>
        <p:txBody>
          <a:bodyPr/>
          <a:lstStyle>
            <a:lvl1pPr>
              <a:defRPr/>
            </a:lvl1pPr>
          </a:lstStyle>
          <a:p>
            <a:pPr>
              <a:defRPr/>
            </a:pPr>
            <a:fld id="{4FB77D72-FDE4-4F0D-B779-DE79087AB794}" type="slidenum">
              <a:rPr lang="uk-UA" altLang="uk-UA"/>
              <a:pPr>
                <a:defRPr/>
              </a:pPr>
              <a:t>‹№›</a:t>
            </a:fld>
            <a:endParaRPr lang="uk-UA" altLang="uk-UA" dirty="0"/>
          </a:p>
        </p:txBody>
      </p:sp>
    </p:spTree>
    <p:extLst>
      <p:ext uri="{BB962C8B-B14F-4D97-AF65-F5344CB8AC3E}">
        <p14:creationId xmlns:p14="http://schemas.microsoft.com/office/powerpoint/2010/main" val="1947340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3">
            <a:extLst>
              <a:ext uri="{FF2B5EF4-FFF2-40B4-BE49-F238E27FC236}">
                <a16:creationId xmlns:a16="http://schemas.microsoft.com/office/drawing/2014/main" id="{EA0DD99F-8DA5-F2B0-254A-B8A1308B5080}"/>
              </a:ext>
            </a:extLst>
          </p:cNvPr>
          <p:cNvSpPr>
            <a:spLocks noGrp="1"/>
          </p:cNvSpPr>
          <p:nvPr>
            <p:ph type="dt" sz="half" idx="10"/>
          </p:nvPr>
        </p:nvSpPr>
        <p:spPr/>
        <p:txBody>
          <a:bodyPr/>
          <a:lstStyle>
            <a:lvl1pPr>
              <a:defRPr/>
            </a:lvl1pPr>
          </a:lstStyle>
          <a:p>
            <a:pPr>
              <a:defRPr/>
            </a:pPr>
            <a:fld id="{F638CA85-2DB2-44C4-AF50-DAAF1E05620C}" type="datetime1">
              <a:rPr lang="uk-UA" smtClean="0"/>
              <a:t>01.07.2026</a:t>
            </a:fld>
            <a:endParaRPr lang="uk-UA" dirty="0"/>
          </a:p>
        </p:txBody>
      </p:sp>
      <p:sp>
        <p:nvSpPr>
          <p:cNvPr id="8" name="Місце для нижнього колонтитула 4">
            <a:extLst>
              <a:ext uri="{FF2B5EF4-FFF2-40B4-BE49-F238E27FC236}">
                <a16:creationId xmlns:a16="http://schemas.microsoft.com/office/drawing/2014/main" id="{16D392BE-E061-7D98-F1D5-C1C8D3872360}"/>
              </a:ext>
            </a:extLst>
          </p:cNvPr>
          <p:cNvSpPr>
            <a:spLocks noGrp="1"/>
          </p:cNvSpPr>
          <p:nvPr>
            <p:ph type="ftr" sz="quarter" idx="11"/>
          </p:nvPr>
        </p:nvSpPr>
        <p:spPr/>
        <p:txBody>
          <a:bodyPr/>
          <a:lstStyle>
            <a:lvl1pPr>
              <a:defRPr/>
            </a:lvl1pPr>
          </a:lstStyle>
          <a:p>
            <a:pPr>
              <a:defRPr/>
            </a:pPr>
            <a:endParaRPr lang="uk-UA" dirty="0"/>
          </a:p>
        </p:txBody>
      </p:sp>
      <p:sp>
        <p:nvSpPr>
          <p:cNvPr id="9" name="Місце для номера слайда 5">
            <a:extLst>
              <a:ext uri="{FF2B5EF4-FFF2-40B4-BE49-F238E27FC236}">
                <a16:creationId xmlns:a16="http://schemas.microsoft.com/office/drawing/2014/main" id="{FC71E889-4BED-A140-925A-AC31DDF437E8}"/>
              </a:ext>
            </a:extLst>
          </p:cNvPr>
          <p:cNvSpPr>
            <a:spLocks noGrp="1"/>
          </p:cNvSpPr>
          <p:nvPr>
            <p:ph type="sldNum" sz="quarter" idx="12"/>
          </p:nvPr>
        </p:nvSpPr>
        <p:spPr/>
        <p:txBody>
          <a:bodyPr/>
          <a:lstStyle>
            <a:lvl1pPr>
              <a:defRPr/>
            </a:lvl1pPr>
          </a:lstStyle>
          <a:p>
            <a:pPr>
              <a:defRPr/>
            </a:pPr>
            <a:fld id="{D3CAA662-D07E-4DEE-9289-2C855F9547C6}" type="slidenum">
              <a:rPr lang="uk-UA" altLang="uk-UA"/>
              <a:pPr>
                <a:defRPr/>
              </a:pPr>
              <a:t>‹№›</a:t>
            </a:fld>
            <a:endParaRPr lang="uk-UA" altLang="uk-UA" dirty="0"/>
          </a:p>
        </p:txBody>
      </p:sp>
    </p:spTree>
    <p:extLst>
      <p:ext uri="{BB962C8B-B14F-4D97-AF65-F5344CB8AC3E}">
        <p14:creationId xmlns:p14="http://schemas.microsoft.com/office/powerpoint/2010/main" val="4112208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3">
            <a:extLst>
              <a:ext uri="{FF2B5EF4-FFF2-40B4-BE49-F238E27FC236}">
                <a16:creationId xmlns:a16="http://schemas.microsoft.com/office/drawing/2014/main" id="{AA7AD9E1-47C8-9944-ABD5-45EADE34C17D}"/>
              </a:ext>
            </a:extLst>
          </p:cNvPr>
          <p:cNvSpPr>
            <a:spLocks noGrp="1"/>
          </p:cNvSpPr>
          <p:nvPr>
            <p:ph type="dt" sz="half" idx="10"/>
          </p:nvPr>
        </p:nvSpPr>
        <p:spPr/>
        <p:txBody>
          <a:bodyPr/>
          <a:lstStyle>
            <a:lvl1pPr>
              <a:defRPr/>
            </a:lvl1pPr>
          </a:lstStyle>
          <a:p>
            <a:pPr>
              <a:defRPr/>
            </a:pPr>
            <a:fld id="{1CC54C13-E40A-4086-BBB0-B10FF979CBEA}" type="datetime1">
              <a:rPr lang="uk-UA" smtClean="0"/>
              <a:t>01.07.2026</a:t>
            </a:fld>
            <a:endParaRPr lang="uk-UA" dirty="0"/>
          </a:p>
        </p:txBody>
      </p:sp>
      <p:sp>
        <p:nvSpPr>
          <p:cNvPr id="4" name="Місце для нижнього колонтитула 4">
            <a:extLst>
              <a:ext uri="{FF2B5EF4-FFF2-40B4-BE49-F238E27FC236}">
                <a16:creationId xmlns:a16="http://schemas.microsoft.com/office/drawing/2014/main" id="{5EC659C4-05E1-EB28-C2DF-96D8CC00C357}"/>
              </a:ext>
            </a:extLst>
          </p:cNvPr>
          <p:cNvSpPr>
            <a:spLocks noGrp="1"/>
          </p:cNvSpPr>
          <p:nvPr>
            <p:ph type="ftr" sz="quarter" idx="11"/>
          </p:nvPr>
        </p:nvSpPr>
        <p:spPr/>
        <p:txBody>
          <a:bodyPr/>
          <a:lstStyle>
            <a:lvl1pPr>
              <a:defRPr/>
            </a:lvl1pPr>
          </a:lstStyle>
          <a:p>
            <a:pPr>
              <a:defRPr/>
            </a:pPr>
            <a:endParaRPr lang="uk-UA" dirty="0"/>
          </a:p>
        </p:txBody>
      </p:sp>
      <p:sp>
        <p:nvSpPr>
          <p:cNvPr id="5" name="Місце для номера слайда 5">
            <a:extLst>
              <a:ext uri="{FF2B5EF4-FFF2-40B4-BE49-F238E27FC236}">
                <a16:creationId xmlns:a16="http://schemas.microsoft.com/office/drawing/2014/main" id="{D4237CF1-DE7F-FE35-5BF4-A6A97EF5AFF0}"/>
              </a:ext>
            </a:extLst>
          </p:cNvPr>
          <p:cNvSpPr>
            <a:spLocks noGrp="1"/>
          </p:cNvSpPr>
          <p:nvPr>
            <p:ph type="sldNum" sz="quarter" idx="12"/>
          </p:nvPr>
        </p:nvSpPr>
        <p:spPr/>
        <p:txBody>
          <a:bodyPr/>
          <a:lstStyle>
            <a:lvl1pPr>
              <a:defRPr/>
            </a:lvl1pPr>
          </a:lstStyle>
          <a:p>
            <a:pPr>
              <a:defRPr/>
            </a:pPr>
            <a:fld id="{432905D2-CC1C-4F8C-8D9C-4837BFB0BAA3}" type="slidenum">
              <a:rPr lang="uk-UA" altLang="uk-UA"/>
              <a:pPr>
                <a:defRPr/>
              </a:pPr>
              <a:t>‹№›</a:t>
            </a:fld>
            <a:endParaRPr lang="uk-UA" altLang="uk-UA" dirty="0"/>
          </a:p>
        </p:txBody>
      </p:sp>
    </p:spTree>
    <p:extLst>
      <p:ext uri="{BB962C8B-B14F-4D97-AF65-F5344CB8AC3E}">
        <p14:creationId xmlns:p14="http://schemas.microsoft.com/office/powerpoint/2010/main" val="159744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a:extLst>
              <a:ext uri="{FF2B5EF4-FFF2-40B4-BE49-F238E27FC236}">
                <a16:creationId xmlns:a16="http://schemas.microsoft.com/office/drawing/2014/main" id="{FF345E8C-B5CC-DBD2-49BF-3F8E11BF2CEC}"/>
              </a:ext>
            </a:extLst>
          </p:cNvPr>
          <p:cNvSpPr>
            <a:spLocks noGrp="1"/>
          </p:cNvSpPr>
          <p:nvPr>
            <p:ph type="dt" sz="half" idx="10"/>
          </p:nvPr>
        </p:nvSpPr>
        <p:spPr/>
        <p:txBody>
          <a:bodyPr/>
          <a:lstStyle>
            <a:lvl1pPr>
              <a:defRPr/>
            </a:lvl1pPr>
          </a:lstStyle>
          <a:p>
            <a:pPr>
              <a:defRPr/>
            </a:pPr>
            <a:fld id="{0D7350F9-2A98-4BB4-BE07-1E76DE1FF9AA}" type="datetime1">
              <a:rPr lang="uk-UA" smtClean="0"/>
              <a:t>01.07.2026</a:t>
            </a:fld>
            <a:endParaRPr lang="uk-UA" dirty="0"/>
          </a:p>
        </p:txBody>
      </p:sp>
      <p:sp>
        <p:nvSpPr>
          <p:cNvPr id="3" name="Місце для нижнього колонтитула 4">
            <a:extLst>
              <a:ext uri="{FF2B5EF4-FFF2-40B4-BE49-F238E27FC236}">
                <a16:creationId xmlns:a16="http://schemas.microsoft.com/office/drawing/2014/main" id="{8E0F689E-CF76-E819-6A24-BCC65EDCA976}"/>
              </a:ext>
            </a:extLst>
          </p:cNvPr>
          <p:cNvSpPr>
            <a:spLocks noGrp="1"/>
          </p:cNvSpPr>
          <p:nvPr>
            <p:ph type="ftr" sz="quarter" idx="11"/>
          </p:nvPr>
        </p:nvSpPr>
        <p:spPr/>
        <p:txBody>
          <a:bodyPr/>
          <a:lstStyle>
            <a:lvl1pPr>
              <a:defRPr/>
            </a:lvl1pPr>
          </a:lstStyle>
          <a:p>
            <a:pPr>
              <a:defRPr/>
            </a:pPr>
            <a:endParaRPr lang="uk-UA" dirty="0"/>
          </a:p>
        </p:txBody>
      </p:sp>
      <p:sp>
        <p:nvSpPr>
          <p:cNvPr id="4" name="Місце для номера слайда 5">
            <a:extLst>
              <a:ext uri="{FF2B5EF4-FFF2-40B4-BE49-F238E27FC236}">
                <a16:creationId xmlns:a16="http://schemas.microsoft.com/office/drawing/2014/main" id="{0D0CB2BC-E645-6849-7A8D-828A4AB5BBBC}"/>
              </a:ext>
            </a:extLst>
          </p:cNvPr>
          <p:cNvSpPr>
            <a:spLocks noGrp="1"/>
          </p:cNvSpPr>
          <p:nvPr>
            <p:ph type="sldNum" sz="quarter" idx="12"/>
          </p:nvPr>
        </p:nvSpPr>
        <p:spPr/>
        <p:txBody>
          <a:bodyPr/>
          <a:lstStyle>
            <a:lvl1pPr>
              <a:defRPr/>
            </a:lvl1pPr>
          </a:lstStyle>
          <a:p>
            <a:pPr>
              <a:defRPr/>
            </a:pPr>
            <a:fld id="{AF12A4B8-FBE2-42FD-8F7C-E331D756A450}" type="slidenum">
              <a:rPr lang="uk-UA" altLang="uk-UA"/>
              <a:pPr>
                <a:defRPr/>
              </a:pPr>
              <a:t>‹№›</a:t>
            </a:fld>
            <a:endParaRPr lang="uk-UA" altLang="uk-UA" dirty="0"/>
          </a:p>
        </p:txBody>
      </p:sp>
    </p:spTree>
    <p:extLst>
      <p:ext uri="{BB962C8B-B14F-4D97-AF65-F5344CB8AC3E}">
        <p14:creationId xmlns:p14="http://schemas.microsoft.com/office/powerpoint/2010/main" val="187850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C7262A28-1D71-BC9C-361E-8193A841A140}"/>
              </a:ext>
            </a:extLst>
          </p:cNvPr>
          <p:cNvSpPr>
            <a:spLocks noGrp="1"/>
          </p:cNvSpPr>
          <p:nvPr>
            <p:ph type="dt" sz="half" idx="10"/>
          </p:nvPr>
        </p:nvSpPr>
        <p:spPr/>
        <p:txBody>
          <a:bodyPr/>
          <a:lstStyle>
            <a:lvl1pPr>
              <a:defRPr/>
            </a:lvl1pPr>
          </a:lstStyle>
          <a:p>
            <a:pPr>
              <a:defRPr/>
            </a:pPr>
            <a:fld id="{D0E9A1FD-498C-4D6B-8066-378AFBFB37CA}" type="datetime1">
              <a:rPr lang="uk-UA" smtClean="0"/>
              <a:t>01.07.2026</a:t>
            </a:fld>
            <a:endParaRPr lang="uk-UA" dirty="0"/>
          </a:p>
        </p:txBody>
      </p:sp>
      <p:sp>
        <p:nvSpPr>
          <p:cNvPr id="6" name="Місце для нижнього колонтитула 4">
            <a:extLst>
              <a:ext uri="{FF2B5EF4-FFF2-40B4-BE49-F238E27FC236}">
                <a16:creationId xmlns:a16="http://schemas.microsoft.com/office/drawing/2014/main" id="{A521B7DB-A673-7716-B38E-B2B440DEAEEE}"/>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C430E745-9939-F461-9FF4-ACDFCDE1D2A8}"/>
              </a:ext>
            </a:extLst>
          </p:cNvPr>
          <p:cNvSpPr>
            <a:spLocks noGrp="1"/>
          </p:cNvSpPr>
          <p:nvPr>
            <p:ph type="sldNum" sz="quarter" idx="12"/>
          </p:nvPr>
        </p:nvSpPr>
        <p:spPr/>
        <p:txBody>
          <a:bodyPr/>
          <a:lstStyle>
            <a:lvl1pPr>
              <a:defRPr/>
            </a:lvl1pPr>
          </a:lstStyle>
          <a:p>
            <a:pPr>
              <a:defRPr/>
            </a:pPr>
            <a:fld id="{677728BF-03AA-4335-BB35-CA4255D550D5}" type="slidenum">
              <a:rPr lang="uk-UA" altLang="uk-UA"/>
              <a:pPr>
                <a:defRPr/>
              </a:pPr>
              <a:t>‹№›</a:t>
            </a:fld>
            <a:endParaRPr lang="uk-UA" altLang="uk-UA" dirty="0"/>
          </a:p>
        </p:txBody>
      </p:sp>
    </p:spTree>
    <p:extLst>
      <p:ext uri="{BB962C8B-B14F-4D97-AF65-F5344CB8AC3E}">
        <p14:creationId xmlns:p14="http://schemas.microsoft.com/office/powerpoint/2010/main" val="2809920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uk-UA" noProof="0" dirty="0"/>
              <a:t>Клацніть піктограму, щоб додати зображення</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EAD98881-2ACD-B166-5782-7741EE21F2BF}"/>
              </a:ext>
            </a:extLst>
          </p:cNvPr>
          <p:cNvSpPr>
            <a:spLocks noGrp="1"/>
          </p:cNvSpPr>
          <p:nvPr>
            <p:ph type="dt" sz="half" idx="10"/>
          </p:nvPr>
        </p:nvSpPr>
        <p:spPr/>
        <p:txBody>
          <a:bodyPr/>
          <a:lstStyle>
            <a:lvl1pPr>
              <a:defRPr/>
            </a:lvl1pPr>
          </a:lstStyle>
          <a:p>
            <a:pPr>
              <a:defRPr/>
            </a:pPr>
            <a:fld id="{38EBF41A-40A1-4AD2-912A-3E0B3D58C3BD}" type="datetime1">
              <a:rPr lang="uk-UA" smtClean="0"/>
              <a:t>01.07.2026</a:t>
            </a:fld>
            <a:endParaRPr lang="uk-UA" dirty="0"/>
          </a:p>
        </p:txBody>
      </p:sp>
      <p:sp>
        <p:nvSpPr>
          <p:cNvPr id="6" name="Місце для нижнього колонтитула 4">
            <a:extLst>
              <a:ext uri="{FF2B5EF4-FFF2-40B4-BE49-F238E27FC236}">
                <a16:creationId xmlns:a16="http://schemas.microsoft.com/office/drawing/2014/main" id="{A20CC5D9-3E6C-7EE8-9D04-C4BDBC52A2BA}"/>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9185126F-D584-C2C3-AFD8-CF584FC064DD}"/>
              </a:ext>
            </a:extLst>
          </p:cNvPr>
          <p:cNvSpPr>
            <a:spLocks noGrp="1"/>
          </p:cNvSpPr>
          <p:nvPr>
            <p:ph type="sldNum" sz="quarter" idx="12"/>
          </p:nvPr>
        </p:nvSpPr>
        <p:spPr/>
        <p:txBody>
          <a:bodyPr/>
          <a:lstStyle>
            <a:lvl1pPr>
              <a:defRPr/>
            </a:lvl1pPr>
          </a:lstStyle>
          <a:p>
            <a:pPr>
              <a:defRPr/>
            </a:pPr>
            <a:fld id="{3291BF11-B2ED-427F-8A4E-915E4DE31228}" type="slidenum">
              <a:rPr lang="uk-UA" altLang="uk-UA"/>
              <a:pPr>
                <a:defRPr/>
              </a:pPr>
              <a:t>‹№›</a:t>
            </a:fld>
            <a:endParaRPr lang="uk-UA" altLang="uk-UA" dirty="0"/>
          </a:p>
        </p:txBody>
      </p:sp>
    </p:spTree>
    <p:extLst>
      <p:ext uri="{BB962C8B-B14F-4D97-AF65-F5344CB8AC3E}">
        <p14:creationId xmlns:p14="http://schemas.microsoft.com/office/powerpoint/2010/main" val="212905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1026" name="Місце для заголовка 1">
            <a:extLst>
              <a:ext uri="{FF2B5EF4-FFF2-40B4-BE49-F238E27FC236}">
                <a16:creationId xmlns:a16="http://schemas.microsoft.com/office/drawing/2014/main" id="{145B3D2B-C7D7-7980-44A7-F0F89E85FA3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uk-UA" altLang="uk-UA"/>
              <a:t>Клацніть, щоб редагувати стиль зразка заголовка</a:t>
            </a:r>
          </a:p>
        </p:txBody>
      </p:sp>
      <p:sp>
        <p:nvSpPr>
          <p:cNvPr id="1027" name="Місце для тексту 2">
            <a:extLst>
              <a:ext uri="{FF2B5EF4-FFF2-40B4-BE49-F238E27FC236}">
                <a16:creationId xmlns:a16="http://schemas.microsoft.com/office/drawing/2014/main" id="{6564B427-26C4-01D2-D649-C81805085E94}"/>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uk-UA"/>
              <a:t>Відредагуйте стиль зразка тексту</a:t>
            </a:r>
          </a:p>
          <a:p>
            <a:pPr lvl="1"/>
            <a:r>
              <a:rPr lang="uk-UA" altLang="uk-UA"/>
              <a:t>Другий рівень</a:t>
            </a:r>
          </a:p>
          <a:p>
            <a:pPr lvl="2"/>
            <a:r>
              <a:rPr lang="uk-UA" altLang="uk-UA"/>
              <a:t>Третій рівень</a:t>
            </a:r>
          </a:p>
          <a:p>
            <a:pPr lvl="3"/>
            <a:r>
              <a:rPr lang="uk-UA" altLang="uk-UA"/>
              <a:t>Четвертий рівень</a:t>
            </a:r>
          </a:p>
          <a:p>
            <a:pPr lvl="4"/>
            <a:r>
              <a:rPr lang="uk-UA" altLang="uk-UA"/>
              <a:t>П’ятий рівень</a:t>
            </a:r>
          </a:p>
        </p:txBody>
      </p:sp>
      <p:sp>
        <p:nvSpPr>
          <p:cNvPr id="4" name="Місце для дати 3">
            <a:extLst>
              <a:ext uri="{FF2B5EF4-FFF2-40B4-BE49-F238E27FC236}">
                <a16:creationId xmlns:a16="http://schemas.microsoft.com/office/drawing/2014/main" id="{81D6CE43-1EAA-523D-DAB2-2987A26D32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fld id="{CFF024C6-0B6E-4252-A21D-446B0B3BC755}" type="datetime1">
              <a:rPr lang="uk-UA" smtClean="0"/>
              <a:t>01.07.2026</a:t>
            </a:fld>
            <a:endParaRPr lang="uk-UA" dirty="0"/>
          </a:p>
        </p:txBody>
      </p:sp>
      <p:sp>
        <p:nvSpPr>
          <p:cNvPr id="5" name="Місце для нижнього колонтитула 4">
            <a:extLst>
              <a:ext uri="{FF2B5EF4-FFF2-40B4-BE49-F238E27FC236}">
                <a16:creationId xmlns:a16="http://schemas.microsoft.com/office/drawing/2014/main" id="{7EACE517-7161-2385-5C82-22A5011625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6AD0EEA3-846C-8CE7-CBB8-FCE48699ADA9}"/>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Roboto Condensed Light" panose="02000000000000000000" pitchFamily="2" charset="0"/>
              </a:defRPr>
            </a:lvl1pPr>
          </a:lstStyle>
          <a:p>
            <a:pPr>
              <a:defRPr/>
            </a:pPr>
            <a:fld id="{5BCFE2EF-88FD-44AD-B231-08CC0BF5B23B}"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Roboto Condensed Light"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2pPr>
      <a:lvl3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3pPr>
      <a:lvl4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4pPr>
      <a:lvl5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2" Type="http://schemas.openxmlformats.org/officeDocument/2006/relationships/hyperlink" Target="https://constitutionalist.com.ua/komentar-do-statti-16-vykorystannia-suddeiu-tekhnolohij-shi-kodeksu-suddivskoi-etyky"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constitutionalist.com.ua/komentar-do-statti-16-vykorystannia-suddeiu-tekhnolohij-shi-kodeksu-suddivskoi-etyky"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constitutionalist.com.ua/poperednij-proiekt-polozhennia-pro-vykorystannia-tekhnolohij-shi-pratsivnykamy-aparatu-v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constitutionalist.com.ua/poperednij-proiekt-polozhennia-pro-vykorystannia-tekhnolohij-shi-pratsivnykamy-aparatu-v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rm.coe.int/opinion-no-28-2025-of-the-ccje-published-/4880296bfa"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rm.coe.int/opinion-no-28-2025-of-the-ccje-published-/4880296bfa"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reyestr.court.gov.ua/Review/133336040"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s://constitutionalist.com.ua/supreme-court-case-law-on-the-application-of-the-law-of-ukraine-on-administrative-procedure-a-review" TargetMode="External"/><Relationship Id="rId3" Type="http://schemas.openxmlformats.org/officeDocument/2006/relationships/hyperlink" Target="https://constitutionalist.com.ua/gpt-bot-ai-law-source-analyst" TargetMode="External"/><Relationship Id="rId7" Type="http://schemas.openxmlformats.org/officeDocument/2006/relationships/hyperlink" Target="https://constitutionalist.com.ua/draft-regulation-on-responsible-ai-use-by-supreme-court-staff" TargetMode="External"/><Relationship Id="rId2" Type="http://schemas.openxmlformats.org/officeDocument/2006/relationships/hyperlink" Target="https://constitutionalist.com.ua/naukomir-ai" TargetMode="External"/><Relationship Id="rId1" Type="http://schemas.openxmlformats.org/officeDocument/2006/relationships/slideLayout" Target="../slideLayouts/slideLayout2.xml"/><Relationship Id="rId6" Type="http://schemas.openxmlformats.org/officeDocument/2006/relationships/hyperlink" Target="https://constitutionalist.com.ua/shi-ta-dosudovyj-poriadok-urehuliuvannia-sporiv-konstytutsiia-ukrainy-ta-nova-arkhitektura-dostupu-do-pravosuddia" TargetMode="External"/><Relationship Id="rId5" Type="http://schemas.openxmlformats.org/officeDocument/2006/relationships/hyperlink" Target="https://constitutionalist.com.ua/proiekt-zakonu-ukrainy-pro-shtuchnyj-intelekt" TargetMode="External"/><Relationship Id="rId4" Type="http://schemas.openxmlformats.org/officeDocument/2006/relationships/hyperlink" Target="https://constitutionalist.com.ua/gpt-bot-kasatsijnyj-filtr-kas-ukrainy-perevirka-skarhy-do-verkhovnoho-sudu-3"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https://constitutionalist.com.ua/artificial-intelligence-in-the-ukrainian-judiciary-charting-the-course-under-the-digital-gavel" TargetMode="External"/><Relationship Id="rId13" Type="http://schemas.openxmlformats.org/officeDocument/2006/relationships/hyperlink" Target="https://youtu.be/-qJ2FCeOEWQ" TargetMode="External"/><Relationship Id="rId3" Type="http://schemas.openxmlformats.org/officeDocument/2006/relationships/hyperlink" Target="https://so.supreme.court.gov.ua/news/949/naukovi-nadbannia-iak-osnova-dlia-nastupnykh-krokiv-na-shliakhu-intehratsii-shtuchnoho-intelektu-v-systemu-pravosuddia" TargetMode="External"/><Relationship Id="rId7" Type="http://schemas.openxmlformats.org/officeDocument/2006/relationships/hyperlink" Target="https://yur-gazeta.com/publications/practice/sudova-praktika/era-shi-y-rol-verhovnih-sudiv-u-cifroviy-transformaciyi-pravosuddya.html" TargetMode="External"/><Relationship Id="rId12" Type="http://schemas.openxmlformats.org/officeDocument/2006/relationships/hyperlink" Target="https://youtu.be/UlghLhHV8os?si=nCpvAl5p5KP3tY_G" TargetMode="External"/><Relationship Id="rId17" Type="http://schemas.openxmlformats.org/officeDocument/2006/relationships/hyperlink" Target="https://constitutionalist.com.ua/sovereign-ai-from-a-technological-idea-to-a-matter-of-state-resilience" TargetMode="External"/><Relationship Id="rId2" Type="http://schemas.openxmlformats.org/officeDocument/2006/relationships/hyperlink" Target="https://so.supreme.court.gov.ua/authors/934/shtuchnyi-intelekt-ta-systema-pravosuddia-ukrainy-rezultaty-spivpratsi-u-rotsi-sh%D1%81ho-mynuv" TargetMode="External"/><Relationship Id="rId16" Type="http://schemas.openxmlformats.org/officeDocument/2006/relationships/hyperlink" Target="https://court.gov.ua/storage/portal/supreme/prezent2026/184_Conciliation_mediation_effective_remedies_bernaziuk.pdf" TargetMode="External"/><Relationship Id="rId1" Type="http://schemas.openxmlformats.org/officeDocument/2006/relationships/slideLayout" Target="../slideLayouts/slideLayout2.xml"/><Relationship Id="rId6" Type="http://schemas.openxmlformats.org/officeDocument/2006/relationships/hyperlink" Target="https://slovo.nsj.gov.ua/images/pdf/2024_4_49/nsj_4_49_2024.pdf" TargetMode="External"/><Relationship Id="rId11" Type="http://schemas.openxmlformats.org/officeDocument/2006/relationships/hyperlink" Target="https://court.gov.ua/storage/portal/supreme/135.%20Limits_of_Interference_Private_Life_under_National_Security%20Threats_bernaziuk.pdf" TargetMode="External"/><Relationship Id="rId5" Type="http://schemas.openxmlformats.org/officeDocument/2006/relationships/hyperlink" Target="https://constitutionalist.com.ua/artificial-intelligence-and-the-judicial-system-of-ukraine-results-of-cooperation-in-the-past-year" TargetMode="External"/><Relationship Id="rId15" Type="http://schemas.openxmlformats.org/officeDocument/2006/relationships/hyperlink" Target="https://court.gov.ua/storage/portal/supreme/prezent2026/183_Preparing_Ukrainian_Judges_for_AI_bernaziuk.pdf" TargetMode="External"/><Relationship Id="rId10" Type="http://schemas.openxmlformats.org/officeDocument/2006/relationships/hyperlink" Target="https://court.gov.ua/storage/portal/supreme/161.%20Future_justice_independent_humane%20AI-era_bernaziuk%20%D0%B3%D0%BE%D1%82%D0%BE%D0%B2%D0%BE.pdf" TargetMode="External"/><Relationship Id="rId4" Type="http://schemas.openxmlformats.org/officeDocument/2006/relationships/hyperlink" Target="https://so.supreme.court.gov.ua/news/986/tsyfrova-era-pravosuddia-rol-shi-u-zabezpechenni-iednosti-sudovoi-praktyky-v-ukraini" TargetMode="External"/><Relationship Id="rId9" Type="http://schemas.openxmlformats.org/officeDocument/2006/relationships/hyperlink" Target="https://law.ukma.edu.ua/wp-content/uploads/2025/11/Rule-of-Law-and-AI-Challenges.pdf" TargetMode="External"/><Relationship Id="rId14" Type="http://schemas.openxmlformats.org/officeDocument/2006/relationships/hyperlink" Target="https://constitutionalist.com.ua/komentar-do-statti-16-vykorystannia-suddeiu-tekhnolohij-shi-kodeksu-suddivskoi-etyky"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unesdoc.unesco.org/ark:/48223/pf0000398153"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unesdoc.unesco.org/ark:/48223/pf000038733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rm.coe.int/cepej-2025-18final-en-draft-guidelines-on-the-use-of-generative-ai-for/48802a4ad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rm.coe.int/cepej-2025-18final-en-draft-guidelines-on-the-use-of-generative-ai-for/48802a4ad1"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zakon.rada.gov.ua/rada/show/n0001415-24#Tex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4099" name="Прямоугольник 4">
            <a:extLst>
              <a:ext uri="{FF2B5EF4-FFF2-40B4-BE49-F238E27FC236}">
                <a16:creationId xmlns:a16="http://schemas.microsoft.com/office/drawing/2014/main" id="{713D9962-6A76-0B3F-B541-F5A67F76EF47}"/>
              </a:ext>
            </a:extLst>
          </p:cNvPr>
          <p:cNvSpPr>
            <a:spLocks noChangeArrowheads="1"/>
          </p:cNvSpPr>
          <p:nvPr/>
        </p:nvSpPr>
        <p:spPr bwMode="auto">
          <a:xfrm>
            <a:off x="6538824" y="397472"/>
            <a:ext cx="5160370"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altLang="uk-UA" sz="2000" dirty="0" smtClean="0">
                <a:solidFill>
                  <a:schemeClr val="bg1"/>
                </a:solidFill>
              </a:rPr>
              <a:t>ЮНЕСКО </a:t>
            </a:r>
            <a:r>
              <a:rPr lang="en-US" altLang="uk-UA" sz="2000" dirty="0">
                <a:solidFill>
                  <a:schemeClr val="bg1"/>
                </a:solidFill>
              </a:rPr>
              <a:t>(UNESCO</a:t>
            </a:r>
            <a:r>
              <a:rPr lang="en-US" altLang="uk-UA" sz="2000" dirty="0" smtClean="0">
                <a:solidFill>
                  <a:schemeClr val="bg1"/>
                </a:solidFill>
              </a:rPr>
              <a:t>)</a:t>
            </a:r>
            <a:r>
              <a:rPr lang="uk-UA" altLang="uk-UA" sz="2000" dirty="0">
                <a:solidFill>
                  <a:schemeClr val="bg1"/>
                </a:solidFill>
              </a:rPr>
              <a:t> </a:t>
            </a:r>
            <a:r>
              <a:rPr lang="uk-UA" altLang="uk-UA" sz="2000" dirty="0" smtClean="0">
                <a:solidFill>
                  <a:schemeClr val="bg1"/>
                </a:solidFill>
              </a:rPr>
              <a:t>та </a:t>
            </a:r>
            <a:r>
              <a:rPr lang="en-US" altLang="uk-UA" sz="2000" dirty="0" smtClean="0">
                <a:solidFill>
                  <a:schemeClr val="bg1"/>
                </a:solidFill>
              </a:rPr>
              <a:t>The </a:t>
            </a:r>
            <a:r>
              <a:rPr lang="en-US" altLang="uk-UA" sz="2000" dirty="0">
                <a:solidFill>
                  <a:schemeClr val="bg1"/>
                </a:solidFill>
              </a:rPr>
              <a:t>Future </a:t>
            </a:r>
            <a:r>
              <a:rPr lang="en-US" altLang="uk-UA" sz="2000" dirty="0" smtClean="0">
                <a:solidFill>
                  <a:schemeClr val="bg1"/>
                </a:solidFill>
              </a:rPr>
              <a:t>Society</a:t>
            </a:r>
            <a:endParaRPr lang="uk-UA" altLang="uk-UA" sz="2000" dirty="0" smtClean="0">
              <a:solidFill>
                <a:schemeClr val="bg1"/>
              </a:solidFill>
            </a:endParaRPr>
          </a:p>
          <a:p>
            <a:pPr>
              <a:lnSpc>
                <a:spcPct val="100000"/>
              </a:lnSpc>
              <a:spcBef>
                <a:spcPct val="0"/>
              </a:spcBef>
              <a:buFontTx/>
              <a:buNone/>
            </a:pPr>
            <a:r>
              <a:rPr lang="en-US" altLang="uk-UA" sz="2000" dirty="0" smtClean="0">
                <a:solidFill>
                  <a:schemeClr val="bg1"/>
                </a:solidFill>
              </a:rPr>
              <a:t>Cetic.br|NIC.br</a:t>
            </a:r>
            <a:r>
              <a:rPr lang="en-US" altLang="uk-UA" sz="2000" dirty="0">
                <a:solidFill>
                  <a:schemeClr val="bg1"/>
                </a:solidFill>
              </a:rPr>
              <a:t>, </a:t>
            </a:r>
            <a:r>
              <a:rPr lang="uk-UA" altLang="uk-UA" sz="2000" dirty="0" smtClean="0">
                <a:solidFill>
                  <a:schemeClr val="bg1"/>
                </a:solidFill>
              </a:rPr>
              <a:t>Національна школа </a:t>
            </a:r>
            <a:r>
              <a:rPr lang="uk-UA" altLang="uk-UA" sz="2000" dirty="0">
                <a:solidFill>
                  <a:schemeClr val="bg1"/>
                </a:solidFill>
              </a:rPr>
              <a:t>суддів </a:t>
            </a:r>
            <a:r>
              <a:rPr lang="uk-UA" altLang="uk-UA" sz="2000" dirty="0" smtClean="0">
                <a:solidFill>
                  <a:schemeClr val="bg1"/>
                </a:solidFill>
              </a:rPr>
              <a:t>України, </a:t>
            </a:r>
            <a:r>
              <a:rPr lang="en-US" altLang="uk-UA" sz="2000" dirty="0" smtClean="0">
                <a:solidFill>
                  <a:schemeClr val="bg1"/>
                </a:solidFill>
              </a:rPr>
              <a:t>IEEE </a:t>
            </a:r>
            <a:r>
              <a:rPr lang="en-US" altLang="uk-UA" sz="2000" dirty="0">
                <a:solidFill>
                  <a:schemeClr val="bg1"/>
                </a:solidFill>
              </a:rPr>
              <a:t>Standards Association (IEEE SA)</a:t>
            </a:r>
            <a:endParaRPr lang="ru-RU" altLang="uk-UA" sz="2000" dirty="0" smtClean="0">
              <a:solidFill>
                <a:schemeClr val="bg1"/>
              </a:solidFill>
            </a:endParaRPr>
          </a:p>
          <a:p>
            <a:pPr>
              <a:lnSpc>
                <a:spcPct val="100000"/>
              </a:lnSpc>
              <a:spcBef>
                <a:spcPct val="0"/>
              </a:spcBef>
              <a:buFontTx/>
              <a:buNone/>
            </a:pPr>
            <a:endParaRPr lang="ru-RU" altLang="uk-UA" sz="1000" dirty="0" smtClean="0">
              <a:solidFill>
                <a:schemeClr val="bg1"/>
              </a:solidFill>
            </a:endParaRPr>
          </a:p>
          <a:p>
            <a:pPr>
              <a:lnSpc>
                <a:spcPct val="100000"/>
              </a:lnSpc>
              <a:spcBef>
                <a:spcPct val="0"/>
              </a:spcBef>
              <a:buFontTx/>
              <a:buNone/>
            </a:pPr>
            <a:r>
              <a:rPr lang="ru-RU" altLang="uk-UA" sz="2000" dirty="0" smtClean="0">
                <a:solidFill>
                  <a:schemeClr val="bg1"/>
                </a:solidFill>
              </a:rPr>
              <a:t>Тренінговий </a:t>
            </a:r>
            <a:r>
              <a:rPr lang="ru-RU" altLang="uk-UA" sz="2000" dirty="0">
                <a:solidFill>
                  <a:schemeClr val="bg1"/>
                </a:solidFill>
              </a:rPr>
              <a:t>курс «Штучний інтелект і верховенство права</a:t>
            </a:r>
            <a:r>
              <a:rPr lang="ru-RU" altLang="uk-UA" sz="2000" dirty="0" smtClean="0">
                <a:solidFill>
                  <a:schemeClr val="bg1"/>
                </a:solidFill>
              </a:rPr>
              <a:t>»</a:t>
            </a:r>
          </a:p>
          <a:p>
            <a:pPr>
              <a:lnSpc>
                <a:spcPct val="100000"/>
              </a:lnSpc>
              <a:spcBef>
                <a:spcPct val="0"/>
              </a:spcBef>
              <a:buFontTx/>
              <a:buNone/>
            </a:pPr>
            <a:endParaRPr lang="uk-UA" altLang="uk-UA" sz="1000" dirty="0" smtClean="0">
              <a:solidFill>
                <a:schemeClr val="bg1"/>
              </a:solidFill>
            </a:endParaRPr>
          </a:p>
          <a:p>
            <a:pPr>
              <a:lnSpc>
                <a:spcPct val="100000"/>
              </a:lnSpc>
              <a:spcBef>
                <a:spcPct val="0"/>
              </a:spcBef>
              <a:buFontTx/>
              <a:buNone/>
            </a:pPr>
            <a:r>
              <a:rPr lang="uk-UA" altLang="uk-UA" sz="2000" dirty="0" smtClean="0">
                <a:solidFill>
                  <a:schemeClr val="bg1"/>
                </a:solidFill>
              </a:rPr>
              <a:t>29</a:t>
            </a:r>
            <a:r>
              <a:rPr lang="en-US" altLang="uk-UA" sz="2000" dirty="0" smtClean="0">
                <a:solidFill>
                  <a:schemeClr val="bg1"/>
                </a:solidFill>
              </a:rPr>
              <a:t> </a:t>
            </a:r>
            <a:r>
              <a:rPr lang="uk-UA" altLang="uk-UA" sz="2000" dirty="0" smtClean="0">
                <a:solidFill>
                  <a:schemeClr val="bg1"/>
                </a:solidFill>
              </a:rPr>
              <a:t>червня </a:t>
            </a:r>
            <a:r>
              <a:rPr lang="uk-UA" altLang="uk-UA" sz="2000" dirty="0">
                <a:solidFill>
                  <a:schemeClr val="bg1"/>
                </a:solidFill>
              </a:rPr>
              <a:t>2026 року</a:t>
            </a:r>
          </a:p>
        </p:txBody>
      </p:sp>
      <p:sp>
        <p:nvSpPr>
          <p:cNvPr id="4100" name="TextBox 10">
            <a:extLst>
              <a:ext uri="{FF2B5EF4-FFF2-40B4-BE49-F238E27FC236}">
                <a16:creationId xmlns:a16="http://schemas.microsoft.com/office/drawing/2014/main" id="{1A77238E-A3A5-371E-E67F-93A7CB4BB124}"/>
              </a:ext>
            </a:extLst>
          </p:cNvPr>
          <p:cNvSpPr txBox="1">
            <a:spLocks noChangeArrowheads="1"/>
          </p:cNvSpPr>
          <p:nvPr/>
        </p:nvSpPr>
        <p:spPr bwMode="auto">
          <a:xfrm>
            <a:off x="411480" y="3169920"/>
            <a:ext cx="11287713"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ct val="0"/>
              </a:spcBef>
              <a:buFontTx/>
              <a:buNone/>
            </a:pPr>
            <a:r>
              <a:rPr lang="ru-RU" sz="3000" dirty="0">
                <a:solidFill>
                  <a:schemeClr val="bg1"/>
                </a:solidFill>
              </a:rPr>
              <a:t>Штучний інтелект у судах України: правила відповідального використання та ризики алгоритмічної упередженості й дискримінації</a:t>
            </a:r>
            <a:endParaRPr lang="uk-UA" sz="3000" dirty="0">
              <a:solidFill>
                <a:schemeClr val="bg1"/>
              </a:solidFill>
            </a:endParaRPr>
          </a:p>
        </p:txBody>
      </p:sp>
      <p:sp>
        <p:nvSpPr>
          <p:cNvPr id="4101" name="TextBox 14">
            <a:extLst>
              <a:ext uri="{FF2B5EF4-FFF2-40B4-BE49-F238E27FC236}">
                <a16:creationId xmlns:a16="http://schemas.microsoft.com/office/drawing/2014/main" id="{46C864FC-A28B-EC07-B9A8-2430B01469D4}"/>
              </a:ext>
            </a:extLst>
          </p:cNvPr>
          <p:cNvSpPr txBox="1">
            <a:spLocks noChangeArrowheads="1"/>
          </p:cNvSpPr>
          <p:nvPr/>
        </p:nvSpPr>
        <p:spPr bwMode="auto">
          <a:xfrm>
            <a:off x="587375" y="5198468"/>
            <a:ext cx="107092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altLang="uk-UA" sz="2000" b="1" dirty="0">
                <a:solidFill>
                  <a:srgbClr val="FFFFFF"/>
                </a:solidFill>
                <a:ea typeface="Roboto Condensed Light" panose="02000000000000000000" pitchFamily="2" charset="0"/>
                <a:cs typeface="Roboto Condensed Light" panose="02000000000000000000" pitchFamily="2" charset="0"/>
              </a:rPr>
              <a:t>Ян БЕРНАЗЮК,</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суддя Касаційного адміністративного суду у складі Верховного Суду, </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доктор юридичних наук, професор</a:t>
            </a:r>
          </a:p>
        </p:txBody>
      </p:sp>
      <p:pic>
        <p:nvPicPr>
          <p:cNvPr id="6"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587375" y="584200"/>
            <a:ext cx="1232064" cy="15106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E5CEF-5750-EC83-94C9-5652E8A64E0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499E81-A801-3EB2-E3A0-BE696FBCFF13}"/>
              </a:ext>
            </a:extLst>
          </p:cNvPr>
          <p:cNvSpPr>
            <a:spLocks noGrp="1"/>
          </p:cNvSpPr>
          <p:nvPr>
            <p:ph type="title"/>
          </p:nvPr>
        </p:nvSpPr>
        <p:spPr>
          <a:xfrm>
            <a:off x="775880" y="377507"/>
            <a:ext cx="10515600" cy="1209753"/>
          </a:xfrm>
        </p:spPr>
        <p:txBody>
          <a:bodyPr/>
          <a:lstStyle/>
          <a:p>
            <a:pPr algn="ctr"/>
            <a:r>
              <a:rPr lang="uk-UA" sz="3200" b="1" noProof="0" dirty="0">
                <a:solidFill>
                  <a:srgbClr val="004E9E"/>
                </a:solidFill>
                <a:ea typeface="Roboto Condensed Light" panose="02000000000000000000" pitchFamily="2" charset="0"/>
                <a:cs typeface="Times New Roman" panose="02020603050405020304" pitchFamily="18" charset="0"/>
              </a:rPr>
              <a:t>Коментар до Кодексу суддівської етики, затверджений рішенням Ради суддів України </a:t>
            </a:r>
            <a:r>
              <a:rPr lang="ru-RU" sz="3200" b="1" dirty="0">
                <a:solidFill>
                  <a:srgbClr val="004E9E"/>
                </a:solidFill>
                <a:ea typeface="Roboto Condensed Light" panose="02000000000000000000" pitchFamily="2" charset="0"/>
                <a:cs typeface="Times New Roman" panose="02020603050405020304" pitchFamily="18" charset="0"/>
              </a:rPr>
              <a:t>від </a:t>
            </a:r>
            <a:r>
              <a:rPr lang="ru-RU" sz="3200" b="1" dirty="0" smtClean="0">
                <a:solidFill>
                  <a:srgbClr val="004E9E"/>
                </a:solidFill>
                <a:ea typeface="Roboto Condensed Light" panose="02000000000000000000" pitchFamily="2" charset="0"/>
                <a:cs typeface="Times New Roman" panose="02020603050405020304" pitchFamily="18" charset="0"/>
              </a:rPr>
              <a:t>02.03.2026 </a:t>
            </a:r>
            <a:r>
              <a:rPr lang="ru-RU" sz="3200" b="1" dirty="0">
                <a:solidFill>
                  <a:srgbClr val="004E9E"/>
                </a:solidFill>
                <a:ea typeface="Roboto Condensed Light" panose="02000000000000000000" pitchFamily="2" charset="0"/>
                <a:cs typeface="Times New Roman" panose="02020603050405020304" pitchFamily="18" charset="0"/>
              </a:rPr>
              <a:t>№ 14</a:t>
            </a:r>
            <a:r>
              <a:rPr lang="ru-RU" sz="3400" b="1" dirty="0">
                <a:solidFill>
                  <a:srgbClr val="004E9E"/>
                </a:solidFill>
                <a:ea typeface="Roboto Condensed Light" panose="02000000000000000000" pitchFamily="2" charset="0"/>
                <a:cs typeface="Times New Roman" panose="02020603050405020304" pitchFamily="18" charset="0"/>
              </a:rPr>
              <a:t/>
            </a:r>
            <a:br>
              <a:rPr lang="ru-RU" sz="3400" b="1" dirty="0">
                <a:solidFill>
                  <a:srgbClr val="004E9E"/>
                </a:solidFill>
                <a:ea typeface="Roboto Condensed Light" panose="02000000000000000000" pitchFamily="2" charset="0"/>
                <a:cs typeface="Times New Roman" panose="02020603050405020304" pitchFamily="18" charset="0"/>
              </a:rPr>
            </a:br>
            <a:r>
              <a:rPr lang="ru-RU" sz="1700" b="1" dirty="0">
                <a:solidFill>
                  <a:srgbClr val="004E9E"/>
                </a:solidFill>
                <a:ea typeface="Roboto Condensed Light" panose="02000000000000000000" pitchFamily="2" charset="0"/>
                <a:cs typeface="Times New Roman" panose="02020603050405020304" pitchFamily="18" charset="0"/>
                <a:hlinkClick r:id="rId2"/>
              </a:rPr>
              <a:t>https://constitutionalist.com.ua/komentar-do-statti-16-vykorystannia-suddeiu-tekhnolohij-shi-kodeksu-suddivskoi-etyky</a:t>
            </a:r>
            <a:r>
              <a:rPr lang="ru-RU" sz="17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A1C61EF0-4C12-1FC4-A4F9-D04394A7875B}"/>
              </a:ext>
            </a:extLst>
          </p:cNvPr>
          <p:cNvSpPr>
            <a:spLocks noGrp="1"/>
          </p:cNvSpPr>
          <p:nvPr>
            <p:ph idx="1"/>
          </p:nvPr>
        </p:nvSpPr>
        <p:spPr>
          <a:xfrm>
            <a:off x="327804" y="1613906"/>
            <a:ext cx="11395494" cy="4250872"/>
          </a:xfrm>
        </p:spPr>
        <p:txBody>
          <a:bodyPr/>
          <a:lstStyle/>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організація та систематизація доказів, наприклад, створення хронології подій на основі документів, індексація великих масивів текстових доказів для полегшення пошуку, виявлення дублікатів</a:t>
            </a: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аналіз структурованих даних: наприклад, аналіз фінансових транзакцій на предмет нетипових операцій у справах про економічні злочини</a:t>
            </a: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виявлення певних об’єктів на фото- чи відеоматеріалах (наприклад, розпізнавання облич або номерних знаків) (при цьому висновок про значення цього об’єкта робить суддя)</a:t>
            </a:r>
          </a:p>
          <a:p>
            <a:pPr marL="742950" indent="-514350" algn="just">
              <a:lnSpc>
                <a:spcPct val="100000"/>
              </a:lnSpc>
              <a:spcBef>
                <a:spcPts val="0"/>
              </a:spcBef>
              <a:spcAft>
                <a:spcPts val="0"/>
              </a:spcAft>
              <a:buFont typeface="+mj-lt"/>
              <a:buAutoNum type="arabicPeriod"/>
            </a:pPr>
            <a:r>
              <a:rPr lang="uk-UA" sz="2400" dirty="0" smtClean="0">
                <a:solidFill>
                  <a:srgbClr val="002949"/>
                </a:solidFill>
                <a:ea typeface="Roboto Condensed Light" panose="02000000000000000000" pitchFamily="2" charset="0"/>
              </a:rPr>
              <a:t>ефективне оброблення великих обсягів </a:t>
            </a:r>
            <a:r>
              <a:rPr lang="uk-UA" sz="2400" dirty="0">
                <a:solidFill>
                  <a:srgbClr val="002949"/>
                </a:solidFill>
                <a:ea typeface="Roboto Condensed Light" panose="02000000000000000000" pitchFamily="2" charset="0"/>
              </a:rPr>
              <a:t>інформації, </a:t>
            </a:r>
            <a:r>
              <a:rPr lang="uk-UA" sz="2400" dirty="0" smtClean="0">
                <a:solidFill>
                  <a:srgbClr val="002949"/>
                </a:solidFill>
                <a:ea typeface="Roboto Condensed Light" panose="02000000000000000000" pitchFamily="2" charset="0"/>
              </a:rPr>
              <a:t>знаходження тенденцій, виявлення зв’язків</a:t>
            </a:r>
            <a:endParaRPr lang="uk-UA" sz="2400" dirty="0">
              <a:solidFill>
                <a:srgbClr val="002949"/>
              </a:solidFill>
              <a:ea typeface="Roboto Condensed Light" panose="02000000000000000000" pitchFamily="2" charset="0"/>
            </a:endParaRPr>
          </a:p>
          <a:p>
            <a:pPr marL="742950" indent="-51435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пошук релевантної практики (як допоміжна функція)</a:t>
            </a:r>
          </a:p>
        </p:txBody>
      </p:sp>
      <p:sp>
        <p:nvSpPr>
          <p:cNvPr id="4" name="Text Placeholder 2">
            <a:extLst>
              <a:ext uri="{FF2B5EF4-FFF2-40B4-BE49-F238E27FC236}">
                <a16:creationId xmlns:a16="http://schemas.microsoft.com/office/drawing/2014/main" id="{0494053B-7319-D526-C109-8BEC51E7B86C}"/>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9706F233-DADC-64AE-F204-60909C5C5A7C}"/>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5ABEF7E1-B867-0618-C6BD-52F02B3620EE}"/>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AA32D7AA-EEBF-1689-0C0C-E7FDFD0317ED}"/>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10</a:t>
            </a:r>
            <a:endParaRPr lang="en-US" sz="1400" dirty="0">
              <a:solidFill>
                <a:srgbClr val="002949"/>
              </a:solidFill>
            </a:endParaRPr>
          </a:p>
        </p:txBody>
      </p:sp>
    </p:spTree>
    <p:extLst>
      <p:ext uri="{BB962C8B-B14F-4D97-AF65-F5344CB8AC3E}">
        <p14:creationId xmlns:p14="http://schemas.microsoft.com/office/powerpoint/2010/main" val="6602617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C4CD5-B435-64AA-C230-31DA221ED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383EAE-38BC-E9C3-7E56-21CA9E129620}"/>
              </a:ext>
            </a:extLst>
          </p:cNvPr>
          <p:cNvSpPr>
            <a:spLocks noGrp="1"/>
          </p:cNvSpPr>
          <p:nvPr>
            <p:ph type="title"/>
          </p:nvPr>
        </p:nvSpPr>
        <p:spPr>
          <a:xfrm>
            <a:off x="775880" y="377507"/>
            <a:ext cx="10515600" cy="1209753"/>
          </a:xfrm>
        </p:spPr>
        <p:txBody>
          <a:bodyPr/>
          <a:lstStyle/>
          <a:p>
            <a:pPr algn="ctr"/>
            <a:r>
              <a:rPr lang="uk-UA" sz="3400" b="1" noProof="0" dirty="0">
                <a:solidFill>
                  <a:srgbClr val="004E9E"/>
                </a:solidFill>
                <a:ea typeface="Roboto Condensed Light" panose="02000000000000000000" pitchFamily="2" charset="0"/>
                <a:cs typeface="Times New Roman" panose="02020603050405020304" pitchFamily="18" charset="0"/>
              </a:rPr>
              <a:t>Коментар до Кодексу суддівської етики, затверджений рішенням Ради суддів України </a:t>
            </a:r>
            <a:r>
              <a:rPr lang="ru-RU" sz="3400" b="1" dirty="0">
                <a:solidFill>
                  <a:srgbClr val="004E9E"/>
                </a:solidFill>
                <a:ea typeface="Roboto Condensed Light" panose="02000000000000000000" pitchFamily="2" charset="0"/>
                <a:cs typeface="Times New Roman" panose="02020603050405020304" pitchFamily="18" charset="0"/>
              </a:rPr>
              <a:t>від </a:t>
            </a:r>
            <a:r>
              <a:rPr lang="ru-RU" sz="3400" b="1" dirty="0" smtClean="0">
                <a:solidFill>
                  <a:srgbClr val="004E9E"/>
                </a:solidFill>
                <a:ea typeface="Roboto Condensed Light" panose="02000000000000000000" pitchFamily="2" charset="0"/>
                <a:cs typeface="Times New Roman" panose="02020603050405020304" pitchFamily="18" charset="0"/>
              </a:rPr>
              <a:t>02.03.2026 </a:t>
            </a:r>
            <a:r>
              <a:rPr lang="ru-RU" sz="3400" b="1" dirty="0">
                <a:solidFill>
                  <a:srgbClr val="004E9E"/>
                </a:solidFill>
                <a:ea typeface="Roboto Condensed Light" panose="02000000000000000000" pitchFamily="2" charset="0"/>
                <a:cs typeface="Times New Roman" panose="02020603050405020304" pitchFamily="18" charset="0"/>
              </a:rPr>
              <a:t>№ 14</a:t>
            </a:r>
            <a:r>
              <a:rPr lang="ru-RU" sz="2800" b="1" dirty="0">
                <a:solidFill>
                  <a:srgbClr val="004E9E"/>
                </a:solidFill>
                <a:ea typeface="Roboto Condensed Light" panose="02000000000000000000" pitchFamily="2" charset="0"/>
                <a:cs typeface="Times New Roman" panose="02020603050405020304" pitchFamily="18" charset="0"/>
              </a:rPr>
              <a:t/>
            </a:r>
            <a:br>
              <a:rPr lang="ru-RU" sz="2800" b="1" dirty="0">
                <a:solidFill>
                  <a:srgbClr val="004E9E"/>
                </a:solidFill>
                <a:ea typeface="Roboto Condensed Light" panose="02000000000000000000" pitchFamily="2" charset="0"/>
                <a:cs typeface="Times New Roman" panose="02020603050405020304" pitchFamily="18" charset="0"/>
              </a:rPr>
            </a:br>
            <a:r>
              <a:rPr lang="ru-RU" sz="1700" b="1" dirty="0">
                <a:solidFill>
                  <a:srgbClr val="004E9E"/>
                </a:solidFill>
                <a:ea typeface="Roboto Condensed Light" panose="02000000000000000000" pitchFamily="2" charset="0"/>
                <a:cs typeface="Times New Roman" panose="02020603050405020304" pitchFamily="18" charset="0"/>
                <a:hlinkClick r:id="rId2"/>
              </a:rPr>
              <a:t>https://constitutionalist.com.ua/komentar-do-statti-16-vykorystannia-suddeiu-tekhnolohij-shi-kodeksu-suddivskoi-etyky</a:t>
            </a:r>
            <a:r>
              <a:rPr lang="ru-RU" sz="17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65046F4D-D199-081A-3E64-4709032F68BC}"/>
              </a:ext>
            </a:extLst>
          </p:cNvPr>
          <p:cNvSpPr>
            <a:spLocks noGrp="1"/>
          </p:cNvSpPr>
          <p:nvPr>
            <p:ph idx="1"/>
          </p:nvPr>
        </p:nvSpPr>
        <p:spPr>
          <a:xfrm>
            <a:off x="327804" y="1613906"/>
            <a:ext cx="11395494" cy="4250872"/>
          </a:xfrm>
        </p:spPr>
        <p:txBody>
          <a:bodyPr/>
          <a:lstStyle/>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Оцінка доказів не може бути делегована ШІ</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ШІ не може </a:t>
            </a:r>
            <a:r>
              <a:rPr lang="uk-UA" sz="2400" dirty="0" smtClean="0">
                <a:solidFill>
                  <a:srgbClr val="002949"/>
                </a:solidFill>
                <a:ea typeface="Roboto Condensed Light" panose="02000000000000000000" pitchFamily="2" charset="0"/>
              </a:rPr>
              <a:t>визначати </a:t>
            </a:r>
            <a:r>
              <a:rPr lang="uk-UA" sz="2400" dirty="0">
                <a:solidFill>
                  <a:srgbClr val="002949"/>
                </a:solidFill>
                <a:ea typeface="Roboto Condensed Light" panose="02000000000000000000" pitchFamily="2" charset="0"/>
              </a:rPr>
              <a:t>результат справи (наприклад, рішення про задоволення)</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ШІ не може здійснювати юридичну кваліфікацію фактів</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Суддя не може використовувати ШІ для визначення пріоритетності чи достовірності доказів</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Заборонено автоматизоване визначення достовірності чи важливості доказів</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Заборонено тлумачення права та ухвалення рішень</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Заборонена підготовка мотивувальної частини рішень без контролю з боку судді</a:t>
            </a:r>
          </a:p>
          <a:p>
            <a:pPr marL="685800" indent="-457200" algn="just">
              <a:lnSpc>
                <a:spcPct val="100000"/>
              </a:lnSpc>
              <a:spcBef>
                <a:spcPts val="0"/>
              </a:spcBef>
              <a:spcAft>
                <a:spcPts val="0"/>
              </a:spcAft>
              <a:buFont typeface="+mj-lt"/>
              <a:buAutoNum type="arabicPeriod"/>
            </a:pPr>
            <a:r>
              <a:rPr lang="uk-UA" sz="2400" dirty="0">
                <a:solidFill>
                  <a:srgbClr val="002949"/>
                </a:solidFill>
                <a:ea typeface="Roboto Condensed Light" panose="02000000000000000000" pitchFamily="2" charset="0"/>
              </a:rPr>
              <a:t>Заборонено делегування ухвалення рішення ШІ, оскільки це означало б відмову від суддівської функції та відповідальності</a:t>
            </a:r>
          </a:p>
        </p:txBody>
      </p:sp>
      <p:sp>
        <p:nvSpPr>
          <p:cNvPr id="4" name="Text Placeholder 2">
            <a:extLst>
              <a:ext uri="{FF2B5EF4-FFF2-40B4-BE49-F238E27FC236}">
                <a16:creationId xmlns:a16="http://schemas.microsoft.com/office/drawing/2014/main" id="{115C093A-6E31-0E5C-3E34-5C5B85DF299E}"/>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D4D5922-9E73-0C0B-12D8-A452305D2503}"/>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996FFAE1-9EC4-40CD-3899-7898239C485E}"/>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8237E508-1CAC-CBC3-C098-E0C27F846430}"/>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1</a:t>
            </a:r>
            <a:r>
              <a:rPr lang="uk-UA" sz="1400" dirty="0" smtClean="0">
                <a:solidFill>
                  <a:srgbClr val="002949"/>
                </a:solidFill>
              </a:rPr>
              <a:t>1</a:t>
            </a:r>
            <a:endParaRPr lang="en-US" sz="1400" dirty="0">
              <a:solidFill>
                <a:srgbClr val="002949"/>
              </a:solidFill>
            </a:endParaRPr>
          </a:p>
        </p:txBody>
      </p:sp>
    </p:spTree>
    <p:extLst>
      <p:ext uri="{BB962C8B-B14F-4D97-AF65-F5344CB8AC3E}">
        <p14:creationId xmlns:p14="http://schemas.microsoft.com/office/powerpoint/2010/main" val="1463023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9AFA1-7078-C207-CFD6-96583E28BE2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720F18-B9BC-BDF2-1E57-4AAB76CF5933}"/>
              </a:ext>
            </a:extLst>
          </p:cNvPr>
          <p:cNvSpPr>
            <a:spLocks noGrp="1"/>
          </p:cNvSpPr>
          <p:nvPr>
            <p:ph type="title"/>
          </p:nvPr>
        </p:nvSpPr>
        <p:spPr>
          <a:xfrm>
            <a:off x="775880" y="377505"/>
            <a:ext cx="10515600" cy="1168723"/>
          </a:xfrm>
        </p:spPr>
        <p:txBody>
          <a:bodyPr/>
          <a:lstStyle/>
          <a:p>
            <a:pPr algn="ctr"/>
            <a:r>
              <a:rPr lang="ru-RU" sz="3200" dirty="0">
                <a:solidFill>
                  <a:srgbClr val="004E9E"/>
                </a:solidFill>
                <a:ea typeface="Roboto Condensed Light" panose="02000000000000000000" pitchFamily="2" charset="0"/>
              </a:rPr>
              <a:t>Положення про використання технологій ШІ працівниками Апарату ВС (Наказ від 08.12.</a:t>
            </a:r>
            <a:r>
              <a:rPr lang="en-US" sz="3200" dirty="0">
                <a:solidFill>
                  <a:srgbClr val="004E9E"/>
                </a:solidFill>
                <a:ea typeface="Roboto Condensed Light" panose="02000000000000000000" pitchFamily="2" charset="0"/>
              </a:rPr>
              <a:t>20</a:t>
            </a:r>
            <a:r>
              <a:rPr lang="ru-RU" sz="3200" dirty="0">
                <a:solidFill>
                  <a:srgbClr val="004E9E"/>
                </a:solidFill>
                <a:ea typeface="Roboto Condensed Light" panose="02000000000000000000" pitchFamily="2" charset="0"/>
              </a:rPr>
              <a:t>25 № 117)</a:t>
            </a:r>
            <a:br>
              <a:rPr lang="ru-RU" sz="3200" dirty="0">
                <a:solidFill>
                  <a:srgbClr val="004E9E"/>
                </a:solidFill>
                <a:ea typeface="Roboto Condensed Light" panose="02000000000000000000" pitchFamily="2" charset="0"/>
              </a:rPr>
            </a:br>
            <a:r>
              <a:rPr lang="en-US" sz="1600" dirty="0">
                <a:solidFill>
                  <a:srgbClr val="004E9E"/>
                </a:solidFill>
                <a:ea typeface="Roboto Condensed Light" panose="02000000000000000000" pitchFamily="2" charset="0"/>
                <a:hlinkClick r:id="rId2"/>
              </a:rPr>
              <a:t>https://court.gov.ua/storage/portal/supreme/rizne/Polozhennya_SHI.pdf</a:t>
            </a:r>
            <a:r>
              <a:rPr lang="uk-UA" sz="1600" dirty="0">
                <a:solidFill>
                  <a:srgbClr val="004E9E"/>
                </a:solidFill>
                <a:ea typeface="Roboto Condensed Light" panose="02000000000000000000" pitchFamily="2" charset="0"/>
                <a:hlinkClick r:id="rId2"/>
              </a:rPr>
              <a:t>   </a:t>
            </a:r>
            <a:r>
              <a:rPr lang="uk-UA" sz="1600" dirty="0">
                <a:solidFill>
                  <a:srgbClr val="004E9E"/>
                </a:solidFill>
                <a:ea typeface="Roboto Condensed Light" panose="02000000000000000000" pitchFamily="2" charset="0"/>
              </a:rPr>
              <a:t> </a:t>
            </a:r>
          </a:p>
        </p:txBody>
      </p:sp>
      <p:sp>
        <p:nvSpPr>
          <p:cNvPr id="3" name="Місце для вмісту 2">
            <a:extLst>
              <a:ext uri="{FF2B5EF4-FFF2-40B4-BE49-F238E27FC236}">
                <a16:creationId xmlns:a16="http://schemas.microsoft.com/office/drawing/2014/main" id="{CC41020B-3F6E-513C-9E3F-8AEBC28FFE2E}"/>
              </a:ext>
            </a:extLst>
          </p:cNvPr>
          <p:cNvSpPr>
            <a:spLocks noGrp="1"/>
          </p:cNvSpPr>
          <p:nvPr>
            <p:ph idx="1"/>
          </p:nvPr>
        </p:nvSpPr>
        <p:spPr>
          <a:xfrm>
            <a:off x="327804" y="1677117"/>
            <a:ext cx="11395494" cy="4187660"/>
          </a:xfrm>
        </p:spPr>
        <p:txBody>
          <a:bodyPr/>
          <a:lstStyle/>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узагальнення судової практики з метою забезпечення її єдності</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аналіз судових рішень із метою виявлення системних причин виникнення спорів (превентивне правосуддя) та підготовки пропозицій щодо вдосконалення законодавства</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наповнення Бази правових позицій Верховного Суду</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аналіз та узагальнення великих обсягів даних на основі відкритих джерел інформації</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підготовка аналітичних документів і звітів</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автоматизація повторюваних робочих процесів, візуалізація даних у вигляді графіків і діаграм тощо</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створення та поширення інформації про діяльність Верховного Суду, сприяння веденню вебсторінок Верховного Суду в соціальних мережах</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створення чат-ботів, зокрема, для забезпечення зворотного зв'язку з відвідувачами Верховного Суду й учасниками судових процесів</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добір матеріалів для саморозвитку, підвищення кваліфікації та професійного навчання</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пошук нових ідей та підходів до організації робочих процесів</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переклад документів з іноземних мов</a:t>
            </a:r>
          </a:p>
          <a:p>
            <a:pPr marL="571500" indent="-342900" algn="just">
              <a:lnSpc>
                <a:spcPct val="100000"/>
              </a:lnSpc>
              <a:spcBef>
                <a:spcPts val="0"/>
              </a:spcBef>
              <a:spcAft>
                <a:spcPts val="0"/>
              </a:spcAft>
              <a:buFont typeface="+mj-lt"/>
              <a:buAutoNum type="arabicPeriod"/>
            </a:pPr>
            <a:r>
              <a:rPr lang="uk-UA" sz="1800" dirty="0">
                <a:solidFill>
                  <a:srgbClr val="002949"/>
                </a:solidFill>
                <a:ea typeface="Roboto Condensed Light" panose="02000000000000000000" pitchFamily="2" charset="0"/>
                <a:cs typeface="Times New Roman" panose="02020603050405020304" pitchFamily="18" charset="0"/>
              </a:rPr>
              <a:t>виконання суто технічних завдань (наприклад, перевірка граматики, форматування тексту, транскрибування)</a:t>
            </a:r>
          </a:p>
        </p:txBody>
      </p:sp>
      <p:sp>
        <p:nvSpPr>
          <p:cNvPr id="4" name="Text Placeholder 2">
            <a:extLst>
              <a:ext uri="{FF2B5EF4-FFF2-40B4-BE49-F238E27FC236}">
                <a16:creationId xmlns:a16="http://schemas.microsoft.com/office/drawing/2014/main" id="{E3171E16-6832-029F-E98C-4B0F46754A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C18A3E0-8580-8AF0-8AC3-E48CEEBB8E4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5514FC9-F053-94E7-DA73-FEDBD6CA1A6C}"/>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A2E0A434-5EDE-0DB6-7BB4-46E56ECF938C}"/>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12</a:t>
            </a:fld>
            <a:endParaRPr lang="en-US" sz="1400" dirty="0">
              <a:solidFill>
                <a:srgbClr val="002949"/>
              </a:solidFill>
            </a:endParaRPr>
          </a:p>
        </p:txBody>
      </p:sp>
    </p:spTree>
    <p:extLst>
      <p:ext uri="{BB962C8B-B14F-4D97-AF65-F5344CB8AC3E}">
        <p14:creationId xmlns:p14="http://schemas.microsoft.com/office/powerpoint/2010/main" val="1017641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9AFA1-7078-C207-CFD6-96583E28BE2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720F18-B9BC-BDF2-1E57-4AAB76CF5933}"/>
              </a:ext>
            </a:extLst>
          </p:cNvPr>
          <p:cNvSpPr>
            <a:spLocks noGrp="1"/>
          </p:cNvSpPr>
          <p:nvPr>
            <p:ph type="title"/>
          </p:nvPr>
        </p:nvSpPr>
        <p:spPr>
          <a:xfrm>
            <a:off x="775880" y="377505"/>
            <a:ext cx="10515600" cy="1168723"/>
          </a:xfrm>
        </p:spPr>
        <p:txBody>
          <a:bodyPr/>
          <a:lstStyle/>
          <a:p>
            <a:pPr algn="ctr"/>
            <a:r>
              <a:rPr lang="ru-RU" sz="3200" dirty="0">
                <a:solidFill>
                  <a:srgbClr val="004E9E"/>
                </a:solidFill>
                <a:ea typeface="Roboto Condensed Light" panose="02000000000000000000" pitchFamily="2" charset="0"/>
              </a:rPr>
              <a:t>Положення про використання технологій ШІ працівниками Апарату ВС (Наказ від 08.12.</a:t>
            </a:r>
            <a:r>
              <a:rPr lang="en-US" sz="3200" dirty="0">
                <a:solidFill>
                  <a:srgbClr val="004E9E"/>
                </a:solidFill>
                <a:ea typeface="Roboto Condensed Light" panose="02000000000000000000" pitchFamily="2" charset="0"/>
              </a:rPr>
              <a:t>20</a:t>
            </a:r>
            <a:r>
              <a:rPr lang="ru-RU" sz="3200" dirty="0">
                <a:solidFill>
                  <a:srgbClr val="004E9E"/>
                </a:solidFill>
                <a:ea typeface="Roboto Condensed Light" panose="02000000000000000000" pitchFamily="2" charset="0"/>
              </a:rPr>
              <a:t>25 № 117)</a:t>
            </a:r>
            <a:br>
              <a:rPr lang="ru-RU" sz="3200" dirty="0">
                <a:solidFill>
                  <a:srgbClr val="004E9E"/>
                </a:solidFill>
                <a:ea typeface="Roboto Condensed Light" panose="02000000000000000000" pitchFamily="2" charset="0"/>
              </a:rPr>
            </a:br>
            <a:r>
              <a:rPr lang="en-US" sz="1600" dirty="0">
                <a:solidFill>
                  <a:srgbClr val="004E9E"/>
                </a:solidFill>
                <a:ea typeface="Roboto Condensed Light" panose="02000000000000000000" pitchFamily="2" charset="0"/>
                <a:hlinkClick r:id="rId2"/>
              </a:rPr>
              <a:t>https://court.gov.ua/storage/portal/supreme/rizne/Polozhennya_SHI.pdf</a:t>
            </a:r>
            <a:r>
              <a:rPr lang="uk-UA" sz="1600" dirty="0">
                <a:solidFill>
                  <a:srgbClr val="004E9E"/>
                </a:solidFill>
                <a:ea typeface="Roboto Condensed Light" panose="02000000000000000000" pitchFamily="2" charset="0"/>
                <a:hlinkClick r:id="rId2"/>
              </a:rPr>
              <a:t>   </a:t>
            </a:r>
            <a:r>
              <a:rPr lang="uk-UA" sz="1600" dirty="0">
                <a:solidFill>
                  <a:srgbClr val="004E9E"/>
                </a:solidFill>
                <a:ea typeface="Roboto Condensed Light" panose="02000000000000000000" pitchFamily="2" charset="0"/>
              </a:rPr>
              <a:t> </a:t>
            </a:r>
          </a:p>
        </p:txBody>
      </p:sp>
      <p:sp>
        <p:nvSpPr>
          <p:cNvPr id="3" name="Місце для вмісту 2">
            <a:extLst>
              <a:ext uri="{FF2B5EF4-FFF2-40B4-BE49-F238E27FC236}">
                <a16:creationId xmlns:a16="http://schemas.microsoft.com/office/drawing/2014/main" id="{CC41020B-3F6E-513C-9E3F-8AEBC28FFE2E}"/>
              </a:ext>
            </a:extLst>
          </p:cNvPr>
          <p:cNvSpPr>
            <a:spLocks noGrp="1"/>
          </p:cNvSpPr>
          <p:nvPr>
            <p:ph idx="1"/>
          </p:nvPr>
        </p:nvSpPr>
        <p:spPr>
          <a:xfrm>
            <a:off x="327804" y="1677117"/>
            <a:ext cx="11395494" cy="4187660"/>
          </a:xfrm>
        </p:spPr>
        <p:txBody>
          <a:bodyPr/>
          <a:lstStyle/>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ШІ не може замінити професійну діяльність працівника (його критичне мислення, фахове судження, правову кваліфікацію та прийняття остаточного рішення)</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використовувати загальнодоступні технології ШІ для роботи з інформацією з обмеженим доступом (конфіденційною, таємною та службовою інформацією)</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опрацювання документів, які містять відомості, що охороняються законом, у тому числі таємницю ухвалення судового рішення та інформацію із закритого судового засідання</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автоматичне створення проєктів рішень та будь-яких інших процесуальних документів, що ухвалюються у межах судового провадження</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прогнозувати індивідуальні рішення суддів у конкретних справах</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опрацювання матеріалів судової справи, що містять персональні дані</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аналіз та моніторинг поведінки працівників</a:t>
            </a:r>
          </a:p>
          <a:p>
            <a:pPr marL="571500" indent="-342900" algn="just">
              <a:lnSpc>
                <a:spcPct val="100000"/>
              </a:lnSpc>
              <a:spcBef>
                <a:spcPts val="0"/>
              </a:spcBef>
              <a:spcAft>
                <a:spcPts val="0"/>
              </a:spcAft>
              <a:buFont typeface="+mj-lt"/>
              <a:buAutoNum type="arabicPeriod"/>
            </a:pPr>
            <a:r>
              <a:rPr lang="uk-UA" sz="1900" dirty="0">
                <a:solidFill>
                  <a:srgbClr val="002949"/>
                </a:solidFill>
                <a:ea typeface="Roboto Condensed Light" panose="02000000000000000000" pitchFamily="2" charset="0"/>
                <a:cs typeface="Times New Roman" panose="02020603050405020304" pitchFamily="18" charset="0"/>
              </a:rPr>
              <a:t>забороняється завантажувати службові документи, що містять інформацію з обмеженим доступом, у тому числі персональні дані суб'єктів звернення або учасників процесу, банківську таємницю, адвокатську таємницю тощо</a:t>
            </a:r>
          </a:p>
        </p:txBody>
      </p:sp>
      <p:sp>
        <p:nvSpPr>
          <p:cNvPr id="4" name="Text Placeholder 2">
            <a:extLst>
              <a:ext uri="{FF2B5EF4-FFF2-40B4-BE49-F238E27FC236}">
                <a16:creationId xmlns:a16="http://schemas.microsoft.com/office/drawing/2014/main" id="{E3171E16-6832-029F-E98C-4B0F46754A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C18A3E0-8580-8AF0-8AC3-E48CEEBB8E4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5514FC9-F053-94E7-DA73-FEDBD6CA1A6C}"/>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A2E0A434-5EDE-0DB6-7BB4-46E56ECF938C}"/>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13</a:t>
            </a:fld>
            <a:endParaRPr lang="en-US" sz="1400" dirty="0">
              <a:solidFill>
                <a:srgbClr val="002949"/>
              </a:solidFill>
            </a:endParaRPr>
          </a:p>
        </p:txBody>
      </p:sp>
    </p:spTree>
    <p:extLst>
      <p:ext uri="{BB962C8B-B14F-4D97-AF65-F5344CB8AC3E}">
        <p14:creationId xmlns:p14="http://schemas.microsoft.com/office/powerpoint/2010/main" val="7843296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1205109"/>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Opinion </a:t>
            </a:r>
            <a:r>
              <a:rPr lang="uk-UA" sz="3200" b="1" dirty="0">
                <a:solidFill>
                  <a:srgbClr val="004E9E"/>
                </a:solidFill>
                <a:ea typeface="Roboto Condensed Light" panose="02000000000000000000" pitchFamily="2" charset="0"/>
                <a:cs typeface="Times New Roman" panose="02020603050405020304" pitchFamily="18" charset="0"/>
              </a:rPr>
              <a:t>№</a:t>
            </a:r>
            <a:r>
              <a:rPr lang="en-US" sz="3200" b="1" dirty="0">
                <a:solidFill>
                  <a:srgbClr val="004E9E"/>
                </a:solidFill>
                <a:ea typeface="Roboto Condensed Light" panose="02000000000000000000" pitchFamily="2" charset="0"/>
                <a:cs typeface="Times New Roman" panose="02020603050405020304" pitchFamily="18" charset="0"/>
              </a:rPr>
              <a:t> 28 (2025) of CCJE On the importance of judicial well-being for the delivery of justice</a:t>
            </a:r>
            <a:r>
              <a:rPr lang="en-US" sz="2800" b="1" dirty="0">
                <a:solidFill>
                  <a:srgbClr val="004E9E"/>
                </a:solidFill>
                <a:ea typeface="Roboto Condensed Light" panose="02000000000000000000" pitchFamily="2" charset="0"/>
                <a:cs typeface="Times New Roman" panose="02020603050405020304" pitchFamily="18" charset="0"/>
              </a:rPr>
              <a:t/>
            </a:r>
            <a:br>
              <a:rPr lang="en-US" sz="2800" b="1" dirty="0">
                <a:solidFill>
                  <a:srgbClr val="004E9E"/>
                </a:solidFill>
                <a:ea typeface="Roboto Condensed Light" panose="02000000000000000000" pitchFamily="2" charset="0"/>
                <a:cs typeface="Times New Roman" panose="02020603050405020304" pitchFamily="18" charset="0"/>
              </a:rPr>
            </a:br>
            <a:r>
              <a:rPr lang="en-US" sz="2800" b="1" dirty="0">
                <a:solidFill>
                  <a:srgbClr val="004E9E"/>
                </a:solidFill>
                <a:ea typeface="Roboto Condensed Light" panose="02000000000000000000" pitchFamily="2" charset="0"/>
                <a:cs typeface="Times New Roman" panose="02020603050405020304" pitchFamily="18" charset="0"/>
                <a:hlinkClick r:id="rId2"/>
              </a:rPr>
              <a:t>https://rm.coe.int/opinion-no-28-2025-of-the-ccje-published-/4880296bfa</a:t>
            </a:r>
            <a:r>
              <a:rPr lang="en-US" sz="28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867160"/>
            <a:ext cx="11395494" cy="3688251"/>
          </a:xfrm>
        </p:spPr>
        <p:txBody>
          <a:bodyPr/>
          <a:lstStyle/>
          <a:p>
            <a:pPr marL="742950" indent="-514350" algn="just">
              <a:lnSpc>
                <a:spcPct val="100000"/>
              </a:lnSpc>
              <a:spcBef>
                <a:spcPts val="600"/>
              </a:spcBef>
              <a:spcAft>
                <a:spcPts val="0"/>
              </a:spcAft>
              <a:buFont typeface="+mj-lt"/>
              <a:buAutoNum type="arabicPeriod"/>
            </a:pPr>
            <a:r>
              <a:rPr lang="uk-UA" sz="3200" dirty="0">
                <a:solidFill>
                  <a:srgbClr val="002949"/>
                </a:solidFill>
                <a:ea typeface="Roboto Condensed Light" panose="02000000000000000000" pitchFamily="2" charset="0"/>
              </a:rPr>
              <a:t>допоміжні технології мають використовуватися лише для підтримки та зміцнення верховенства права</a:t>
            </a:r>
          </a:p>
          <a:p>
            <a:pPr marL="742950" indent="-514350" algn="just">
              <a:lnSpc>
                <a:spcPct val="100000"/>
              </a:lnSpc>
              <a:spcBef>
                <a:spcPts val="600"/>
              </a:spcBef>
              <a:spcAft>
                <a:spcPts val="0"/>
              </a:spcAft>
              <a:buFont typeface="+mj-lt"/>
              <a:buAutoNum type="arabicPeriod"/>
            </a:pPr>
            <a:r>
              <a:rPr lang="uk-UA" sz="3200" dirty="0">
                <a:solidFill>
                  <a:srgbClr val="002949"/>
                </a:solidFill>
                <a:ea typeface="Roboto Condensed Light" panose="02000000000000000000" pitchFamily="2" charset="0"/>
              </a:rPr>
              <a:t>використання ШІ та інших допоміжних технологій для пом’якшення робочого навантаження та стресу суддів</a:t>
            </a:r>
          </a:p>
          <a:p>
            <a:pPr marL="742950" indent="-514350" algn="just">
              <a:lnSpc>
                <a:spcPct val="100000"/>
              </a:lnSpc>
              <a:spcBef>
                <a:spcPts val="600"/>
              </a:spcBef>
              <a:spcAft>
                <a:spcPts val="0"/>
              </a:spcAft>
              <a:buFont typeface="+mj-lt"/>
              <a:buAutoNum type="arabicPeriod"/>
            </a:pPr>
            <a:r>
              <a:rPr lang="uk-UA" sz="3200" dirty="0">
                <a:solidFill>
                  <a:srgbClr val="002949"/>
                </a:solidFill>
                <a:ea typeface="Roboto Condensed Light" panose="02000000000000000000" pitchFamily="2" charset="0"/>
              </a:rPr>
              <a:t>ШІ може бути корисним для збільшення кількості справ, які судді здатні розглянути протягом певного проміжку часу</a:t>
            </a: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14</a:t>
            </a:r>
            <a:endParaRPr lang="en-US" sz="1400" dirty="0">
              <a:solidFill>
                <a:srgbClr val="002949"/>
              </a:solidFill>
            </a:endParaRPr>
          </a:p>
        </p:txBody>
      </p:sp>
    </p:spTree>
    <p:extLst>
      <p:ext uri="{BB962C8B-B14F-4D97-AF65-F5344CB8AC3E}">
        <p14:creationId xmlns:p14="http://schemas.microsoft.com/office/powerpoint/2010/main" val="9327097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1205109"/>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Opinion </a:t>
            </a:r>
            <a:r>
              <a:rPr lang="uk-UA" sz="3200" b="1" dirty="0">
                <a:solidFill>
                  <a:srgbClr val="004E9E"/>
                </a:solidFill>
                <a:ea typeface="Roboto Condensed Light" panose="02000000000000000000" pitchFamily="2" charset="0"/>
                <a:cs typeface="Times New Roman" panose="02020603050405020304" pitchFamily="18" charset="0"/>
              </a:rPr>
              <a:t>№</a:t>
            </a:r>
            <a:r>
              <a:rPr lang="en-US" sz="3200" b="1" dirty="0">
                <a:solidFill>
                  <a:srgbClr val="004E9E"/>
                </a:solidFill>
                <a:ea typeface="Roboto Condensed Light" panose="02000000000000000000" pitchFamily="2" charset="0"/>
                <a:cs typeface="Times New Roman" panose="02020603050405020304" pitchFamily="18" charset="0"/>
              </a:rPr>
              <a:t> 28 (2025) CCJE On the importance of judicial well-being for the delivery of justice</a:t>
            </a:r>
            <a:br>
              <a:rPr lang="en-US" sz="3200" b="1" dirty="0">
                <a:solidFill>
                  <a:srgbClr val="004E9E"/>
                </a:solidFill>
                <a:ea typeface="Roboto Condensed Light" panose="02000000000000000000" pitchFamily="2" charset="0"/>
                <a:cs typeface="Times New Roman" panose="02020603050405020304" pitchFamily="18" charset="0"/>
              </a:rPr>
            </a:br>
            <a:r>
              <a:rPr lang="en-US" sz="2800" b="1" dirty="0">
                <a:solidFill>
                  <a:srgbClr val="004E9E"/>
                </a:solidFill>
                <a:ea typeface="Roboto Condensed Light" panose="02000000000000000000" pitchFamily="2" charset="0"/>
                <a:cs typeface="Times New Roman" panose="02020603050405020304" pitchFamily="18" charset="0"/>
                <a:hlinkClick r:id="rId2"/>
              </a:rPr>
              <a:t>https://rm.coe.int/opinion-no-28-2025-of-the-ccje-published-/4880296bfa</a:t>
            </a:r>
            <a:r>
              <a:rPr lang="en-US" sz="2800" b="1" dirty="0">
                <a:solidFill>
                  <a:srgbClr val="004E9E"/>
                </a:solidFill>
                <a:ea typeface="Roboto Condensed Light" panose="02000000000000000000" pitchFamily="2" charset="0"/>
                <a:cs typeface="Times New Roman" panose="02020603050405020304" pitchFamily="18" charset="0"/>
              </a:rPr>
              <a:t>  </a:t>
            </a: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609260"/>
            <a:ext cx="11395494" cy="4255517"/>
          </a:xfrm>
        </p:spPr>
        <p:txBody>
          <a:bodyPr/>
          <a:lstStyle/>
          <a:p>
            <a:pPr marL="742950" indent="-514350" algn="just">
              <a:lnSpc>
                <a:spcPct val="100000"/>
              </a:lnSpc>
              <a:spcBef>
                <a:spcPts val="600"/>
              </a:spcBef>
              <a:spcAft>
                <a:spcPts val="0"/>
              </a:spcAft>
              <a:buFont typeface="+mj-lt"/>
              <a:buAutoNum type="arabicPeriod"/>
            </a:pPr>
            <a:r>
              <a:rPr lang="uk-UA" sz="2200" dirty="0">
                <a:solidFill>
                  <a:srgbClr val="002949"/>
                </a:solidFill>
                <a:ea typeface="Roboto Condensed Light" panose="02000000000000000000" pitchFamily="2" charset="0"/>
              </a:rPr>
              <a:t>допоміжні технології не повинні використовуватися для прогнозування або заміни процесу прийняття рішень окремим суддею</a:t>
            </a:r>
          </a:p>
          <a:p>
            <a:pPr marL="742950" indent="-514350" algn="just">
              <a:lnSpc>
                <a:spcPct val="100000"/>
              </a:lnSpc>
              <a:spcBef>
                <a:spcPts val="600"/>
              </a:spcBef>
              <a:spcAft>
                <a:spcPts val="0"/>
              </a:spcAft>
              <a:buFont typeface="+mj-lt"/>
              <a:buAutoNum type="arabicPeriod"/>
            </a:pPr>
            <a:r>
              <a:rPr lang="uk-UA" sz="2200" dirty="0">
                <a:solidFill>
                  <a:srgbClr val="002949"/>
                </a:solidFill>
                <a:ea typeface="Roboto Condensed Light" panose="02000000000000000000" pitchFamily="2" charset="0"/>
              </a:rPr>
              <a:t>судді не повинні вдаватися до покладання на технології без застосування необхідного нагляду за прийняттям рішень щодо результатів, вироблених використаною технологією</a:t>
            </a:r>
          </a:p>
          <a:p>
            <a:pPr marL="742950" indent="-514350" algn="just">
              <a:lnSpc>
                <a:spcPct val="100000"/>
              </a:lnSpc>
              <a:spcBef>
                <a:spcPts val="600"/>
              </a:spcBef>
              <a:spcAft>
                <a:spcPts val="0"/>
              </a:spcAft>
              <a:buFont typeface="+mj-lt"/>
              <a:buAutoNum type="arabicPeriod"/>
            </a:pPr>
            <a:r>
              <a:rPr lang="uk-UA" sz="2200" dirty="0">
                <a:solidFill>
                  <a:srgbClr val="002949"/>
                </a:solidFill>
                <a:ea typeface="Roboto Condensed Light" panose="02000000000000000000" pitchFamily="2" charset="0"/>
              </a:rPr>
              <a:t>судді не повинні покладатися на технології без проведення належних перевірок для виявлення потенційних галюцинацій ШІ, які вони можуть містити</a:t>
            </a:r>
          </a:p>
          <a:p>
            <a:pPr marL="742950" indent="-514350" algn="just">
              <a:lnSpc>
                <a:spcPct val="100000"/>
              </a:lnSpc>
              <a:spcBef>
                <a:spcPts val="600"/>
              </a:spcBef>
              <a:spcAft>
                <a:spcPts val="0"/>
              </a:spcAft>
              <a:buFont typeface="+mj-lt"/>
              <a:buAutoNum type="arabicPeriod"/>
            </a:pPr>
            <a:r>
              <a:rPr lang="uk-UA" sz="2200" dirty="0">
                <a:solidFill>
                  <a:srgbClr val="002949"/>
                </a:solidFill>
                <a:ea typeface="Roboto Condensed Light" panose="02000000000000000000" pitchFamily="2" charset="0"/>
              </a:rPr>
              <a:t>неналежне використання цих технологій може вплинути на якість виконаної роботи, якщо воно призводить до втрати суддівської автономії та контролю</a:t>
            </a:r>
          </a:p>
          <a:p>
            <a:pPr marL="742950" indent="-514350" algn="just">
              <a:lnSpc>
                <a:spcPct val="100000"/>
              </a:lnSpc>
              <a:spcBef>
                <a:spcPts val="600"/>
              </a:spcBef>
              <a:spcAft>
                <a:spcPts val="0"/>
              </a:spcAft>
              <a:buFont typeface="+mj-lt"/>
              <a:buAutoNum type="arabicPeriod"/>
            </a:pPr>
            <a:r>
              <a:rPr lang="uk-UA" sz="2200" dirty="0">
                <a:solidFill>
                  <a:srgbClr val="002949"/>
                </a:solidFill>
                <a:ea typeface="Roboto Condensed Light" panose="02000000000000000000" pitchFamily="2" charset="0"/>
              </a:rPr>
              <a:t>захист </a:t>
            </a:r>
            <a:r>
              <a:rPr lang="uk-UA" sz="2200" dirty="0" smtClean="0">
                <a:solidFill>
                  <a:srgbClr val="002949"/>
                </a:solidFill>
                <a:ea typeface="Roboto Condensed Light" panose="02000000000000000000" pitchFamily="2" charset="0"/>
              </a:rPr>
              <a:t>належних умов праці суддів </a:t>
            </a:r>
            <a:r>
              <a:rPr lang="uk-UA" sz="2200" dirty="0">
                <a:solidFill>
                  <a:srgbClr val="002949"/>
                </a:solidFill>
                <a:ea typeface="Roboto Condensed Light" panose="02000000000000000000" pitchFamily="2" charset="0"/>
              </a:rPr>
              <a:t>є критично важливим для ефективного та відповідального використання ШІ та інших допоміжних технологій, щоб уникнути недоречного надмірного покладання на них</a:t>
            </a: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15</a:t>
            </a:r>
            <a:endParaRPr lang="en-US" sz="1400" dirty="0">
              <a:solidFill>
                <a:srgbClr val="002949"/>
              </a:solidFill>
            </a:endParaRPr>
          </a:p>
        </p:txBody>
      </p:sp>
    </p:spTree>
    <p:extLst>
      <p:ext uri="{BB962C8B-B14F-4D97-AF65-F5344CB8AC3E}">
        <p14:creationId xmlns:p14="http://schemas.microsoft.com/office/powerpoint/2010/main" val="2943891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1798135"/>
          </a:xfrm>
        </p:spPr>
        <p:txBody>
          <a:bodyPr/>
          <a:lstStyle/>
          <a:p>
            <a:pPr algn="ctr"/>
            <a:r>
              <a:rPr lang="ru-RU" sz="3200" b="1" dirty="0" smtClean="0">
                <a:solidFill>
                  <a:srgbClr val="004E9E"/>
                </a:solidFill>
                <a:ea typeface="Roboto Condensed Light" panose="02000000000000000000" pitchFamily="2" charset="0"/>
                <a:cs typeface="Times New Roman" panose="02020603050405020304" pitchFamily="18" charset="0"/>
              </a:rPr>
              <a:t/>
            </a:r>
            <a:br>
              <a:rPr lang="ru-RU" sz="3200" b="1" dirty="0" smtClean="0">
                <a:solidFill>
                  <a:srgbClr val="004E9E"/>
                </a:solidFill>
                <a:ea typeface="Roboto Condensed Light" panose="02000000000000000000" pitchFamily="2" charset="0"/>
                <a:cs typeface="Times New Roman" panose="02020603050405020304" pitchFamily="18" charset="0"/>
              </a:rPr>
            </a:br>
            <a:r>
              <a:rPr lang="ru-RU" sz="3200" b="1" dirty="0" smtClean="0">
                <a:solidFill>
                  <a:srgbClr val="004E9E"/>
                </a:solidFill>
                <a:ea typeface="Roboto Condensed Light" panose="02000000000000000000" pitchFamily="2" charset="0"/>
                <a:cs typeface="Times New Roman" panose="02020603050405020304" pitchFamily="18" charset="0"/>
              </a:rPr>
              <a:t>Ухвала </a:t>
            </a:r>
            <a:r>
              <a:rPr lang="ru-RU" sz="3200" b="1" dirty="0">
                <a:solidFill>
                  <a:srgbClr val="004E9E"/>
                </a:solidFill>
                <a:ea typeface="Roboto Condensed Light" panose="02000000000000000000" pitchFamily="2" charset="0"/>
                <a:cs typeface="Times New Roman" panose="02020603050405020304" pitchFamily="18" charset="0"/>
              </a:rPr>
              <a:t>Верховного Суду від 08 лютого 2024 року у справі № 925/200/22.</a:t>
            </a:r>
            <a:br>
              <a:rPr lang="ru-RU" sz="3200" b="1" dirty="0">
                <a:solidFill>
                  <a:srgbClr val="004E9E"/>
                </a:solidFill>
                <a:ea typeface="Roboto Condensed Light" panose="02000000000000000000" pitchFamily="2" charset="0"/>
                <a:cs typeface="Times New Roman" panose="02020603050405020304" pitchFamily="18" charset="0"/>
              </a:rPr>
            </a:br>
            <a:r>
              <a:rPr lang="ru-RU" sz="3200" b="1" dirty="0">
                <a:solidFill>
                  <a:srgbClr val="004E9E"/>
                </a:solidFill>
                <a:ea typeface="Roboto Condensed Light" panose="02000000000000000000" pitchFamily="2" charset="0"/>
                <a:cs typeface="Times New Roman" panose="02020603050405020304" pitchFamily="18" charset="0"/>
              </a:rPr>
              <a:t>Окрема думка судді Верховного Суду від 08 лютого 2024 року у справі № 925/200/22</a:t>
            </a:r>
            <a:br>
              <a:rPr lang="ru-RU" sz="3200" b="1" dirty="0">
                <a:solidFill>
                  <a:srgbClr val="004E9E"/>
                </a:solidFill>
                <a:ea typeface="Roboto Condensed Light" panose="02000000000000000000" pitchFamily="2" charset="0"/>
                <a:cs typeface="Times New Roman" panose="02020603050405020304" pitchFamily="18" charset="0"/>
              </a:rPr>
            </a:br>
            <a:r>
              <a:rPr lang="en-US" sz="2800" b="1" dirty="0" smtClean="0">
                <a:solidFill>
                  <a:srgbClr val="004E9E"/>
                </a:solidFill>
                <a:ea typeface="Roboto Condensed Light" panose="02000000000000000000" pitchFamily="2" charset="0"/>
                <a:cs typeface="Times New Roman" panose="02020603050405020304" pitchFamily="18" charset="0"/>
              </a:rPr>
              <a:t> </a:t>
            </a:r>
            <a:endParaRPr lang="en-US" sz="28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2202286"/>
            <a:ext cx="11395494" cy="3662491"/>
          </a:xfrm>
        </p:spPr>
        <p:txBody>
          <a:bodyPr/>
          <a:lstStyle/>
          <a:p>
            <a:pPr indent="0" algn="just">
              <a:lnSpc>
                <a:spcPct val="100000"/>
              </a:lnSpc>
              <a:spcBef>
                <a:spcPts val="600"/>
              </a:spcBef>
              <a:spcAft>
                <a:spcPts val="0"/>
              </a:spcAft>
              <a:buNone/>
            </a:pPr>
            <a:r>
              <a:rPr lang="uk-UA" sz="2600" dirty="0" smtClean="0">
                <a:solidFill>
                  <a:srgbClr val="002949"/>
                </a:solidFill>
                <a:ea typeface="Roboto Condensed Light" panose="02000000000000000000" pitchFamily="2" charset="0"/>
              </a:rPr>
              <a:t>У справі № 925/200/22 Верховний Суд сформулював принципову позицію: ШІ може бути корисним і допоміжним інструментом у сфері правосуддя, але не може замінити суддів. Ухвалення рішень має здійснюватися лише суддями - явно чи неявно це не можна делегувати технології.</a:t>
            </a:r>
          </a:p>
          <a:p>
            <a:pPr indent="0" algn="just">
              <a:lnSpc>
                <a:spcPct val="100000"/>
              </a:lnSpc>
              <a:spcBef>
                <a:spcPts val="600"/>
              </a:spcBef>
              <a:spcAft>
                <a:spcPts val="0"/>
              </a:spcAft>
              <a:buNone/>
            </a:pPr>
            <a:r>
              <a:rPr lang="uk-UA" sz="2600" dirty="0" smtClean="0">
                <a:solidFill>
                  <a:srgbClr val="002949"/>
                </a:solidFill>
                <a:ea typeface="Roboto Condensed Light" panose="02000000000000000000" pitchFamily="2" charset="0"/>
              </a:rPr>
              <a:t>Водночас окрема думка у цій справі важлива для балансу: саме по собі посилання на інформацію, згенеровану ШІ, без інших обставин недобросовісності, не повинно автоматично визнаватися зловживанням процесуальними правами або неповагою до суду. Карати треба не інструмент, а недобросовісне використання.</a:t>
            </a:r>
            <a:endParaRPr lang="uk-UA" sz="26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a:t>
            </a:r>
            <a:r>
              <a:rPr lang="en-US" sz="1400" dirty="0" smtClean="0">
                <a:solidFill>
                  <a:srgbClr val="002949"/>
                </a:solidFill>
              </a:rPr>
              <a:t>6</a:t>
            </a:r>
            <a:endParaRPr lang="en-US" sz="1400" dirty="0">
              <a:solidFill>
                <a:srgbClr val="002949"/>
              </a:solidFill>
            </a:endParaRPr>
          </a:p>
        </p:txBody>
      </p:sp>
    </p:spTree>
    <p:extLst>
      <p:ext uri="{BB962C8B-B14F-4D97-AF65-F5344CB8AC3E}">
        <p14:creationId xmlns:p14="http://schemas.microsoft.com/office/powerpoint/2010/main" val="34654125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1777606"/>
          </a:xfrm>
        </p:spPr>
        <p:txBody>
          <a:bodyPr/>
          <a:lstStyle/>
          <a:p>
            <a:pPr algn="ctr"/>
            <a:r>
              <a:rPr lang="ru-RU" sz="3000" b="1" dirty="0">
                <a:solidFill>
                  <a:srgbClr val="004E9E"/>
                </a:solidFill>
                <a:ea typeface="Roboto Condensed Light" panose="02000000000000000000" pitchFamily="2" charset="0"/>
                <a:cs typeface="Times New Roman" panose="02020603050405020304" pitchFamily="18" charset="0"/>
              </a:rPr>
              <a:t>Рішення Броварського міськрайонного суду Київської області від 02 травня 2023 року у справі № </a:t>
            </a:r>
            <a:r>
              <a:rPr lang="ru-RU" sz="3000" b="1" dirty="0" smtClean="0">
                <a:solidFill>
                  <a:srgbClr val="004E9E"/>
                </a:solidFill>
                <a:ea typeface="Roboto Condensed Light" panose="02000000000000000000" pitchFamily="2" charset="0"/>
                <a:cs typeface="Times New Roman" panose="02020603050405020304" pitchFamily="18" charset="0"/>
              </a:rPr>
              <a:t>361/4011/20</a:t>
            </a:r>
            <a:br>
              <a:rPr lang="ru-RU" sz="3000" b="1" dirty="0" smtClean="0">
                <a:solidFill>
                  <a:srgbClr val="004E9E"/>
                </a:solidFill>
                <a:ea typeface="Roboto Condensed Light" panose="02000000000000000000" pitchFamily="2" charset="0"/>
                <a:cs typeface="Times New Roman" panose="02020603050405020304" pitchFamily="18" charset="0"/>
              </a:rPr>
            </a:br>
            <a:r>
              <a:rPr lang="ru-RU" sz="3000" b="1" dirty="0" smtClean="0">
                <a:solidFill>
                  <a:srgbClr val="004E9E"/>
                </a:solidFill>
                <a:ea typeface="Roboto Condensed Light" panose="02000000000000000000" pitchFamily="2" charset="0"/>
                <a:cs typeface="Times New Roman" panose="02020603050405020304" pitchFamily="18" charset="0"/>
              </a:rPr>
              <a:t>Постанова </a:t>
            </a:r>
            <a:r>
              <a:rPr lang="ru-RU" sz="3000" b="1" dirty="0">
                <a:solidFill>
                  <a:srgbClr val="004E9E"/>
                </a:solidFill>
                <a:ea typeface="Roboto Condensed Light" panose="02000000000000000000" pitchFamily="2" charset="0"/>
                <a:cs typeface="Times New Roman" panose="02020603050405020304" pitchFamily="18" charset="0"/>
              </a:rPr>
              <a:t>Київського апеляційного суду від 05 лютого 2024 року у справі № 361/4450/20</a:t>
            </a:r>
            <a:endParaRPr lang="en-US" sz="30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2286000"/>
            <a:ext cx="11395494" cy="3578777"/>
          </a:xfrm>
        </p:spPr>
        <p:txBody>
          <a:bodyPr/>
          <a:lstStyle/>
          <a:p>
            <a:pPr indent="0" algn="just">
              <a:lnSpc>
                <a:spcPct val="100000"/>
              </a:lnSpc>
              <a:spcBef>
                <a:spcPts val="600"/>
              </a:spcBef>
              <a:spcAft>
                <a:spcPts val="0"/>
              </a:spcAft>
              <a:buNone/>
            </a:pPr>
            <a:r>
              <a:rPr lang="uk-UA" sz="2600" dirty="0">
                <a:solidFill>
                  <a:srgbClr val="002949"/>
                </a:solidFill>
                <a:ea typeface="Roboto Condensed Light" panose="02000000000000000000" pitchFamily="2" charset="0"/>
              </a:rPr>
              <a:t>У справі № 361/4011/20 суд відхилив посилання на аналіз схожості знаків, проведений із залученням </a:t>
            </a:r>
            <a:r>
              <a:rPr lang="en-US" sz="2600" dirty="0">
                <a:solidFill>
                  <a:srgbClr val="002949"/>
                </a:solidFill>
                <a:ea typeface="Roboto Condensed Light" panose="02000000000000000000" pitchFamily="2" charset="0"/>
              </a:rPr>
              <a:t>ChatGPT. </a:t>
            </a:r>
            <a:r>
              <a:rPr lang="uk-UA" sz="2600" dirty="0">
                <a:solidFill>
                  <a:srgbClr val="002949"/>
                </a:solidFill>
                <a:ea typeface="Roboto Condensed Light" panose="02000000000000000000" pitchFamily="2" charset="0"/>
              </a:rPr>
              <a:t>Суд виходив з того, що в Україні відсутнє законодавство, яке дозволяє використовувати висновки ШІ як засіб доказування; ШІ не має статусу експерта чи спеціаліста.</a:t>
            </a:r>
          </a:p>
          <a:p>
            <a:pPr indent="0" algn="just">
              <a:lnSpc>
                <a:spcPct val="100000"/>
              </a:lnSpc>
              <a:spcBef>
                <a:spcPts val="600"/>
              </a:spcBef>
              <a:spcAft>
                <a:spcPts val="0"/>
              </a:spcAft>
              <a:buNone/>
            </a:pPr>
            <a:r>
              <a:rPr lang="uk-UA" sz="2600" dirty="0" smtClean="0">
                <a:solidFill>
                  <a:srgbClr val="002949"/>
                </a:solidFill>
                <a:ea typeface="Roboto Condensed Light" panose="02000000000000000000" pitchFamily="2" charset="0"/>
              </a:rPr>
              <a:t>В іншій справі </a:t>
            </a:r>
            <a:r>
              <a:rPr lang="uk-UA" sz="2600" dirty="0">
                <a:solidFill>
                  <a:srgbClr val="002949"/>
                </a:solidFill>
                <a:ea typeface="Roboto Condensed Light" panose="02000000000000000000" pitchFamily="2" charset="0"/>
              </a:rPr>
              <a:t>№ </a:t>
            </a:r>
            <a:r>
              <a:rPr lang="uk-UA" sz="2600" dirty="0" smtClean="0">
                <a:solidFill>
                  <a:srgbClr val="002949"/>
                </a:solidFill>
                <a:ea typeface="Roboto Condensed Light" panose="02000000000000000000" pitchFamily="2" charset="0"/>
              </a:rPr>
              <a:t>361/4450/20 </a:t>
            </a:r>
            <a:r>
              <a:rPr lang="uk-UA" sz="2600" dirty="0">
                <a:solidFill>
                  <a:srgbClr val="002949"/>
                </a:solidFill>
                <a:ea typeface="Roboto Condensed Light" panose="02000000000000000000" pitchFamily="2" charset="0"/>
              </a:rPr>
              <a:t>суд додав важливий аргумент: результати діяльності ШІ мають характер імовірнісних припущень, а процес роботи ШІ не є прозорим і верифікованим. Отже, використання ШІ для формування позиції сторони можливе, але такі результати не можуть підміняти доказову базу.</a:t>
            </a: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a:t>
            </a:r>
            <a:r>
              <a:rPr lang="en-US" sz="1400" dirty="0" smtClean="0">
                <a:solidFill>
                  <a:srgbClr val="002949"/>
                </a:solidFill>
              </a:rPr>
              <a:t>7</a:t>
            </a:r>
            <a:endParaRPr lang="en-US" sz="1400" dirty="0">
              <a:solidFill>
                <a:srgbClr val="002949"/>
              </a:solidFill>
            </a:endParaRPr>
          </a:p>
        </p:txBody>
      </p:sp>
    </p:spTree>
    <p:extLst>
      <p:ext uri="{BB962C8B-B14F-4D97-AF65-F5344CB8AC3E}">
        <p14:creationId xmlns:p14="http://schemas.microsoft.com/office/powerpoint/2010/main" val="2224661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1205109"/>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Постанова Верховного Суду від 07 травня 2025 року </a:t>
            </a:r>
            <a:r>
              <a:rPr lang="ru-RU" sz="3200" b="1" dirty="0" smtClean="0">
                <a:solidFill>
                  <a:srgbClr val="004E9E"/>
                </a:solidFill>
                <a:ea typeface="Roboto Condensed Light" panose="02000000000000000000" pitchFamily="2" charset="0"/>
                <a:cs typeface="Times New Roman" panose="02020603050405020304" pitchFamily="18" charset="0"/>
              </a:rPr>
              <a:t/>
            </a:r>
            <a:br>
              <a:rPr lang="ru-RU" sz="3200" b="1" dirty="0" smtClean="0">
                <a:solidFill>
                  <a:srgbClr val="004E9E"/>
                </a:solidFill>
                <a:ea typeface="Roboto Condensed Light" panose="02000000000000000000" pitchFamily="2" charset="0"/>
                <a:cs typeface="Times New Roman" panose="02020603050405020304" pitchFamily="18" charset="0"/>
              </a:rPr>
            </a:br>
            <a:r>
              <a:rPr lang="ru-RU" sz="3200" b="1" dirty="0" smtClean="0">
                <a:solidFill>
                  <a:srgbClr val="004E9E"/>
                </a:solidFill>
                <a:ea typeface="Roboto Condensed Light" panose="02000000000000000000" pitchFamily="2" charset="0"/>
                <a:cs typeface="Times New Roman" panose="02020603050405020304" pitchFamily="18" charset="0"/>
              </a:rPr>
              <a:t>у </a:t>
            </a:r>
            <a:r>
              <a:rPr lang="ru-RU" sz="3200" b="1" dirty="0">
                <a:solidFill>
                  <a:srgbClr val="004E9E"/>
                </a:solidFill>
                <a:ea typeface="Roboto Condensed Light" panose="02000000000000000000" pitchFamily="2" charset="0"/>
                <a:cs typeface="Times New Roman" panose="02020603050405020304" pitchFamily="18" charset="0"/>
              </a:rPr>
              <a:t>справі № 335/12523/23</a:t>
            </a:r>
            <a:endParaRPr lang="en-US" sz="28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609260"/>
            <a:ext cx="11395494" cy="4255517"/>
          </a:xfrm>
        </p:spPr>
        <p:txBody>
          <a:bodyPr/>
          <a:lstStyle/>
          <a:p>
            <a:pPr indent="0" algn="just">
              <a:lnSpc>
                <a:spcPct val="100000"/>
              </a:lnSpc>
              <a:spcBef>
                <a:spcPts val="600"/>
              </a:spcBef>
              <a:spcAft>
                <a:spcPts val="0"/>
              </a:spcAft>
              <a:buNone/>
            </a:pPr>
            <a:r>
              <a:rPr lang="uk-UA" sz="3200" dirty="0" smtClean="0">
                <a:solidFill>
                  <a:srgbClr val="002949"/>
                </a:solidFill>
                <a:ea typeface="Roboto Condensed Light" panose="02000000000000000000" pitchFamily="2" charset="0"/>
              </a:rPr>
              <a:t>Верховний Суд підкреслив, що технології ШІ не наділені процесуальним статусом експерта чи спеціаліста; їхні висновки не мають преюдиційного або доказового значення; вони не є загальновизнаними в криміналістиці й не можуть підміняти оцінку доказів судом.</a:t>
            </a:r>
          </a:p>
          <a:p>
            <a:pPr indent="0" algn="just">
              <a:lnSpc>
                <a:spcPct val="100000"/>
              </a:lnSpc>
              <a:spcBef>
                <a:spcPts val="600"/>
              </a:spcBef>
              <a:spcAft>
                <a:spcPts val="0"/>
              </a:spcAft>
              <a:buNone/>
            </a:pPr>
            <a:r>
              <a:rPr lang="uk-UA" sz="3200" dirty="0" smtClean="0">
                <a:solidFill>
                  <a:srgbClr val="002949"/>
                </a:solidFill>
                <a:ea typeface="Roboto Condensed Light" panose="02000000000000000000" pitchFamily="2" charset="0"/>
              </a:rPr>
              <a:t>ШІ не попереджається про кримінальну відповідальність за надання завідомо неправдивого висновку або за відмову від виконання обов’язків експерта. </a:t>
            </a: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10981187" y="5995665"/>
            <a:ext cx="691107"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a:t>
            </a:r>
            <a:r>
              <a:rPr lang="en-US" sz="1400" dirty="0" smtClean="0">
                <a:solidFill>
                  <a:srgbClr val="002949"/>
                </a:solidFill>
              </a:rPr>
              <a:t>8</a:t>
            </a:r>
            <a:endParaRPr lang="en-US" sz="1400" dirty="0">
              <a:solidFill>
                <a:srgbClr val="002949"/>
              </a:solidFill>
            </a:endParaRPr>
          </a:p>
        </p:txBody>
      </p:sp>
    </p:spTree>
    <p:extLst>
      <p:ext uri="{BB962C8B-B14F-4D97-AF65-F5344CB8AC3E}">
        <p14:creationId xmlns:p14="http://schemas.microsoft.com/office/powerpoint/2010/main" val="41008573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1205109"/>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Ухвала Київського апеляційного суду від 30 липня 2025 року у справі № 11-КП/824/1818/2025</a:t>
            </a:r>
            <a:endParaRPr lang="en-US" sz="28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609260"/>
            <a:ext cx="11395494" cy="4255517"/>
          </a:xfrm>
        </p:spPr>
        <p:txBody>
          <a:bodyPr/>
          <a:lstStyle/>
          <a:p>
            <a:pPr indent="0" algn="just">
              <a:lnSpc>
                <a:spcPct val="100000"/>
              </a:lnSpc>
              <a:spcBef>
                <a:spcPts val="600"/>
              </a:spcBef>
              <a:spcAft>
                <a:spcPts val="0"/>
              </a:spcAft>
              <a:buNone/>
            </a:pPr>
            <a:r>
              <a:rPr lang="uk-UA" sz="3000" dirty="0">
                <a:solidFill>
                  <a:srgbClr val="002949"/>
                </a:solidFill>
                <a:ea typeface="Roboto Condensed Light" panose="02000000000000000000" pitchFamily="2" charset="0"/>
              </a:rPr>
              <a:t>Київський апеляційний суд скасував вирок суду першої інстанції, зокрема через те, що вирок було обтяжено довільним трактуванням загальних понять і теоретичними аспектами, згенерованими </a:t>
            </a:r>
            <a:r>
              <a:rPr lang="en-US" sz="3000" dirty="0">
                <a:solidFill>
                  <a:srgbClr val="002949"/>
                </a:solidFill>
                <a:ea typeface="Roboto Condensed Light" panose="02000000000000000000" pitchFamily="2" charset="0"/>
              </a:rPr>
              <a:t>ChatGPT. </a:t>
            </a:r>
            <a:r>
              <a:rPr lang="uk-UA" sz="3000" dirty="0">
                <a:solidFill>
                  <a:srgbClr val="002949"/>
                </a:solidFill>
                <a:ea typeface="Roboto Condensed Light" panose="02000000000000000000" pitchFamily="2" charset="0"/>
              </a:rPr>
              <a:t>Це поставило під сумнів суддівський розсуд і тлумачення права.</a:t>
            </a:r>
          </a:p>
          <a:p>
            <a:pPr indent="0" algn="just">
              <a:lnSpc>
                <a:spcPct val="100000"/>
              </a:lnSpc>
              <a:spcBef>
                <a:spcPts val="600"/>
              </a:spcBef>
              <a:spcAft>
                <a:spcPts val="0"/>
              </a:spcAft>
              <a:buNone/>
            </a:pPr>
            <a:r>
              <a:rPr lang="uk-UA" sz="3000" dirty="0">
                <a:solidFill>
                  <a:srgbClr val="002949"/>
                </a:solidFill>
                <a:ea typeface="Roboto Condensed Light" panose="02000000000000000000" pitchFamily="2" charset="0"/>
              </a:rPr>
              <a:t>Апеляційний суд наголосив, що використання технологій має поважати природу судового процесу. ШІ є лише допоміжним інструментом і не може замінити роль суддів у встановленні фактичних обставин справи. </a:t>
            </a: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19</a:t>
            </a:r>
            <a:endParaRPr lang="en-US" sz="1400" dirty="0">
              <a:solidFill>
                <a:srgbClr val="002949"/>
              </a:solidFill>
            </a:endParaRPr>
          </a:p>
        </p:txBody>
      </p:sp>
    </p:spTree>
    <p:extLst>
      <p:ext uri="{BB962C8B-B14F-4D97-AF65-F5344CB8AC3E}">
        <p14:creationId xmlns:p14="http://schemas.microsoft.com/office/powerpoint/2010/main" val="3780032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7"/>
            <a:ext cx="10515600" cy="695156"/>
          </a:xfrm>
        </p:spPr>
        <p:txBody>
          <a:bodyPr/>
          <a:lstStyle/>
          <a:p>
            <a:pPr algn="ctr"/>
            <a:r>
              <a:rPr lang="uk-UA" sz="3600" b="1" dirty="0" smtClean="0">
                <a:solidFill>
                  <a:srgbClr val="004E9E"/>
                </a:solidFill>
                <a:ea typeface="Roboto Condensed Light" panose="02000000000000000000" pitchFamily="2" charset="0"/>
                <a:cs typeface="Times New Roman" panose="02020603050405020304" pitchFamily="18" charset="0"/>
              </a:rPr>
              <a:t/>
            </a:r>
            <a:br>
              <a:rPr lang="uk-UA" sz="3600" b="1" dirty="0" smtClean="0">
                <a:solidFill>
                  <a:srgbClr val="004E9E"/>
                </a:solidFill>
                <a:ea typeface="Roboto Condensed Light" panose="02000000000000000000" pitchFamily="2" charset="0"/>
                <a:cs typeface="Times New Roman" panose="02020603050405020304" pitchFamily="18" charset="0"/>
              </a:rPr>
            </a:br>
            <a:r>
              <a:rPr lang="uk-UA" sz="3600" b="1" dirty="0" smtClean="0">
                <a:solidFill>
                  <a:srgbClr val="004E9E"/>
                </a:solidFill>
                <a:ea typeface="Roboto Condensed Light" panose="02000000000000000000" pitchFamily="2" charset="0"/>
                <a:cs typeface="Times New Roman" panose="02020603050405020304" pitchFamily="18" charset="0"/>
              </a:rPr>
              <a:t>КОНСТИТУЦІЯ УКРАЇНИ </a:t>
            </a:r>
            <a:r>
              <a:rPr lang="uk-UA" sz="3600" b="1" dirty="0">
                <a:solidFill>
                  <a:srgbClr val="004E9E"/>
                </a:solidFill>
                <a:ea typeface="Roboto Condensed Light" panose="02000000000000000000" pitchFamily="2" charset="0"/>
                <a:cs typeface="Times New Roman" panose="02020603050405020304" pitchFamily="18" charset="0"/>
              </a:rPr>
              <a:t/>
            </a:r>
            <a:br>
              <a:rPr lang="uk-UA" sz="3600" b="1" dirty="0">
                <a:solidFill>
                  <a:srgbClr val="004E9E"/>
                </a:solidFill>
                <a:ea typeface="Roboto Condensed Light" panose="02000000000000000000" pitchFamily="2" charset="0"/>
                <a:cs typeface="Times New Roman" panose="02020603050405020304" pitchFamily="18" charset="0"/>
              </a:rPr>
            </a:b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099308"/>
            <a:ext cx="11395494" cy="4765470"/>
          </a:xfrm>
        </p:spPr>
        <p:txBody>
          <a:bodyPr/>
          <a:lstStyle/>
          <a:p>
            <a:pPr indent="0" algn="just">
              <a:lnSpc>
                <a:spcPct val="100000"/>
              </a:lnSpc>
              <a:spcBef>
                <a:spcPts val="0"/>
              </a:spcBef>
              <a:spcAft>
                <a:spcPts val="0"/>
              </a:spcAft>
              <a:buNone/>
            </a:pPr>
            <a:r>
              <a:rPr lang="uk-UA" sz="3200" dirty="0" smtClean="0"/>
              <a:t>Стаття 124. </a:t>
            </a:r>
          </a:p>
          <a:p>
            <a:pPr indent="0" algn="just">
              <a:lnSpc>
                <a:spcPct val="100000"/>
              </a:lnSpc>
              <a:spcBef>
                <a:spcPts val="0"/>
              </a:spcBef>
              <a:spcAft>
                <a:spcPts val="0"/>
              </a:spcAft>
              <a:buNone/>
            </a:pPr>
            <a:r>
              <a:rPr lang="uk-UA" sz="3200" b="1" dirty="0" smtClean="0"/>
              <a:t>Правосуддя в Україні здійснюють виключно суди.</a:t>
            </a:r>
          </a:p>
          <a:p>
            <a:pPr indent="0" algn="just">
              <a:lnSpc>
                <a:spcPct val="100000"/>
              </a:lnSpc>
              <a:spcBef>
                <a:spcPts val="0"/>
              </a:spcBef>
              <a:spcAft>
                <a:spcPts val="0"/>
              </a:spcAft>
              <a:buNone/>
            </a:pPr>
            <a:r>
              <a:rPr lang="uk-UA" sz="3200" b="1" dirty="0" smtClean="0"/>
              <a:t>Делегування функцій судів, а також привласнення цих функцій іншими органами чи посадовими особами не допускаються</a:t>
            </a:r>
            <a:r>
              <a:rPr lang="uk-UA" sz="3200" dirty="0" smtClean="0"/>
              <a:t>.</a:t>
            </a:r>
          </a:p>
          <a:p>
            <a:pPr indent="0" algn="just">
              <a:lnSpc>
                <a:spcPct val="100000"/>
              </a:lnSpc>
              <a:spcBef>
                <a:spcPts val="0"/>
              </a:spcBef>
              <a:spcAft>
                <a:spcPts val="0"/>
              </a:spcAft>
              <a:buNone/>
            </a:pPr>
            <a:r>
              <a:rPr lang="uk-UA" sz="3200" dirty="0" smtClean="0"/>
              <a:t>Юрисдикція судів поширюється на будь-який юридичний спір та будь-яке кримінальне обвинувачення. У передбачених законом випадках суди розглядають також інші справи.</a:t>
            </a:r>
          </a:p>
          <a:p>
            <a:pPr indent="0" algn="just">
              <a:lnSpc>
                <a:spcPct val="100000"/>
              </a:lnSpc>
              <a:spcBef>
                <a:spcPts val="0"/>
              </a:spcBef>
              <a:spcAft>
                <a:spcPts val="0"/>
              </a:spcAft>
              <a:buNone/>
            </a:pPr>
            <a:r>
              <a:rPr lang="uk-UA" sz="3200" dirty="0" smtClean="0"/>
              <a:t>Законом може бути визначений обов’язковий досудовий порядок урегулювання спору.</a:t>
            </a:r>
            <a:endParaRPr lang="uk-UA" sz="3200" dirty="0"/>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2</a:t>
            </a:fld>
            <a:endParaRPr lang="en-US" sz="1400" dirty="0">
              <a:solidFill>
                <a:srgbClr val="002949"/>
              </a:solidFill>
            </a:endParaRPr>
          </a:p>
        </p:txBody>
      </p:sp>
    </p:spTree>
    <p:extLst>
      <p:ext uri="{BB962C8B-B14F-4D97-AF65-F5344CB8AC3E}">
        <p14:creationId xmlns:p14="http://schemas.microsoft.com/office/powerpoint/2010/main" val="4308302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1205109"/>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Постанова Верховного Суду від 08 липня 2025 року </a:t>
            </a:r>
            <a:r>
              <a:rPr lang="ru-RU" sz="3200" b="1" dirty="0" smtClean="0">
                <a:solidFill>
                  <a:srgbClr val="004E9E"/>
                </a:solidFill>
                <a:ea typeface="Roboto Condensed Light" panose="02000000000000000000" pitchFamily="2" charset="0"/>
                <a:cs typeface="Times New Roman" panose="02020603050405020304" pitchFamily="18" charset="0"/>
              </a:rPr>
              <a:t/>
            </a:r>
            <a:br>
              <a:rPr lang="ru-RU" sz="3200" b="1" dirty="0" smtClean="0">
                <a:solidFill>
                  <a:srgbClr val="004E9E"/>
                </a:solidFill>
                <a:ea typeface="Roboto Condensed Light" panose="02000000000000000000" pitchFamily="2" charset="0"/>
                <a:cs typeface="Times New Roman" panose="02020603050405020304" pitchFamily="18" charset="0"/>
              </a:rPr>
            </a:br>
            <a:r>
              <a:rPr lang="ru-RU" sz="3200" b="1" dirty="0" smtClean="0">
                <a:solidFill>
                  <a:srgbClr val="004E9E"/>
                </a:solidFill>
                <a:ea typeface="Roboto Condensed Light" panose="02000000000000000000" pitchFamily="2" charset="0"/>
                <a:cs typeface="Times New Roman" panose="02020603050405020304" pitchFamily="18" charset="0"/>
              </a:rPr>
              <a:t>у </a:t>
            </a:r>
            <a:r>
              <a:rPr lang="ru-RU" sz="3200" b="1" dirty="0">
                <a:solidFill>
                  <a:srgbClr val="004E9E"/>
                </a:solidFill>
                <a:ea typeface="Roboto Condensed Light" panose="02000000000000000000" pitchFamily="2" charset="0"/>
                <a:cs typeface="Times New Roman" panose="02020603050405020304" pitchFamily="18" charset="0"/>
              </a:rPr>
              <a:t>справі № 925/496/24</a:t>
            </a:r>
            <a:endParaRPr lang="en-US" sz="28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609260"/>
            <a:ext cx="11395494" cy="4255517"/>
          </a:xfrm>
        </p:spPr>
        <p:txBody>
          <a:bodyPr/>
          <a:lstStyle/>
          <a:p>
            <a:pPr indent="0" algn="just">
              <a:lnSpc>
                <a:spcPct val="100000"/>
              </a:lnSpc>
              <a:spcBef>
                <a:spcPts val="600"/>
              </a:spcBef>
              <a:spcAft>
                <a:spcPts val="0"/>
              </a:spcAft>
              <a:buNone/>
            </a:pPr>
            <a:r>
              <a:rPr lang="uk-UA" sz="3000" dirty="0">
                <a:solidFill>
                  <a:srgbClr val="002949"/>
                </a:solidFill>
                <a:ea typeface="Roboto Condensed Light" panose="02000000000000000000" pitchFamily="2" charset="0"/>
              </a:rPr>
              <a:t>У справі № 925/496/24 сторона намагалася використати відповіді, згенеровані </a:t>
            </a:r>
            <a:r>
              <a:rPr lang="en-US" sz="3000" dirty="0">
                <a:solidFill>
                  <a:srgbClr val="002949"/>
                </a:solidFill>
                <a:ea typeface="Roboto Condensed Light" panose="02000000000000000000" pitchFamily="2" charset="0"/>
              </a:rPr>
              <a:t>ChatGPT </a:t>
            </a:r>
            <a:r>
              <a:rPr lang="uk-UA" sz="3000" dirty="0">
                <a:solidFill>
                  <a:srgbClr val="002949"/>
                </a:solidFill>
                <a:ea typeface="Roboto Condensed Light" panose="02000000000000000000" pitchFamily="2" charset="0"/>
              </a:rPr>
              <a:t>та </a:t>
            </a:r>
            <a:r>
              <a:rPr lang="en-US" sz="3000" dirty="0">
                <a:solidFill>
                  <a:srgbClr val="002949"/>
                </a:solidFill>
                <a:ea typeface="Roboto Condensed Light" panose="02000000000000000000" pitchFamily="2" charset="0"/>
              </a:rPr>
              <a:t>Grok, </a:t>
            </a:r>
            <a:r>
              <a:rPr lang="uk-UA" sz="3000" dirty="0">
                <a:solidFill>
                  <a:srgbClr val="002949"/>
                </a:solidFill>
                <a:ea typeface="Roboto Condensed Light" panose="02000000000000000000" pitchFamily="2" charset="0"/>
              </a:rPr>
              <a:t>для трактування умов договору оренди землі. </a:t>
            </a:r>
            <a:r>
              <a:rPr lang="uk-UA" sz="3000" dirty="0" smtClean="0">
                <a:solidFill>
                  <a:srgbClr val="002949"/>
                </a:solidFill>
                <a:ea typeface="Roboto Condensed Light" panose="02000000000000000000" pitchFamily="2" charset="0"/>
              </a:rPr>
              <a:t>Суд </a:t>
            </a:r>
            <a:r>
              <a:rPr lang="uk-UA" sz="3000" dirty="0">
                <a:solidFill>
                  <a:srgbClr val="002949"/>
                </a:solidFill>
                <a:ea typeface="Roboto Condensed Light" panose="02000000000000000000" pitchFamily="2" charset="0"/>
              </a:rPr>
              <a:t>відмовився досліджувати такі відповіді як доказ.</a:t>
            </a:r>
          </a:p>
          <a:p>
            <a:pPr indent="0" algn="just">
              <a:lnSpc>
                <a:spcPct val="100000"/>
              </a:lnSpc>
              <a:spcBef>
                <a:spcPts val="600"/>
              </a:spcBef>
              <a:spcAft>
                <a:spcPts val="0"/>
              </a:spcAft>
              <a:buNone/>
            </a:pPr>
            <a:r>
              <a:rPr lang="uk-UA" sz="3000" dirty="0" smtClean="0">
                <a:solidFill>
                  <a:srgbClr val="002949"/>
                </a:solidFill>
                <a:ea typeface="Roboto Condensed Light" panose="02000000000000000000" pitchFamily="2" charset="0"/>
              </a:rPr>
              <a:t>ШІ </a:t>
            </a:r>
            <a:r>
              <a:rPr lang="uk-UA" sz="3000" dirty="0">
                <a:solidFill>
                  <a:srgbClr val="002949"/>
                </a:solidFill>
                <a:ea typeface="Roboto Condensed Light" panose="02000000000000000000" pitchFamily="2" charset="0"/>
              </a:rPr>
              <a:t>може бути корисним інформативним інструментом, але не може замінити ні роль суддів, ні принципи належності, допустимості та достовірності доказів. Технологія має підтримувати верховенство права, а не створювати альтернативний канал доказування чи тлумачення.</a:t>
            </a: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10673255" y="5995665"/>
            <a:ext cx="999040"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20</a:t>
            </a:r>
            <a:endParaRPr lang="en-US" sz="1400" dirty="0">
              <a:solidFill>
                <a:srgbClr val="002949"/>
              </a:solidFill>
            </a:endParaRPr>
          </a:p>
        </p:txBody>
      </p:sp>
    </p:spTree>
    <p:extLst>
      <p:ext uri="{BB962C8B-B14F-4D97-AF65-F5344CB8AC3E}">
        <p14:creationId xmlns:p14="http://schemas.microsoft.com/office/powerpoint/2010/main" val="6206377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80" y="550927"/>
            <a:ext cx="10896415" cy="1277873"/>
          </a:xfrm>
        </p:spPr>
        <p:txBody>
          <a:bodyPr/>
          <a:lstStyle/>
          <a:p>
            <a:pPr algn="ctr"/>
            <a:r>
              <a:rPr lang="ru-RU" sz="3000" b="1" dirty="0" smtClean="0">
                <a:solidFill>
                  <a:srgbClr val="004E9E"/>
                </a:solidFill>
                <a:ea typeface="Roboto Condensed Light" panose="02000000000000000000" pitchFamily="2" charset="0"/>
                <a:cs typeface="Times New Roman" panose="02020603050405020304" pitchFamily="18" charset="0"/>
              </a:rPr>
              <a:t>Ухвала </a:t>
            </a:r>
            <a:r>
              <a:rPr lang="ru-RU" sz="3000" b="1" dirty="0">
                <a:solidFill>
                  <a:srgbClr val="004E9E"/>
                </a:solidFill>
                <a:ea typeface="Roboto Condensed Light" panose="02000000000000000000" pitchFamily="2" charset="0"/>
                <a:cs typeface="Times New Roman" panose="02020603050405020304" pitchFamily="18" charset="0"/>
              </a:rPr>
              <a:t>Верховного Суду від 15 січня 2026 року </a:t>
            </a:r>
            <a:r>
              <a:rPr lang="ru-RU" sz="3000" b="1" dirty="0" smtClean="0">
                <a:solidFill>
                  <a:srgbClr val="004E9E"/>
                </a:solidFill>
                <a:ea typeface="Roboto Condensed Light" panose="02000000000000000000" pitchFamily="2" charset="0"/>
                <a:cs typeface="Times New Roman" panose="02020603050405020304" pitchFamily="18" charset="0"/>
              </a:rPr>
              <a:t/>
            </a:r>
            <a:br>
              <a:rPr lang="ru-RU" sz="3000" b="1" dirty="0" smtClean="0">
                <a:solidFill>
                  <a:srgbClr val="004E9E"/>
                </a:solidFill>
                <a:ea typeface="Roboto Condensed Light" panose="02000000000000000000" pitchFamily="2" charset="0"/>
                <a:cs typeface="Times New Roman" panose="02020603050405020304" pitchFamily="18" charset="0"/>
              </a:rPr>
            </a:br>
            <a:r>
              <a:rPr lang="ru-RU" sz="3000" b="1" dirty="0" smtClean="0">
                <a:solidFill>
                  <a:srgbClr val="004E9E"/>
                </a:solidFill>
                <a:ea typeface="Roboto Condensed Light" panose="02000000000000000000" pitchFamily="2" charset="0"/>
                <a:cs typeface="Times New Roman" panose="02020603050405020304" pitchFamily="18" charset="0"/>
              </a:rPr>
              <a:t>у </a:t>
            </a:r>
            <a:r>
              <a:rPr lang="ru-RU" sz="3000" b="1" dirty="0">
                <a:solidFill>
                  <a:srgbClr val="004E9E"/>
                </a:solidFill>
                <a:ea typeface="Roboto Condensed Light" panose="02000000000000000000" pitchFamily="2" charset="0"/>
                <a:cs typeface="Times New Roman" panose="02020603050405020304" pitchFamily="18" charset="0"/>
              </a:rPr>
              <a:t>справі № </a:t>
            </a:r>
            <a:r>
              <a:rPr lang="ru-RU" sz="3000" b="1" dirty="0" smtClean="0">
                <a:solidFill>
                  <a:srgbClr val="004E9E"/>
                </a:solidFill>
                <a:ea typeface="Roboto Condensed Light" panose="02000000000000000000" pitchFamily="2" charset="0"/>
                <a:cs typeface="Times New Roman" panose="02020603050405020304" pitchFamily="18" charset="0"/>
              </a:rPr>
              <a:t>240/14153/24</a:t>
            </a:r>
            <a:r>
              <a:rPr lang="ru-RU" sz="3000" b="1" dirty="0">
                <a:solidFill>
                  <a:srgbClr val="004E9E"/>
                </a:solidFill>
                <a:ea typeface="Roboto Condensed Light" panose="02000000000000000000" pitchFamily="2" charset="0"/>
                <a:cs typeface="Times New Roman" panose="02020603050405020304" pitchFamily="18" charset="0"/>
              </a:rPr>
              <a:t/>
            </a:r>
            <a:br>
              <a:rPr lang="ru-RU" sz="3000" b="1" dirty="0">
                <a:solidFill>
                  <a:srgbClr val="004E9E"/>
                </a:solidFill>
                <a:ea typeface="Roboto Condensed Light" panose="02000000000000000000" pitchFamily="2" charset="0"/>
                <a:cs typeface="Times New Roman" panose="02020603050405020304" pitchFamily="18" charset="0"/>
              </a:rPr>
            </a:br>
            <a:r>
              <a:rPr lang="ru-RU" sz="3000" b="1" dirty="0">
                <a:solidFill>
                  <a:srgbClr val="004E9E"/>
                </a:solidFill>
                <a:ea typeface="Roboto Condensed Light" panose="02000000000000000000" pitchFamily="2" charset="0"/>
                <a:cs typeface="Times New Roman" panose="02020603050405020304" pitchFamily="18" charset="0"/>
                <a:hlinkClick r:id="rId2"/>
              </a:rPr>
              <a:t>https://</a:t>
            </a:r>
            <a:r>
              <a:rPr lang="ru-RU" sz="3000" b="1" dirty="0" smtClean="0">
                <a:solidFill>
                  <a:srgbClr val="004E9E"/>
                </a:solidFill>
                <a:ea typeface="Roboto Condensed Light" panose="02000000000000000000" pitchFamily="2" charset="0"/>
                <a:cs typeface="Times New Roman" panose="02020603050405020304" pitchFamily="18" charset="0"/>
                <a:hlinkClick r:id="rId2"/>
              </a:rPr>
              <a:t>reyestr.court.gov.ua/Review/133336040</a:t>
            </a:r>
            <a:r>
              <a:rPr lang="ru-RU" sz="3000" b="1" dirty="0" smtClean="0">
                <a:solidFill>
                  <a:srgbClr val="004E9E"/>
                </a:solidFill>
                <a:ea typeface="Roboto Condensed Light" panose="02000000000000000000" pitchFamily="2" charset="0"/>
                <a:cs typeface="Times New Roman" panose="02020603050405020304" pitchFamily="18" charset="0"/>
              </a:rPr>
              <a:t>  </a:t>
            </a:r>
            <a:endParaRPr lang="en-US" sz="28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2113346"/>
            <a:ext cx="11395494" cy="3751432"/>
          </a:xfrm>
        </p:spPr>
        <p:txBody>
          <a:bodyPr/>
          <a:lstStyle/>
          <a:p>
            <a:pPr indent="0" algn="just">
              <a:lnSpc>
                <a:spcPct val="100000"/>
              </a:lnSpc>
              <a:spcBef>
                <a:spcPts val="600"/>
              </a:spcBef>
              <a:spcAft>
                <a:spcPts val="0"/>
              </a:spcAft>
              <a:buNone/>
            </a:pPr>
            <a:r>
              <a:rPr lang="uk-UA" sz="2600" dirty="0" smtClean="0">
                <a:solidFill>
                  <a:srgbClr val="002949"/>
                </a:solidFill>
                <a:ea typeface="Roboto Condensed Light" panose="02000000000000000000" pitchFamily="2" charset="0"/>
              </a:rPr>
              <a:t>У справі № 240/14153/24 Суд установив, що в касаційній скарзі були наведені неіснуючі постанови Верховного Суду. Суд прямо пов’язав такий характер посилань із можливим використанням генеративного ШІ та отриманням результату у формі «галюцинацій» — хибної інформації, представленої як достовірна.</a:t>
            </a:r>
          </a:p>
          <a:p>
            <a:pPr indent="0" algn="just">
              <a:lnSpc>
                <a:spcPct val="100000"/>
              </a:lnSpc>
              <a:spcBef>
                <a:spcPts val="600"/>
              </a:spcBef>
              <a:spcAft>
                <a:spcPts val="0"/>
              </a:spcAft>
              <a:buNone/>
            </a:pPr>
            <a:r>
              <a:rPr lang="uk-UA" sz="2600" dirty="0" smtClean="0">
                <a:solidFill>
                  <a:srgbClr val="002949"/>
                </a:solidFill>
                <a:ea typeface="Roboto Condensed Light" panose="02000000000000000000" pitchFamily="2" charset="0"/>
              </a:rPr>
              <a:t>Такі дії суперечать принципу добросовісності користування процесуальними правами, закріпленому у статті 45 КАС України. Використання ШІ для підготовки процесуального документа саме по собі не заборонене, але відповідальність за достовірність інформації несе учасник справи.</a:t>
            </a:r>
            <a:endParaRPr lang="uk-UA" sz="26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21</a:t>
            </a:r>
            <a:endParaRPr lang="en-US" sz="1400" dirty="0">
              <a:solidFill>
                <a:srgbClr val="002949"/>
              </a:solidFill>
            </a:endParaRPr>
          </a:p>
        </p:txBody>
      </p:sp>
    </p:spTree>
    <p:extLst>
      <p:ext uri="{BB962C8B-B14F-4D97-AF65-F5344CB8AC3E}">
        <p14:creationId xmlns:p14="http://schemas.microsoft.com/office/powerpoint/2010/main" val="29617306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590307"/>
          </a:xfrm>
        </p:spPr>
        <p:txBody>
          <a:bodyPr/>
          <a:lstStyle/>
          <a:p>
            <a:pPr algn="ctr"/>
            <a:r>
              <a:rPr lang="uk-UA" sz="3200" b="1" dirty="0">
                <a:solidFill>
                  <a:srgbClr val="004E9E"/>
                </a:solidFill>
                <a:ea typeface="Roboto Condensed Light" panose="02000000000000000000" pitchFamily="2" charset="0"/>
                <a:cs typeface="Times New Roman" panose="02020603050405020304" pitchFamily="18" charset="0"/>
              </a:rPr>
              <a:t>ВИСНОВКИ</a:t>
            </a:r>
            <a:endParaRPr lang="en-US" sz="32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072056"/>
            <a:ext cx="11395494" cy="4792722"/>
          </a:xfrm>
        </p:spPr>
        <p:txBody>
          <a:bodyPr/>
          <a:lstStyle/>
          <a:p>
            <a:pPr indent="0" algn="just">
              <a:lnSpc>
                <a:spcPct val="100000"/>
              </a:lnSpc>
              <a:spcBef>
                <a:spcPts val="0"/>
              </a:spcBef>
              <a:spcAft>
                <a:spcPts val="0"/>
              </a:spcAft>
              <a:buNone/>
            </a:pPr>
            <a:r>
              <a:rPr lang="uk-UA" sz="3000" dirty="0">
                <a:solidFill>
                  <a:srgbClr val="002949"/>
                </a:solidFill>
                <a:ea typeface="Roboto Condensed Light" panose="02000000000000000000" pitchFamily="2" charset="0"/>
              </a:rPr>
              <a:t>1.	</a:t>
            </a:r>
            <a:r>
              <a:rPr lang="ru-RU" sz="3000" dirty="0">
                <a:solidFill>
                  <a:srgbClr val="002949"/>
                </a:solidFill>
                <a:ea typeface="Roboto Condensed Light" panose="02000000000000000000" pitchFamily="2" charset="0"/>
              </a:rPr>
              <a:t>ШІ </a:t>
            </a:r>
            <a:r>
              <a:rPr lang="uk-UA" sz="3000" dirty="0" smtClean="0">
                <a:solidFill>
                  <a:srgbClr val="002949"/>
                </a:solidFill>
                <a:ea typeface="Roboto Condensed Light" panose="02000000000000000000" pitchFamily="2" charset="0"/>
              </a:rPr>
              <a:t>не загроза для правосуддя сама по собі, а інструмент, який може підвищити якість пошуку, аналізу, структурування матеріалів і доступу до правосуддя.</a:t>
            </a:r>
          </a:p>
          <a:p>
            <a:pPr indent="0" algn="just">
              <a:lnSpc>
                <a:spcPct val="100000"/>
              </a:lnSpc>
              <a:spcBef>
                <a:spcPts val="0"/>
              </a:spcBef>
              <a:spcAft>
                <a:spcPts val="0"/>
              </a:spcAft>
              <a:buNone/>
            </a:pPr>
            <a:r>
              <a:rPr lang="uk-UA" sz="3000" dirty="0" smtClean="0">
                <a:solidFill>
                  <a:srgbClr val="002949"/>
                </a:solidFill>
                <a:ea typeface="Roboto Condensed Light" panose="02000000000000000000" pitchFamily="2" charset="0"/>
              </a:rPr>
              <a:t>2. Судова практика в Україні вже формує важливий стандарт: ШІ може допомагати судді, але не може замінити доказ, експерта, правову оцінку чи суддівський розсуд.</a:t>
            </a:r>
          </a:p>
          <a:p>
            <a:pPr indent="0" algn="just">
              <a:lnSpc>
                <a:spcPct val="100000"/>
              </a:lnSpc>
              <a:spcBef>
                <a:spcPts val="0"/>
              </a:spcBef>
              <a:spcAft>
                <a:spcPts val="0"/>
              </a:spcAft>
              <a:buNone/>
            </a:pPr>
            <a:r>
              <a:rPr lang="uk-UA" sz="3000" dirty="0" smtClean="0">
                <a:solidFill>
                  <a:srgbClr val="002949"/>
                </a:solidFill>
                <a:ea typeface="Roboto Condensed Light" panose="02000000000000000000" pitchFamily="2" charset="0"/>
              </a:rPr>
              <a:t>3. Головний виклик сьогодні - це якнайшвидше навчитися використовувати його відповідально: з перевіркою першоджерел, контролем людини, з увагою до можливої упередженості та ознак дискримінації</a:t>
            </a:r>
            <a:r>
              <a:rPr lang="ru-RU" sz="3000" dirty="0" smtClean="0">
                <a:solidFill>
                  <a:srgbClr val="002949"/>
                </a:solidFill>
                <a:ea typeface="Roboto Condensed Light" panose="02000000000000000000" pitchFamily="2" charset="0"/>
              </a:rPr>
              <a:t>.</a:t>
            </a:r>
            <a:endParaRPr lang="uk-UA" sz="30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22</a:t>
            </a:r>
            <a:endParaRPr lang="en-US" sz="1400" dirty="0">
              <a:solidFill>
                <a:srgbClr val="002949"/>
              </a:solidFill>
            </a:endParaRPr>
          </a:p>
        </p:txBody>
      </p:sp>
    </p:spTree>
    <p:extLst>
      <p:ext uri="{BB962C8B-B14F-4D97-AF65-F5344CB8AC3E}">
        <p14:creationId xmlns:p14="http://schemas.microsoft.com/office/powerpoint/2010/main" val="26137703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74EB7-28F1-7A17-1172-7B41B9A4296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BD404-4892-E3E7-675E-B8323BD7DA76}"/>
              </a:ext>
            </a:extLst>
          </p:cNvPr>
          <p:cNvSpPr>
            <a:spLocks noGrp="1"/>
          </p:cNvSpPr>
          <p:nvPr>
            <p:ph type="title"/>
          </p:nvPr>
        </p:nvSpPr>
        <p:spPr>
          <a:xfrm>
            <a:off x="775879" y="377506"/>
            <a:ext cx="10896415" cy="770610"/>
          </a:xfrm>
        </p:spPr>
        <p:txBody>
          <a:bodyPr/>
          <a:lstStyle/>
          <a:p>
            <a:pPr algn="ctr"/>
            <a:r>
              <a:rPr lang="uk-UA" sz="2800" b="1" dirty="0" smtClean="0">
                <a:solidFill>
                  <a:srgbClr val="004E9E"/>
                </a:solidFill>
                <a:ea typeface="Roboto Condensed Light" panose="02000000000000000000" pitchFamily="2" charset="0"/>
                <a:cs typeface="Times New Roman" panose="02020603050405020304" pitchFamily="18" charset="0"/>
              </a:rPr>
              <a:t>ПРИКЛАДИ ПРАКТИЧНОГО ВИКОРИСТАННЯ ШІ </a:t>
            </a:r>
            <a:br>
              <a:rPr lang="uk-UA" sz="2800" b="1" dirty="0" smtClean="0">
                <a:solidFill>
                  <a:srgbClr val="004E9E"/>
                </a:solidFill>
                <a:ea typeface="Roboto Condensed Light" panose="02000000000000000000" pitchFamily="2" charset="0"/>
                <a:cs typeface="Times New Roman" panose="02020603050405020304" pitchFamily="18" charset="0"/>
              </a:rPr>
            </a:br>
            <a:r>
              <a:rPr lang="uk-UA" sz="2800" b="1" dirty="0" smtClean="0">
                <a:solidFill>
                  <a:srgbClr val="004E9E"/>
                </a:solidFill>
                <a:ea typeface="Roboto Condensed Light" panose="02000000000000000000" pitchFamily="2" charset="0"/>
                <a:cs typeface="Times New Roman" panose="02020603050405020304" pitchFamily="18" charset="0"/>
              </a:rPr>
              <a:t>(у наукових та науково-експериментальних цілях)</a:t>
            </a:r>
            <a:endParaRPr lang="en-US" sz="28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E4EA5E0B-9681-30B5-99F9-EEBE75D64AC1}"/>
              </a:ext>
            </a:extLst>
          </p:cNvPr>
          <p:cNvSpPr>
            <a:spLocks noGrp="1"/>
          </p:cNvSpPr>
          <p:nvPr>
            <p:ph idx="1"/>
          </p:nvPr>
        </p:nvSpPr>
        <p:spPr>
          <a:xfrm>
            <a:off x="327804" y="1252358"/>
            <a:ext cx="11395494" cy="4612420"/>
          </a:xfrm>
        </p:spPr>
        <p:txBody>
          <a:bodyPr/>
          <a:lstStyle/>
          <a:p>
            <a:pPr marL="742950" indent="-514350">
              <a:lnSpc>
                <a:spcPct val="100000"/>
              </a:lnSpc>
              <a:spcBef>
                <a:spcPts val="0"/>
              </a:spcBef>
              <a:spcAft>
                <a:spcPts val="0"/>
              </a:spcAft>
              <a:buFont typeface="+mj-lt"/>
              <a:buAutoNum type="arabicPeriod"/>
            </a:pPr>
            <a:r>
              <a:rPr lang="en-US" sz="2000" dirty="0" smtClean="0"/>
              <a:t>GPT-бот</a:t>
            </a:r>
            <a:r>
              <a:rPr lang="en-US" sz="2000" dirty="0"/>
              <a:t>: </a:t>
            </a:r>
            <a:r>
              <a:rPr lang="uk-UA" sz="2000" dirty="0" smtClean="0"/>
              <a:t>Наукомір </a:t>
            </a:r>
            <a:r>
              <a:rPr lang="en-US" sz="2000" dirty="0" smtClean="0"/>
              <a:t>AI</a:t>
            </a:r>
            <a:r>
              <a:rPr lang="uk-UA" sz="2000" dirty="0" smtClean="0"/>
              <a:t> </a:t>
            </a:r>
            <a:r>
              <a:rPr lang="en-US" sz="2000" dirty="0">
                <a:hlinkClick r:id="rId2"/>
              </a:rPr>
              <a:t>https://</a:t>
            </a:r>
            <a:r>
              <a:rPr lang="en-US" sz="2000" dirty="0" smtClean="0">
                <a:hlinkClick r:id="rId2"/>
              </a:rPr>
              <a:t>constitutionalist.com.ua/naukomir-ai</a:t>
            </a:r>
            <a:r>
              <a:rPr lang="uk-UA" sz="2000" dirty="0" smtClean="0"/>
              <a:t> </a:t>
            </a:r>
          </a:p>
          <a:p>
            <a:pPr marL="742950" indent="-514350">
              <a:lnSpc>
                <a:spcPct val="100000"/>
              </a:lnSpc>
              <a:spcBef>
                <a:spcPts val="0"/>
              </a:spcBef>
              <a:spcAft>
                <a:spcPts val="0"/>
              </a:spcAft>
              <a:buFont typeface="+mj-lt"/>
              <a:buAutoNum type="arabicPeriod"/>
            </a:pPr>
            <a:r>
              <a:rPr lang="en-US" sz="2000" dirty="0"/>
              <a:t>GPT-бот: AI &amp; Law Source </a:t>
            </a:r>
            <a:r>
              <a:rPr lang="en-US" sz="2000" dirty="0" smtClean="0"/>
              <a:t>Analyst</a:t>
            </a:r>
            <a:r>
              <a:rPr lang="uk-UA" sz="2000" dirty="0" smtClean="0"/>
              <a:t> </a:t>
            </a:r>
            <a:r>
              <a:rPr lang="en-US" sz="2000" dirty="0">
                <a:hlinkClick r:id="rId3"/>
              </a:rPr>
              <a:t>https://</a:t>
            </a:r>
            <a:r>
              <a:rPr lang="en-US" sz="2000" dirty="0" smtClean="0">
                <a:hlinkClick r:id="rId3"/>
              </a:rPr>
              <a:t>constitutionalist.com.ua/gpt-bot-ai-law-source-analyst</a:t>
            </a:r>
            <a:endParaRPr lang="uk-UA" sz="2000" dirty="0" smtClean="0"/>
          </a:p>
          <a:p>
            <a:pPr marL="742950" indent="-514350">
              <a:lnSpc>
                <a:spcPct val="100000"/>
              </a:lnSpc>
              <a:spcBef>
                <a:spcPts val="0"/>
              </a:spcBef>
              <a:spcAft>
                <a:spcPts val="0"/>
              </a:spcAft>
              <a:buFont typeface="+mj-lt"/>
              <a:buAutoNum type="arabicPeriod"/>
            </a:pPr>
            <a:r>
              <a:rPr lang="ru-RU" sz="2000" dirty="0" smtClean="0"/>
              <a:t>GPT-бот </a:t>
            </a:r>
            <a:r>
              <a:rPr lang="ru-RU" sz="2000" dirty="0"/>
              <a:t>«Касаційний фільтр КАС України»: перевірка скарги до Верховного </a:t>
            </a:r>
            <a:r>
              <a:rPr lang="ru-RU" sz="2000" dirty="0" smtClean="0"/>
              <a:t>Суду </a:t>
            </a:r>
            <a:r>
              <a:rPr lang="en-US" sz="2000" dirty="0">
                <a:hlinkClick r:id="rId4"/>
              </a:rPr>
              <a:t>https://</a:t>
            </a:r>
            <a:r>
              <a:rPr lang="en-US" sz="2000" dirty="0" smtClean="0">
                <a:hlinkClick r:id="rId4"/>
              </a:rPr>
              <a:t>constitutionalist.com.ua/gpt-bot-kasatsijnyj-filtr-kas-ukrainy-perevirka-skarhy-do-verkhovnoho-sudu-3</a:t>
            </a:r>
            <a:r>
              <a:rPr lang="uk-UA" sz="2000" dirty="0" smtClean="0"/>
              <a:t> </a:t>
            </a:r>
          </a:p>
          <a:p>
            <a:pPr marL="742950" indent="-514350">
              <a:lnSpc>
                <a:spcPct val="100000"/>
              </a:lnSpc>
              <a:spcBef>
                <a:spcPts val="0"/>
              </a:spcBef>
              <a:spcAft>
                <a:spcPts val="0"/>
              </a:spcAft>
              <a:buFont typeface="+mj-lt"/>
              <a:buAutoNum type="arabicPeriod"/>
            </a:pPr>
            <a:r>
              <a:rPr lang="ru-RU" sz="2000" dirty="0"/>
              <a:t>Проєкт Закону України «Про штучний інтелект</a:t>
            </a:r>
            <a:r>
              <a:rPr lang="ru-RU" sz="2000" dirty="0" smtClean="0"/>
              <a:t>» </a:t>
            </a:r>
            <a:r>
              <a:rPr lang="en-US" sz="2000" dirty="0">
                <a:hlinkClick r:id="rId5"/>
              </a:rPr>
              <a:t>https://</a:t>
            </a:r>
            <a:r>
              <a:rPr lang="en-US" sz="2000" dirty="0" smtClean="0">
                <a:hlinkClick r:id="rId5"/>
              </a:rPr>
              <a:t>constitutionalist.com.ua/proiekt-zakonu-ukrainy-pro-shtuchnyj-intelekt</a:t>
            </a:r>
            <a:r>
              <a:rPr lang="uk-UA" sz="2000" dirty="0" smtClean="0"/>
              <a:t> </a:t>
            </a:r>
          </a:p>
          <a:p>
            <a:pPr marL="742950" indent="-514350">
              <a:lnSpc>
                <a:spcPct val="100000"/>
              </a:lnSpc>
              <a:spcBef>
                <a:spcPts val="0"/>
              </a:spcBef>
              <a:spcAft>
                <a:spcPts val="0"/>
              </a:spcAft>
              <a:buFont typeface="+mj-lt"/>
              <a:buAutoNum type="arabicPeriod"/>
            </a:pPr>
            <a:r>
              <a:rPr lang="ru-RU" sz="2000" dirty="0">
                <a:solidFill>
                  <a:srgbClr val="002949"/>
                </a:solidFill>
                <a:ea typeface="Roboto Condensed Light" panose="02000000000000000000" pitchFamily="2" charset="0"/>
              </a:rPr>
              <a:t>ШІ та </a:t>
            </a:r>
            <a:r>
              <a:rPr lang="uk-UA" sz="2000" dirty="0" smtClean="0">
                <a:solidFill>
                  <a:srgbClr val="002949"/>
                </a:solidFill>
                <a:ea typeface="Roboto Condensed Light" panose="02000000000000000000" pitchFamily="2" charset="0"/>
              </a:rPr>
              <a:t>досудовий порядок урегулювання спорів: Конституція України та нова архітектура доступу до правосуддя </a:t>
            </a:r>
            <a:r>
              <a:rPr lang="en-US" sz="2000" dirty="0" smtClean="0">
                <a:solidFill>
                  <a:srgbClr val="002949"/>
                </a:solidFill>
                <a:ea typeface="Roboto Condensed Light" panose="02000000000000000000" pitchFamily="2" charset="0"/>
                <a:hlinkClick r:id="rId6"/>
              </a:rPr>
              <a:t>https</a:t>
            </a:r>
            <a:r>
              <a:rPr lang="en-US" sz="2000" dirty="0">
                <a:solidFill>
                  <a:srgbClr val="002949"/>
                </a:solidFill>
                <a:ea typeface="Roboto Condensed Light" panose="02000000000000000000" pitchFamily="2" charset="0"/>
                <a:hlinkClick r:id="rId6"/>
              </a:rPr>
              <a:t>://</a:t>
            </a:r>
            <a:r>
              <a:rPr lang="en-US" sz="2000" dirty="0" smtClean="0">
                <a:solidFill>
                  <a:srgbClr val="002949"/>
                </a:solidFill>
                <a:ea typeface="Roboto Condensed Light" panose="02000000000000000000" pitchFamily="2" charset="0"/>
                <a:hlinkClick r:id="rId6"/>
              </a:rPr>
              <a:t>constitutionalist.com.ua/shi-ta-dosudovyj-poriadok-urehuliuvannia-sporiv-konstytutsiia-ukrainy-ta-nova-arkhitektura-dostupu-do-pravosuddia</a:t>
            </a:r>
            <a:r>
              <a:rPr lang="uk-UA" sz="2000" dirty="0" smtClean="0">
                <a:solidFill>
                  <a:srgbClr val="002949"/>
                </a:solidFill>
                <a:ea typeface="Roboto Condensed Light" panose="02000000000000000000" pitchFamily="2" charset="0"/>
              </a:rPr>
              <a:t> </a:t>
            </a:r>
          </a:p>
          <a:p>
            <a:pPr marL="742950" indent="-514350">
              <a:lnSpc>
                <a:spcPct val="100000"/>
              </a:lnSpc>
              <a:spcBef>
                <a:spcPts val="0"/>
              </a:spcBef>
              <a:spcAft>
                <a:spcPts val="0"/>
              </a:spcAft>
              <a:buFont typeface="+mj-lt"/>
              <a:buAutoNum type="arabicPeriod"/>
            </a:pPr>
            <a:r>
              <a:rPr lang="en-US" sz="2000" dirty="0"/>
              <a:t>Draft Regulation on Responsible AI Use by Supreme Court </a:t>
            </a:r>
            <a:r>
              <a:rPr lang="en-US" sz="2000" dirty="0" smtClean="0"/>
              <a:t>Staff</a:t>
            </a:r>
            <a:r>
              <a:rPr lang="uk-UA" sz="2000" dirty="0" smtClean="0"/>
              <a:t> </a:t>
            </a:r>
            <a:r>
              <a:rPr lang="en-US" sz="2000" dirty="0">
                <a:hlinkClick r:id="rId7"/>
              </a:rPr>
              <a:t>https://</a:t>
            </a:r>
            <a:r>
              <a:rPr lang="en-US" sz="2000" dirty="0" smtClean="0">
                <a:hlinkClick r:id="rId7"/>
              </a:rPr>
              <a:t>constitutionalist.com.ua/draft-regulation-on-responsible-ai-use-by-supreme-court-staff</a:t>
            </a:r>
            <a:r>
              <a:rPr lang="uk-UA" sz="2000" dirty="0" smtClean="0"/>
              <a:t> </a:t>
            </a:r>
          </a:p>
          <a:p>
            <a:pPr marL="742950" indent="-514350">
              <a:lnSpc>
                <a:spcPct val="100000"/>
              </a:lnSpc>
              <a:spcBef>
                <a:spcPts val="0"/>
              </a:spcBef>
              <a:spcAft>
                <a:spcPts val="0"/>
              </a:spcAft>
              <a:buFont typeface="+mj-lt"/>
              <a:buAutoNum type="arabicPeriod"/>
            </a:pPr>
            <a:r>
              <a:rPr lang="en-US" sz="2000" dirty="0">
                <a:solidFill>
                  <a:srgbClr val="002949"/>
                </a:solidFill>
                <a:ea typeface="Roboto Condensed Light" panose="02000000000000000000" pitchFamily="2" charset="0"/>
              </a:rPr>
              <a:t>Supreme Court Case Law on the Application of the Law of Ukraine “On Administrative Procedure”: A </a:t>
            </a:r>
            <a:r>
              <a:rPr lang="en-US" sz="2000" dirty="0" smtClean="0">
                <a:solidFill>
                  <a:srgbClr val="002949"/>
                </a:solidFill>
                <a:ea typeface="Roboto Condensed Light" panose="02000000000000000000" pitchFamily="2" charset="0"/>
              </a:rPr>
              <a:t>Review</a:t>
            </a:r>
            <a:r>
              <a:rPr lang="uk-UA" sz="2000" dirty="0" smtClean="0">
                <a:solidFill>
                  <a:srgbClr val="002949"/>
                </a:solidFill>
                <a:ea typeface="Roboto Condensed Light" panose="02000000000000000000" pitchFamily="2" charset="0"/>
              </a:rPr>
              <a:t> </a:t>
            </a:r>
            <a:r>
              <a:rPr lang="en-US" sz="2000" dirty="0">
                <a:solidFill>
                  <a:srgbClr val="002949"/>
                </a:solidFill>
                <a:ea typeface="Roboto Condensed Light" panose="02000000000000000000" pitchFamily="2" charset="0"/>
                <a:hlinkClick r:id="rId8"/>
              </a:rPr>
              <a:t>https://</a:t>
            </a:r>
            <a:r>
              <a:rPr lang="en-US" sz="2000" dirty="0" smtClean="0">
                <a:solidFill>
                  <a:srgbClr val="002949"/>
                </a:solidFill>
                <a:ea typeface="Roboto Condensed Light" panose="02000000000000000000" pitchFamily="2" charset="0"/>
                <a:hlinkClick r:id="rId8"/>
              </a:rPr>
              <a:t>constitutionalist.com.ua/supreme-court-case-law-on-the-application-of-the-law-of-ukraine-on-administrative-procedure-a-review</a:t>
            </a:r>
            <a:r>
              <a:rPr lang="uk-UA" sz="2000" dirty="0" smtClean="0">
                <a:solidFill>
                  <a:srgbClr val="002949"/>
                </a:solidFill>
                <a:ea typeface="Roboto Condensed Light" panose="02000000000000000000" pitchFamily="2" charset="0"/>
              </a:rPr>
              <a:t> </a:t>
            </a:r>
            <a:endParaRPr lang="uk-UA" sz="20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6C56105B-2DF6-AE12-1517-881133BEA10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55A2F6A-BC57-3718-AD3D-E17890E44EE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EF100F8-CAE0-A300-A849-2B7CBF20E4B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47F2538A-EDBA-0491-46CA-911D7BE0D3CE}"/>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23</a:t>
            </a:r>
            <a:endParaRPr lang="en-US" sz="1400" dirty="0">
              <a:solidFill>
                <a:srgbClr val="002949"/>
              </a:solidFill>
            </a:endParaRPr>
          </a:p>
        </p:txBody>
      </p:sp>
    </p:spTree>
    <p:extLst>
      <p:ext uri="{BB962C8B-B14F-4D97-AF65-F5344CB8AC3E}">
        <p14:creationId xmlns:p14="http://schemas.microsoft.com/office/powerpoint/2010/main" val="1748199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0D323-AE4D-80E4-0E71-D0D5182B34B8}"/>
            </a:ext>
          </a:extLst>
        </p:cNvPr>
        <p:cNvGrpSpPr/>
        <p:nvPr/>
      </p:nvGrpSpPr>
      <p:grpSpPr>
        <a:xfrm>
          <a:off x="0" y="0"/>
          <a:ext cx="0" cy="0"/>
          <a:chOff x="0" y="0"/>
          <a:chExt cx="0" cy="0"/>
        </a:xfrm>
      </p:grpSpPr>
      <p:sp>
        <p:nvSpPr>
          <p:cNvPr id="3" name="Прямоугольник 4">
            <a:extLst>
              <a:ext uri="{FF2B5EF4-FFF2-40B4-BE49-F238E27FC236}">
                <a16:creationId xmlns:a16="http://schemas.microsoft.com/office/drawing/2014/main" id="{BB2D1CC0-46E8-5832-495F-E1A1090F5016}"/>
              </a:ext>
            </a:extLst>
          </p:cNvPr>
          <p:cNvSpPr>
            <a:spLocks noChangeArrowheads="1"/>
          </p:cNvSpPr>
          <p:nvPr/>
        </p:nvSpPr>
        <p:spPr bwMode="auto">
          <a:xfrm>
            <a:off x="587036" y="738234"/>
            <a:ext cx="11108140" cy="5386090"/>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ts val="0"/>
              </a:spcBef>
              <a:spcAft>
                <a:spcPts val="0"/>
              </a:spcAft>
              <a:buNone/>
            </a:pPr>
            <a:r>
              <a:rPr lang="uk-UA" sz="1200" dirty="0">
                <a:solidFill>
                  <a:srgbClr val="002949"/>
                </a:solidFill>
                <a:effectLst/>
                <a:ea typeface="Roboto Condensed Light" panose="02000000000000000000" pitchFamily="2" charset="0"/>
                <a:cs typeface="Times New Roman" panose="02020603050405020304" pitchFamily="18" charset="0"/>
              </a:rPr>
              <a:t>1. </a:t>
            </a:r>
            <a:r>
              <a:rPr lang="uk-UA" sz="1100" dirty="0">
                <a:solidFill>
                  <a:srgbClr val="002949"/>
                </a:solidFill>
                <a:effectLst/>
                <a:ea typeface="Roboto Condensed Light" panose="02000000000000000000" pitchFamily="2" charset="0"/>
                <a:cs typeface="Times New Roman" panose="02020603050405020304" pitchFamily="18" charset="0"/>
              </a:rPr>
              <a:t>Берназюк Ян. Штучний інтелект та система правосуддя України: результати співпраці у році, що минув </a:t>
            </a:r>
            <a:r>
              <a:rPr lang="en-US" sz="1100" dirty="0">
                <a:solidFill>
                  <a:srgbClr val="002949"/>
                </a:solidFill>
                <a:effectLst/>
                <a:ea typeface="Roboto Condensed Light" panose="02000000000000000000" pitchFamily="2" charset="0"/>
                <a:cs typeface="Times New Roman" panose="02020603050405020304" pitchFamily="18" charset="0"/>
                <a:hlinkClick r:id="rId2"/>
              </a:rPr>
              <a:t>https://so.supreme.court.gov.ua/authors/934/shtuchnyi-intelekt-ta-systema-pravosuddia-ukrainy-rezultaty-spivpratsi-u-rotsi-sh%D1%81ho-mynuv</a:t>
            </a:r>
            <a:r>
              <a:rPr lang="uk-UA" sz="1100" dirty="0">
                <a:solidFill>
                  <a:srgbClr val="002949"/>
                </a:solidFill>
                <a:effectLst/>
                <a:ea typeface="Roboto Condensed Light" panose="02000000000000000000" pitchFamily="2" charset="0"/>
                <a:cs typeface="Times New Roman" panose="02020603050405020304" pitchFamily="18" charset="0"/>
              </a:rPr>
              <a:t> </a:t>
            </a:r>
            <a:endParaRPr lang="en-US" sz="1100" dirty="0">
              <a:solidFill>
                <a:srgbClr val="002949"/>
              </a:solidFill>
              <a:effectLst/>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uk-UA" sz="1100" dirty="0">
                <a:solidFill>
                  <a:srgbClr val="002949"/>
                </a:solidFill>
                <a:effectLst/>
                <a:ea typeface="Roboto Condensed Light" panose="02000000000000000000" pitchFamily="2" charset="0"/>
                <a:cs typeface="Times New Roman" panose="02020603050405020304" pitchFamily="18" charset="0"/>
              </a:rPr>
              <a:t>2. Берназюк Ян. Наукові надбання як основа для наступних кроків на шляху інтеграції штучного інтелекту в систему правосуддя </a:t>
            </a:r>
            <a:r>
              <a:rPr lang="en-US" sz="1100" dirty="0">
                <a:solidFill>
                  <a:srgbClr val="002949"/>
                </a:solidFill>
                <a:effectLst/>
                <a:ea typeface="Roboto Condensed Light" panose="02000000000000000000" pitchFamily="2" charset="0"/>
                <a:cs typeface="Times New Roman" panose="02020603050405020304" pitchFamily="18" charset="0"/>
                <a:hlinkClick r:id="rId3"/>
              </a:rPr>
              <a:t>https://so.supreme.court.gov.ua/news/949/naukovi-nadbannia-iak-osnova-dlia-nastupnykh-krokiv-na-shliakhu-intehratsii-shtuchnoho-intelektu-v-systemu-pravosuddia</a:t>
            </a:r>
            <a:r>
              <a:rPr lang="uk-UA" sz="1100" dirty="0">
                <a:solidFill>
                  <a:srgbClr val="002949"/>
                </a:solidFill>
                <a:effectLst/>
                <a:ea typeface="Roboto Condensed Light" panose="02000000000000000000" pitchFamily="2" charset="0"/>
                <a:cs typeface="Times New Roman" panose="02020603050405020304" pitchFamily="18" charset="0"/>
              </a:rPr>
              <a:t> </a:t>
            </a:r>
            <a:r>
              <a:rPr lang="en-US" sz="1100" dirty="0">
                <a:solidFill>
                  <a:srgbClr val="002949"/>
                </a:solidFill>
                <a:effectLst/>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ru-RU" sz="1100" dirty="0">
                <a:solidFill>
                  <a:srgbClr val="002949"/>
                </a:solidFill>
                <a:ea typeface="Roboto Condensed Light" panose="02000000000000000000" pitchFamily="2" charset="0"/>
                <a:cs typeface="Times New Roman" panose="02020603050405020304" pitchFamily="18" charset="0"/>
              </a:rPr>
              <a:t>3. Берназюк Ян. Цифрова ера правосуддя: роль ШІ у забезпеченні єдності судової практики в Україні </a:t>
            </a:r>
            <a:r>
              <a:rPr lang="en-US" sz="1100" dirty="0">
                <a:solidFill>
                  <a:srgbClr val="002949"/>
                </a:solidFill>
                <a:effectLst/>
                <a:ea typeface="Roboto Condensed Light" panose="02000000000000000000" pitchFamily="2" charset="0"/>
                <a:cs typeface="Times New Roman" panose="02020603050405020304" pitchFamily="18" charset="0"/>
                <a:hlinkClick r:id="rId4"/>
              </a:rPr>
              <a:t>https://so.supreme.court.gov.ua/news/986/tsyfrova-era-pravosuddia-rol-shi-u-zabezpechenni-iednosti-sudovoi-praktyky-v-ukraini</a:t>
            </a:r>
            <a:r>
              <a:rPr lang="uk-UA" sz="1100" dirty="0">
                <a:solidFill>
                  <a:srgbClr val="002949"/>
                </a:solidFill>
                <a:effectLst/>
                <a:ea typeface="Roboto Condensed Light" panose="02000000000000000000" pitchFamily="2" charset="0"/>
                <a:cs typeface="Times New Roman" panose="02020603050405020304" pitchFamily="18" charset="0"/>
              </a:rPr>
              <a:t> </a:t>
            </a:r>
            <a:r>
              <a:rPr lang="en-US" sz="1100" dirty="0">
                <a:solidFill>
                  <a:srgbClr val="002949"/>
                </a:solidFill>
                <a:effectLst/>
                <a:ea typeface="Roboto Condensed Light" panose="02000000000000000000" pitchFamily="2" charset="0"/>
                <a:cs typeface="Times New Roman" panose="02020603050405020304" pitchFamily="18" charset="0"/>
              </a:rPr>
              <a:t> </a:t>
            </a:r>
            <a:endParaRPr lang="uk-UA" sz="1100" dirty="0">
              <a:solidFill>
                <a:srgbClr val="002949"/>
              </a:solidFill>
              <a:effectLst/>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uk-UA" sz="1100" dirty="0">
                <a:effectLst/>
                <a:ea typeface="Roboto Condensed Light" panose="02000000000000000000" pitchFamily="2" charset="0"/>
                <a:cs typeface="Times New Roman" panose="02020603050405020304" pitchFamily="18" charset="0"/>
              </a:rPr>
              <a:t>4. </a:t>
            </a:r>
            <a:r>
              <a:rPr lang="en-US" sz="1100" dirty="0">
                <a:effectLst/>
                <a:ea typeface="Roboto Condensed Light" panose="02000000000000000000" pitchFamily="2" charset="0"/>
                <a:cs typeface="Times New Roman" panose="02020603050405020304" pitchFamily="18" charset="0"/>
              </a:rPr>
              <a:t>Bernaziuk Ian. Artificial Intelligence and the Judicial system of Ukraine: results of cooperation in the past year</a:t>
            </a:r>
            <a:r>
              <a:rPr lang="uk-UA" sz="1100" dirty="0">
                <a:effectLst/>
                <a:ea typeface="Roboto Condensed Light" panose="02000000000000000000" pitchFamily="2" charset="0"/>
                <a:cs typeface="Times New Roman" panose="02020603050405020304" pitchFamily="18" charset="0"/>
              </a:rPr>
              <a:t> </a:t>
            </a:r>
            <a:r>
              <a:rPr lang="uk-UA" sz="1100" u="sng" kern="100" dirty="0">
                <a:solidFill>
                  <a:srgbClr val="0563C1"/>
                </a:solidFill>
                <a:effectLst/>
                <a:ea typeface="Calibri" panose="020F0502020204030204" pitchFamily="34" charset="0"/>
                <a:cs typeface="Times New Roman" panose="02020603050405020304" pitchFamily="18" charset="0"/>
                <a:hlinkClick r:id="rId5"/>
              </a:rPr>
              <a:t>https://constitutionalist.com.ua/artificial-intelligence-and-the-judicial-system-of-ukraine-results-of-cooperation-in-the-past-year</a:t>
            </a:r>
            <a:r>
              <a:rPr lang="uk-UA" sz="1100" kern="100" dirty="0">
                <a:effectLst/>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100" kern="100" dirty="0">
                <a:ea typeface="Calibri" panose="020F0502020204030204" pitchFamily="34" charset="0"/>
                <a:cs typeface="Times New Roman" panose="02020603050405020304" pitchFamily="18" charset="0"/>
              </a:rPr>
              <a:t>5. Берназюк Ян. Штучний інтелект і його використання для забезпечення єдності судової практики як складової довіри до суду // Слово Національної школи суддів України. – 2024, № 2(49), С. 16-35 </a:t>
            </a:r>
            <a:r>
              <a:rPr lang="en-US" sz="1100" kern="100" dirty="0">
                <a:ea typeface="Calibri" panose="020F0502020204030204" pitchFamily="34" charset="0"/>
                <a:cs typeface="Times New Roman" panose="02020603050405020304" pitchFamily="18" charset="0"/>
                <a:hlinkClick r:id="rId6"/>
              </a:rPr>
              <a:t>https://slovo.nsj.gov.ua/images/pdf/2024_4_49/nsj_4_49_2024.pdf</a:t>
            </a:r>
            <a:r>
              <a:rPr lang="uk-UA" sz="1100" kern="100" dirty="0">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100" kern="100" dirty="0">
                <a:ea typeface="Calibri" panose="020F0502020204030204" pitchFamily="34" charset="0"/>
                <a:cs typeface="Times New Roman" panose="02020603050405020304" pitchFamily="18" charset="0"/>
              </a:rPr>
              <a:t>6. </a:t>
            </a:r>
            <a:r>
              <a:rPr lang="ru-RU" sz="1100" kern="100" dirty="0">
                <a:ea typeface="Calibri" panose="020F0502020204030204" pitchFamily="34" charset="0"/>
                <a:cs typeface="Times New Roman" panose="02020603050405020304" pitchFamily="18" charset="0"/>
              </a:rPr>
              <a:t>Берназюк Ян. </a:t>
            </a:r>
            <a:r>
              <a:rPr lang="uk-UA" sz="1100" kern="100" dirty="0">
                <a:ea typeface="Calibri" panose="020F0502020204030204" pitchFamily="34" charset="0"/>
                <a:cs typeface="Times New Roman" panose="02020603050405020304" pitchFamily="18" charset="0"/>
              </a:rPr>
              <a:t>Ера ШІ й роль верховних судів у цифровій трансформації правосуддя // Юридична газет</a:t>
            </a:r>
            <a:r>
              <a:rPr lang="ru-RU" sz="1100" kern="100" dirty="0">
                <a:ea typeface="Calibri" panose="020F0502020204030204" pitchFamily="34" charset="0"/>
                <a:cs typeface="Times New Roman" panose="02020603050405020304" pitchFamily="18" charset="0"/>
              </a:rPr>
              <a:t>а. № 4 (792). - С. 16-18. </a:t>
            </a:r>
            <a:r>
              <a:rPr lang="en-US" sz="1100" kern="100" dirty="0">
                <a:ea typeface="Calibri" panose="020F0502020204030204" pitchFamily="34" charset="0"/>
                <a:cs typeface="Times New Roman" panose="02020603050405020304" pitchFamily="18" charset="0"/>
                <a:hlinkClick r:id="rId7"/>
              </a:rPr>
              <a:t>https://yur-gazeta.com/publications/practice/sudova-praktika/era-shi-y-rol-verhovnih-sudiv-u-cifroviy-transformaciyi-pravosuddya.html</a:t>
            </a:r>
            <a:r>
              <a:rPr lang="uk-UA" sz="1100" kern="100" dirty="0">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100" kern="100" dirty="0">
                <a:effectLst/>
                <a:ea typeface="Calibri" panose="020F0502020204030204" pitchFamily="34" charset="0"/>
                <a:cs typeface="Times New Roman" panose="02020603050405020304" pitchFamily="18" charset="0"/>
              </a:rPr>
              <a:t>7. </a:t>
            </a:r>
            <a:r>
              <a:rPr lang="en-US" sz="1100" dirty="0">
                <a:ea typeface="Roboto Condensed Light" panose="02000000000000000000" pitchFamily="2" charset="0"/>
                <a:cs typeface="Times New Roman" panose="02020603050405020304" pitchFamily="18" charset="0"/>
              </a:rPr>
              <a:t>Bernaziuk Ian. </a:t>
            </a:r>
            <a:r>
              <a:rPr lang="en-US" sz="1100" kern="100" dirty="0">
                <a:effectLst/>
                <a:ea typeface="Calibri" panose="020F0502020204030204" pitchFamily="34" charset="0"/>
                <a:cs typeface="Times New Roman" panose="02020603050405020304" pitchFamily="18" charset="0"/>
              </a:rPr>
              <a:t>Artificial Intelligence in the Ukrainian Judiciary: Charting the Course Under the Digital Gavel</a:t>
            </a:r>
            <a:r>
              <a:rPr lang="uk-UA" sz="1100" kern="100" dirty="0">
                <a:effectLst/>
                <a:ea typeface="Calibri" panose="020F0502020204030204" pitchFamily="34" charset="0"/>
                <a:cs typeface="Times New Roman" panose="02020603050405020304" pitchFamily="18" charset="0"/>
              </a:rPr>
              <a:t> </a:t>
            </a:r>
            <a:r>
              <a:rPr lang="en-US" sz="1100" kern="100" dirty="0">
                <a:ea typeface="Calibri" panose="020F0502020204030204" pitchFamily="34" charset="0"/>
                <a:cs typeface="Times New Roman" panose="02020603050405020304" pitchFamily="18" charset="0"/>
                <a:hlinkClick r:id="rId8"/>
              </a:rPr>
              <a:t>https://constitutionalist.com.ua/artificial-intelligence-in-the-ukrainian-judiciary-charting-the-course-under-the-digital-gavel</a:t>
            </a:r>
            <a:endParaRPr lang="uk-UA" sz="1100" kern="100" dirty="0">
              <a:ea typeface="Calibri" panose="020F0502020204030204" pitchFamily="34" charset="0"/>
              <a:cs typeface="Times New Roman" panose="02020603050405020304" pitchFamily="18" charset="0"/>
            </a:endParaRPr>
          </a:p>
          <a:p>
            <a:pPr algn="just">
              <a:lnSpc>
                <a:spcPct val="100000"/>
              </a:lnSpc>
              <a:spcBef>
                <a:spcPts val="0"/>
              </a:spcBef>
              <a:spcAft>
                <a:spcPts val="0"/>
              </a:spcAft>
              <a:buNone/>
            </a:pPr>
            <a:r>
              <a:rPr lang="uk-UA" altLang="uk-UA" sz="1100" kern="100" dirty="0">
                <a:solidFill>
                  <a:srgbClr val="002949"/>
                </a:solidFill>
                <a:cs typeface="Times New Roman" panose="02020603050405020304" pitchFamily="18" charset="0"/>
              </a:rPr>
              <a:t>8. </a:t>
            </a:r>
            <a:r>
              <a:rPr lang="en-US" sz="1100" dirty="0">
                <a:ea typeface="Roboto Condensed Light" panose="02000000000000000000" pitchFamily="2" charset="0"/>
                <a:cs typeface="Times New Roman" panose="02020603050405020304" pitchFamily="18" charset="0"/>
              </a:rPr>
              <a:t>Bernaziuk Ian. </a:t>
            </a:r>
            <a:r>
              <a:rPr lang="en-US" altLang="uk-UA" sz="1100" kern="100" dirty="0">
                <a:solidFill>
                  <a:srgbClr val="002949"/>
                </a:solidFill>
                <a:cs typeface="Times New Roman" panose="02020603050405020304" pitchFamily="18" charset="0"/>
              </a:rPr>
              <a:t>Benchmarking Justice: Can AI Uphold the Rule of Law? </a:t>
            </a:r>
            <a:r>
              <a:rPr lang="en-US" altLang="uk-UA" sz="1100" kern="100" dirty="0">
                <a:solidFill>
                  <a:srgbClr val="002949"/>
                </a:solidFill>
                <a:cs typeface="Times New Roman" panose="02020603050405020304" pitchFamily="18" charset="0"/>
                <a:hlinkClick r:id="rId9"/>
              </a:rPr>
              <a:t>https://law.ukma.edu.ua/wp-content/uploads/2025/11/Rule-of-Law-and-AI-Challenges.pdf</a:t>
            </a:r>
            <a:r>
              <a:rPr lang="en-US" altLang="uk-UA" sz="1100" kern="100" dirty="0">
                <a:solidFill>
                  <a:srgbClr val="002949"/>
                </a:solidFill>
                <a:cs typeface="Times New Roman" panose="02020603050405020304" pitchFamily="18" charset="0"/>
              </a:rPr>
              <a:t> </a:t>
            </a:r>
            <a:endParaRPr lang="uk-UA" altLang="uk-UA" sz="1100" kern="100" dirty="0">
              <a:solidFill>
                <a:srgbClr val="002949"/>
              </a:solidFill>
              <a:cs typeface="Times New Roman" panose="02020603050405020304" pitchFamily="18" charset="0"/>
            </a:endParaRPr>
          </a:p>
          <a:p>
            <a:pPr algn="just">
              <a:lnSpc>
                <a:spcPct val="100000"/>
              </a:lnSpc>
              <a:spcBef>
                <a:spcPts val="0"/>
              </a:spcBef>
              <a:spcAft>
                <a:spcPts val="0"/>
              </a:spcAft>
              <a:buNone/>
            </a:pPr>
            <a:r>
              <a:rPr lang="ru-RU" altLang="uk-UA" sz="1100" dirty="0">
                <a:solidFill>
                  <a:srgbClr val="002949"/>
                </a:solidFill>
              </a:rPr>
              <a:t>9. Берназюк Ян. Правосуддя майбутнього: збереження незалежності та людяності в еру ШІ </a:t>
            </a:r>
            <a:r>
              <a:rPr lang="en-US" altLang="uk-UA" sz="1100" dirty="0">
                <a:solidFill>
                  <a:srgbClr val="002949"/>
                </a:solidFill>
                <a:hlinkClick r:id="rId10"/>
              </a:rPr>
              <a:t>https://court.gov.ua/storage/portal/supreme/161.%20Future_justice_independent_humane%20AI-era_bernaziuk%20%D0%B3%D0%BE%D1%82%D0%BE%D0%B2%D0%BE.pdf</a:t>
            </a:r>
            <a:r>
              <a:rPr lang="uk-UA" altLang="uk-UA" sz="1100" dirty="0">
                <a:solidFill>
                  <a:srgbClr val="002949"/>
                </a:solidFill>
              </a:rPr>
              <a:t> </a:t>
            </a:r>
          </a:p>
          <a:p>
            <a:pPr algn="just">
              <a:lnSpc>
                <a:spcPct val="100000"/>
              </a:lnSpc>
              <a:spcBef>
                <a:spcPts val="0"/>
              </a:spcBef>
              <a:spcAft>
                <a:spcPts val="0"/>
              </a:spcAft>
              <a:buNone/>
            </a:pPr>
            <a:r>
              <a:rPr lang="ru-RU" altLang="uk-UA" sz="1100" dirty="0">
                <a:solidFill>
                  <a:srgbClr val="002949"/>
                </a:solidFill>
              </a:rPr>
              <a:t>10. Берназюк Ян. Межі втручання у приватне життя в умовах загроз національній безпеці: стандарти і виклики для правосуддя</a:t>
            </a:r>
          </a:p>
          <a:p>
            <a:pPr algn="just">
              <a:lnSpc>
                <a:spcPct val="100000"/>
              </a:lnSpc>
              <a:spcBef>
                <a:spcPts val="0"/>
              </a:spcBef>
              <a:spcAft>
                <a:spcPts val="0"/>
              </a:spcAft>
              <a:buNone/>
            </a:pPr>
            <a:r>
              <a:rPr lang="ru-RU" altLang="uk-UA" sz="1100" dirty="0">
                <a:solidFill>
                  <a:srgbClr val="002949"/>
                </a:solidFill>
                <a:hlinkClick r:id="rId11"/>
              </a:rPr>
              <a:t>https://court.gov.ua/storage/portal/supreme/135.%20Limits_of_Interference_Private_Life_under_National_Security%20Threats_bernaziuk.pdf</a:t>
            </a:r>
            <a:r>
              <a:rPr lang="ru-RU" altLang="uk-UA" sz="1100" dirty="0">
                <a:solidFill>
                  <a:srgbClr val="002949"/>
                </a:solidFill>
              </a:rPr>
              <a:t> </a:t>
            </a:r>
          </a:p>
          <a:p>
            <a:pPr algn="just">
              <a:lnSpc>
                <a:spcPct val="100000"/>
              </a:lnSpc>
              <a:spcBef>
                <a:spcPts val="0"/>
              </a:spcBef>
              <a:spcAft>
                <a:spcPts val="0"/>
              </a:spcAft>
              <a:buNone/>
            </a:pPr>
            <a:r>
              <a:rPr lang="ru-RU" altLang="uk-UA" sz="1100" dirty="0">
                <a:solidFill>
                  <a:srgbClr val="002949"/>
                </a:solidFill>
              </a:rPr>
              <a:t>11. Берназюк Ян, Фонова Олена. Правосуддя 2035: між правом і кодом. Випуск № 18 подкастів НШСУ </a:t>
            </a:r>
            <a:r>
              <a:rPr lang="ru-RU" altLang="uk-UA" sz="1100" dirty="0">
                <a:solidFill>
                  <a:srgbClr val="002949"/>
                </a:solidFill>
                <a:hlinkClick r:id="rId12"/>
              </a:rPr>
              <a:t>https://youtu.be/UlghLhHV8os?si=nCpvAl5p5KP3tY_G</a:t>
            </a:r>
            <a:r>
              <a:rPr lang="ru-RU" altLang="uk-UA" sz="1100" dirty="0">
                <a:solidFill>
                  <a:srgbClr val="002949"/>
                </a:solidFill>
              </a:rPr>
              <a:t> </a:t>
            </a:r>
          </a:p>
          <a:p>
            <a:pPr algn="just">
              <a:lnSpc>
                <a:spcPct val="100000"/>
              </a:lnSpc>
              <a:spcBef>
                <a:spcPts val="0"/>
              </a:spcBef>
              <a:spcAft>
                <a:spcPts val="0"/>
              </a:spcAft>
              <a:buNone/>
            </a:pPr>
            <a:r>
              <a:rPr lang="ru-RU" altLang="uk-UA" sz="1100" dirty="0">
                <a:solidFill>
                  <a:srgbClr val="002949"/>
                </a:solidFill>
              </a:rPr>
              <a:t>12. Штучний інтелект у роботі адвоката та судовому процесі: можливості, межі, відповідальність </a:t>
            </a:r>
            <a:r>
              <a:rPr lang="ru-RU" altLang="uk-UA" sz="1100" dirty="0">
                <a:solidFill>
                  <a:srgbClr val="002949"/>
                </a:solidFill>
                <a:hlinkClick r:id="rId13"/>
              </a:rPr>
              <a:t>https://youtu.be/-qJ2FCeOEWQ</a:t>
            </a:r>
            <a:endParaRPr lang="ru-RU" altLang="uk-UA" sz="1100" dirty="0">
              <a:solidFill>
                <a:srgbClr val="002949"/>
              </a:solidFill>
            </a:endParaRPr>
          </a:p>
          <a:p>
            <a:pPr algn="just">
              <a:lnSpc>
                <a:spcPct val="100000"/>
              </a:lnSpc>
              <a:spcBef>
                <a:spcPts val="0"/>
              </a:spcBef>
              <a:spcAft>
                <a:spcPts val="0"/>
              </a:spcAft>
              <a:buNone/>
            </a:pPr>
            <a:r>
              <a:rPr lang="ru-RU" altLang="uk-UA" sz="1100" dirty="0">
                <a:solidFill>
                  <a:srgbClr val="002949"/>
                </a:solidFill>
              </a:rPr>
              <a:t>13. </a:t>
            </a:r>
            <a:r>
              <a:rPr lang="uk-UA" altLang="uk-UA" sz="1100" dirty="0">
                <a:solidFill>
                  <a:srgbClr val="002949"/>
                </a:solidFill>
              </a:rPr>
              <a:t>Коментар до статті 16 (використання суддею </a:t>
            </a:r>
            <a:r>
              <a:rPr lang="ru-RU" altLang="uk-UA" sz="1100" dirty="0">
                <a:solidFill>
                  <a:srgbClr val="002949"/>
                </a:solidFill>
              </a:rPr>
              <a:t>технологій ШІ) Кодексу суддівської етики </a:t>
            </a:r>
            <a:r>
              <a:rPr lang="ru-RU" altLang="uk-UA" sz="1100" dirty="0">
                <a:solidFill>
                  <a:srgbClr val="002949"/>
                </a:solidFill>
                <a:hlinkClick r:id="rId14"/>
              </a:rPr>
              <a:t>https://constitutionalist.com.ua/komentar-do-statti-16-vykorystannia-suddeiu-tekhnolohij-shi-kodeksu-suddivskoi-etyky</a:t>
            </a:r>
            <a:r>
              <a:rPr lang="ru-RU" altLang="uk-UA" sz="1100" dirty="0">
                <a:solidFill>
                  <a:srgbClr val="002949"/>
                </a:solidFill>
              </a:rPr>
              <a:t> </a:t>
            </a:r>
            <a:endParaRPr lang="ru-RU" altLang="uk-UA" sz="1100" dirty="0" smtClean="0">
              <a:solidFill>
                <a:srgbClr val="002949"/>
              </a:solidFill>
            </a:endParaRPr>
          </a:p>
          <a:p>
            <a:pPr algn="just">
              <a:lnSpc>
                <a:spcPct val="100000"/>
              </a:lnSpc>
              <a:spcBef>
                <a:spcPts val="0"/>
              </a:spcBef>
              <a:spcAft>
                <a:spcPts val="0"/>
              </a:spcAft>
              <a:buNone/>
            </a:pPr>
            <a:r>
              <a:rPr lang="uk-UA" altLang="uk-UA" sz="1100" dirty="0" smtClean="0">
                <a:solidFill>
                  <a:srgbClr val="002949"/>
                </a:solidFill>
              </a:rPr>
              <a:t>14. </a:t>
            </a:r>
            <a:r>
              <a:rPr lang="en-US" sz="1100" dirty="0">
                <a:ea typeface="Roboto Condensed Light" panose="02000000000000000000" pitchFamily="2" charset="0"/>
                <a:cs typeface="Times New Roman" panose="02020603050405020304" pitchFamily="18" charset="0"/>
              </a:rPr>
              <a:t>Bernaziuk Ian </a:t>
            </a:r>
            <a:r>
              <a:rPr lang="en-US" altLang="uk-UA" sz="1100" dirty="0" smtClean="0">
                <a:solidFill>
                  <a:srgbClr val="002949"/>
                </a:solidFill>
              </a:rPr>
              <a:t>Integration </a:t>
            </a:r>
            <a:r>
              <a:rPr lang="en-US" altLang="uk-UA" sz="1100" dirty="0">
                <a:solidFill>
                  <a:srgbClr val="002949"/>
                </a:solidFill>
              </a:rPr>
              <a:t>of AI into the Justice System of Ukraine: Normative Boundaries, Technological Sovereignty, and Case-Law https://</a:t>
            </a:r>
            <a:r>
              <a:rPr lang="en-US" altLang="uk-UA" sz="1100" dirty="0" smtClean="0">
                <a:solidFill>
                  <a:srgbClr val="002949"/>
                </a:solidFill>
              </a:rPr>
              <a:t>court.gov.ua/storage/portal/supreme/prezent2026/182_Integration_AI_into_Ukraine%E2%80%99s_Justice_System_bernaziuk.pdf  </a:t>
            </a:r>
            <a:endParaRPr lang="uk-UA" altLang="uk-UA" sz="1100" dirty="0" smtClean="0">
              <a:solidFill>
                <a:srgbClr val="002949"/>
              </a:solidFill>
            </a:endParaRPr>
          </a:p>
          <a:p>
            <a:pPr algn="just">
              <a:lnSpc>
                <a:spcPct val="100000"/>
              </a:lnSpc>
              <a:spcBef>
                <a:spcPts val="0"/>
              </a:spcBef>
              <a:spcAft>
                <a:spcPts val="0"/>
              </a:spcAft>
              <a:buNone/>
            </a:pPr>
            <a:r>
              <a:rPr lang="uk-UA" sz="1100" dirty="0" smtClean="0">
                <a:solidFill>
                  <a:srgbClr val="002949"/>
                </a:solidFill>
                <a:ea typeface="Roboto Condensed Light" panose="02000000000000000000" pitchFamily="2" charset="0"/>
                <a:cs typeface="Times New Roman" panose="02020603050405020304" pitchFamily="18" charset="0"/>
              </a:rPr>
              <a:t>15. </a:t>
            </a:r>
            <a:r>
              <a:rPr lang="en-US" sz="1100" dirty="0" smtClean="0">
                <a:ea typeface="Roboto Condensed Light" panose="02000000000000000000" pitchFamily="2" charset="0"/>
                <a:cs typeface="Times New Roman" panose="02020603050405020304" pitchFamily="18" charset="0"/>
              </a:rPr>
              <a:t>Bernaziuk </a:t>
            </a:r>
            <a:r>
              <a:rPr lang="en-US" sz="1100" dirty="0">
                <a:ea typeface="Roboto Condensed Light" panose="02000000000000000000" pitchFamily="2" charset="0"/>
                <a:cs typeface="Times New Roman" panose="02020603050405020304" pitchFamily="18" charset="0"/>
              </a:rPr>
              <a:t>Ian </a:t>
            </a:r>
            <a:r>
              <a:rPr lang="en-US" altLang="uk-UA" sz="1100" dirty="0" smtClean="0">
                <a:solidFill>
                  <a:srgbClr val="002949"/>
                </a:solidFill>
              </a:rPr>
              <a:t>Educational </a:t>
            </a:r>
            <a:r>
              <a:rPr lang="en-US" altLang="uk-UA" sz="1100" dirty="0">
                <a:solidFill>
                  <a:srgbClr val="002949"/>
                </a:solidFill>
              </a:rPr>
              <a:t>and Practice-Oriented Initiatives: Preparing the Judiciary of Ukraine for the Age of </a:t>
            </a:r>
            <a:r>
              <a:rPr lang="en-US" altLang="uk-UA" sz="1100" dirty="0" smtClean="0">
                <a:solidFill>
                  <a:srgbClr val="002949"/>
                </a:solidFill>
              </a:rPr>
              <a:t>AI </a:t>
            </a:r>
            <a:r>
              <a:rPr lang="uk-UA" altLang="uk-UA" sz="1100" dirty="0" smtClean="0">
                <a:solidFill>
                  <a:srgbClr val="002949"/>
                </a:solidFill>
              </a:rPr>
              <a:t> </a:t>
            </a:r>
            <a:r>
              <a:rPr lang="en-US" altLang="uk-UA" sz="1100" dirty="0" smtClean="0">
                <a:solidFill>
                  <a:srgbClr val="002949"/>
                </a:solidFill>
                <a:hlinkClick r:id="rId15"/>
              </a:rPr>
              <a:t>https</a:t>
            </a:r>
            <a:r>
              <a:rPr lang="en-US" altLang="uk-UA" sz="1100" dirty="0">
                <a:solidFill>
                  <a:srgbClr val="002949"/>
                </a:solidFill>
                <a:hlinkClick r:id="rId15"/>
              </a:rPr>
              <a:t>://</a:t>
            </a:r>
            <a:r>
              <a:rPr lang="en-US" altLang="uk-UA" sz="1100" dirty="0" smtClean="0">
                <a:solidFill>
                  <a:srgbClr val="002949"/>
                </a:solidFill>
                <a:hlinkClick r:id="rId15"/>
              </a:rPr>
              <a:t>court.gov.ua/storage/portal/supreme/prezent2026/183_Preparing_Ukrainian_Judges_for_AI_bernaziuk.pdf</a:t>
            </a:r>
            <a:r>
              <a:rPr lang="uk-UA" altLang="uk-UA" sz="1100" dirty="0" smtClean="0">
                <a:solidFill>
                  <a:srgbClr val="002949"/>
                </a:solidFill>
              </a:rPr>
              <a:t> </a:t>
            </a:r>
            <a:r>
              <a:rPr lang="en-US" altLang="uk-UA" sz="1100" dirty="0" smtClean="0">
                <a:solidFill>
                  <a:srgbClr val="002949"/>
                </a:solidFill>
              </a:rPr>
              <a:t>  </a:t>
            </a:r>
            <a:endParaRPr lang="en-US" altLang="uk-UA" sz="1100" dirty="0">
              <a:solidFill>
                <a:srgbClr val="002949"/>
              </a:solidFill>
            </a:endParaRPr>
          </a:p>
          <a:p>
            <a:pPr algn="just">
              <a:lnSpc>
                <a:spcPct val="100000"/>
              </a:lnSpc>
              <a:spcBef>
                <a:spcPts val="0"/>
              </a:spcBef>
              <a:spcAft>
                <a:spcPts val="0"/>
              </a:spcAft>
              <a:buNone/>
            </a:pPr>
            <a:r>
              <a:rPr lang="ru-RU" altLang="uk-UA" sz="1100" dirty="0" smtClean="0">
                <a:solidFill>
                  <a:srgbClr val="002949"/>
                </a:solidFill>
              </a:rPr>
              <a:t>16. Берназюк Ян. Примирення </a:t>
            </a:r>
            <a:r>
              <a:rPr lang="ru-RU" altLang="uk-UA" sz="1100" dirty="0">
                <a:solidFill>
                  <a:srgbClr val="002949"/>
                </a:solidFill>
              </a:rPr>
              <a:t>та медіація як інструменти ефективного захисту в адміністративному судочинстві </a:t>
            </a:r>
            <a:r>
              <a:rPr lang="en-US" altLang="uk-UA" sz="1100" dirty="0">
                <a:solidFill>
                  <a:srgbClr val="002949"/>
                </a:solidFill>
                <a:hlinkClick r:id="rId16"/>
              </a:rPr>
              <a:t>https://</a:t>
            </a:r>
            <a:r>
              <a:rPr lang="en-US" altLang="uk-UA" sz="1100" dirty="0" smtClean="0">
                <a:solidFill>
                  <a:srgbClr val="002949"/>
                </a:solidFill>
                <a:hlinkClick r:id="rId16"/>
              </a:rPr>
              <a:t>court.gov.ua/storage/portal/supreme/prezent2026/184_Conciliation_mediation_effective_remedies_bernaziuk.pdf</a:t>
            </a:r>
            <a:r>
              <a:rPr lang="uk-UA" altLang="uk-UA" sz="1100" dirty="0" smtClean="0">
                <a:solidFill>
                  <a:srgbClr val="002949"/>
                </a:solidFill>
              </a:rPr>
              <a:t> </a:t>
            </a:r>
            <a:endParaRPr lang="en-US" altLang="uk-UA" sz="1100" dirty="0">
              <a:solidFill>
                <a:srgbClr val="002949"/>
              </a:solidFill>
            </a:endParaRPr>
          </a:p>
          <a:p>
            <a:pPr algn="just">
              <a:lnSpc>
                <a:spcPct val="100000"/>
              </a:lnSpc>
              <a:spcBef>
                <a:spcPts val="0"/>
              </a:spcBef>
              <a:spcAft>
                <a:spcPts val="0"/>
              </a:spcAft>
              <a:buNone/>
            </a:pPr>
            <a:r>
              <a:rPr lang="uk-UA" altLang="uk-UA" sz="1100" dirty="0" smtClean="0">
                <a:solidFill>
                  <a:srgbClr val="002949"/>
                </a:solidFill>
              </a:rPr>
              <a:t>17. </a:t>
            </a:r>
            <a:r>
              <a:rPr lang="en-US" sz="1100" dirty="0">
                <a:ea typeface="Roboto Condensed Light" panose="02000000000000000000" pitchFamily="2" charset="0"/>
                <a:cs typeface="Times New Roman" panose="02020603050405020304" pitchFamily="18" charset="0"/>
              </a:rPr>
              <a:t>Bernaziuk Ian </a:t>
            </a:r>
            <a:r>
              <a:rPr lang="en-US" altLang="uk-UA" sz="1100" dirty="0" smtClean="0">
                <a:solidFill>
                  <a:srgbClr val="002949"/>
                </a:solidFill>
              </a:rPr>
              <a:t>Sovereign </a:t>
            </a:r>
            <a:r>
              <a:rPr lang="en-US" altLang="uk-UA" sz="1100" dirty="0">
                <a:solidFill>
                  <a:srgbClr val="002949"/>
                </a:solidFill>
              </a:rPr>
              <a:t>AI: From a Technological Idea to a Matter of State Resilience </a:t>
            </a:r>
            <a:r>
              <a:rPr lang="en-US" altLang="uk-UA" sz="1100" dirty="0">
                <a:solidFill>
                  <a:srgbClr val="002949"/>
                </a:solidFill>
                <a:hlinkClick r:id="rId17"/>
              </a:rPr>
              <a:t>https://</a:t>
            </a:r>
            <a:r>
              <a:rPr lang="en-US" altLang="uk-UA" sz="1100" dirty="0" smtClean="0">
                <a:solidFill>
                  <a:srgbClr val="002949"/>
                </a:solidFill>
                <a:hlinkClick r:id="rId17"/>
              </a:rPr>
              <a:t>constitutionalist.com.ua/sovereign-ai-from-a-technological-idea-to-a-matter-of-state-resilience</a:t>
            </a:r>
            <a:r>
              <a:rPr lang="uk-UA" altLang="uk-UA" sz="1100" dirty="0" smtClean="0">
                <a:solidFill>
                  <a:srgbClr val="002949"/>
                </a:solidFill>
              </a:rPr>
              <a:t> </a:t>
            </a:r>
            <a:r>
              <a:rPr lang="en-US" altLang="uk-UA" sz="1100" dirty="0" smtClean="0">
                <a:solidFill>
                  <a:srgbClr val="002949"/>
                </a:solidFill>
              </a:rPr>
              <a:t> </a:t>
            </a:r>
            <a:endParaRPr lang="en-US" altLang="uk-UA" sz="1100" dirty="0">
              <a:solidFill>
                <a:srgbClr val="002949"/>
              </a:solidFill>
            </a:endParaRPr>
          </a:p>
          <a:p>
            <a:pPr algn="just">
              <a:lnSpc>
                <a:spcPct val="100000"/>
              </a:lnSpc>
              <a:spcBef>
                <a:spcPts val="0"/>
              </a:spcBef>
              <a:spcAft>
                <a:spcPts val="0"/>
              </a:spcAft>
              <a:buNone/>
            </a:pPr>
            <a:endParaRPr lang="en-US" altLang="uk-UA" sz="1300" dirty="0">
              <a:solidFill>
                <a:srgbClr val="002949"/>
              </a:solidFill>
            </a:endParaRPr>
          </a:p>
        </p:txBody>
      </p:sp>
      <p:sp>
        <p:nvSpPr>
          <p:cNvPr id="4" name="Сувій: горизонтальний 3">
            <a:extLst>
              <a:ext uri="{FF2B5EF4-FFF2-40B4-BE49-F238E27FC236}">
                <a16:creationId xmlns:a16="http://schemas.microsoft.com/office/drawing/2014/main" id="{0506264A-CA60-1228-9A4D-4409394511AB}"/>
              </a:ext>
            </a:extLst>
          </p:cNvPr>
          <p:cNvSpPr/>
          <p:nvPr/>
        </p:nvSpPr>
        <p:spPr>
          <a:xfrm>
            <a:off x="780176" y="210312"/>
            <a:ext cx="9873934" cy="406452"/>
          </a:xfrm>
          <a:prstGeom prst="horizontalScroll">
            <a:avLst>
              <a:gd name="adj" fmla="val 25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80340"/>
            <a:r>
              <a:rPr lang="uk-UA" sz="2400" dirty="0">
                <a:solidFill>
                  <a:srgbClr val="004E9E"/>
                </a:solidFill>
                <a:effectLst/>
                <a:latin typeface="Roboto Condensed Light" panose="02000000000000000000" pitchFamily="2" charset="0"/>
                <a:ea typeface="Roboto Condensed Light" panose="02000000000000000000" pitchFamily="2" charset="0"/>
              </a:rPr>
              <a:t>ДОДАТКОВІ ДЖЕРЕЛА</a:t>
            </a:r>
          </a:p>
        </p:txBody>
      </p:sp>
      <p:sp>
        <p:nvSpPr>
          <p:cNvPr id="5" name="Text Placeholder 2">
            <a:extLst>
              <a:ext uri="{FF2B5EF4-FFF2-40B4-BE49-F238E27FC236}">
                <a16:creationId xmlns:a16="http://schemas.microsoft.com/office/drawing/2014/main" id="{2DE07478-08E0-39ED-2AB9-B99B5D34639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sp>
        <p:nvSpPr>
          <p:cNvPr id="6" name="Slide Number Placeholder 3">
            <a:extLst>
              <a:ext uri="{FF2B5EF4-FFF2-40B4-BE49-F238E27FC236}">
                <a16:creationId xmlns:a16="http://schemas.microsoft.com/office/drawing/2014/main" id="{563E06CB-6092-36E9-3C6A-1B4FF6B9C18F}"/>
              </a:ext>
            </a:extLst>
          </p:cNvPr>
          <p:cNvSpPr>
            <a:spLocks noGrp="1"/>
          </p:cNvSpPr>
          <p:nvPr>
            <p:ph type="sldNum" sz="quarter" idx="12"/>
          </p:nvPr>
        </p:nvSpPr>
        <p:spPr>
          <a:xfrm>
            <a:off x="9267351" y="5995665"/>
            <a:ext cx="2404944" cy="402652"/>
          </a:xfrm>
        </p:spPr>
        <p:txBody>
          <a:bodyPr/>
          <a:lstStyle/>
          <a:p>
            <a:fld id="{0028107A-3699-427E-AA78-C770AD5EC5EB}" type="slidenum">
              <a:rPr lang="uk-UA" sz="1400" smtClean="0">
                <a:solidFill>
                  <a:srgbClr val="002949"/>
                </a:solidFill>
              </a:rPr>
              <a:t>24</a:t>
            </a:fld>
            <a:endParaRPr lang="en-US" sz="1400" dirty="0">
              <a:solidFill>
                <a:srgbClr val="002949"/>
              </a:solidFill>
            </a:endParaRPr>
          </a:p>
        </p:txBody>
      </p:sp>
      <p:cxnSp>
        <p:nvCxnSpPr>
          <p:cNvPr id="7" name="Прямая соединительная линия 6">
            <a:extLst>
              <a:ext uri="{FF2B5EF4-FFF2-40B4-BE49-F238E27FC236}">
                <a16:creationId xmlns:a16="http://schemas.microsoft.com/office/drawing/2014/main" id="{EF77FF37-91C3-30E3-2BE3-BEC355FD7E70}"/>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8" name="Text Placeholder 2">
            <a:extLst>
              <a:ext uri="{FF2B5EF4-FFF2-40B4-BE49-F238E27FC236}">
                <a16:creationId xmlns:a16="http://schemas.microsoft.com/office/drawing/2014/main" id="{53015FB7-0082-4B91-F218-B1310B023C9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uk-UA" altLang="uk-UA" dirty="0">
              <a:solidFill>
                <a:srgbClr val="002949"/>
              </a:solidFill>
            </a:endParaRPr>
          </a:p>
        </p:txBody>
      </p:sp>
    </p:spTree>
    <p:extLst>
      <p:ext uri="{BB962C8B-B14F-4D97-AF65-F5344CB8AC3E}">
        <p14:creationId xmlns:p14="http://schemas.microsoft.com/office/powerpoint/2010/main" val="1320703601"/>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pic>
        <p:nvPicPr>
          <p:cNvPr id="5"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587375" y="584200"/>
            <a:ext cx="1232064" cy="1510617"/>
          </a:xfrm>
          <a:prstGeom prst="rect">
            <a:avLst/>
          </a:prstGeom>
        </p:spPr>
      </p:pic>
      <p:sp>
        <p:nvSpPr>
          <p:cNvPr id="6" name="TextBox 5">
            <a:extLst>
              <a:ext uri="{FF2B5EF4-FFF2-40B4-BE49-F238E27FC236}">
                <a16:creationId xmlns:a16="http://schemas.microsoft.com/office/drawing/2014/main" id="{234FC462-91EA-4801-A062-F8D36BEF3FCA}"/>
              </a:ext>
            </a:extLst>
          </p:cNvPr>
          <p:cNvSpPr txBox="1">
            <a:spLocks noChangeArrowheads="1"/>
          </p:cNvSpPr>
          <p:nvPr/>
        </p:nvSpPr>
        <p:spPr bwMode="auto">
          <a:xfrm>
            <a:off x="482525" y="5569506"/>
            <a:ext cx="493328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Дякую за увагу</a:t>
            </a:r>
            <a:r>
              <a:rPr lang="en-US"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a:t>
            </a:r>
            <a:endPar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cxnSp>
        <p:nvCxnSpPr>
          <p:cNvPr id="7" name="Пряма сполучна лінія 2">
            <a:extLst>
              <a:ext uri="{FF2B5EF4-FFF2-40B4-BE49-F238E27FC236}">
                <a16:creationId xmlns:a16="http://schemas.microsoft.com/office/drawing/2014/main" id="{89431B16-B8A7-4491-BBE3-19389F18F114}"/>
              </a:ext>
            </a:extLst>
          </p:cNvPr>
          <p:cNvCxnSpPr>
            <a:cxnSpLocks/>
          </p:cNvCxnSpPr>
          <p:nvPr/>
        </p:nvCxnSpPr>
        <p:spPr>
          <a:xfrm>
            <a:off x="587375" y="5477773"/>
            <a:ext cx="90716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Місце для номера слайда 1">
            <a:extLst>
              <a:ext uri="{FF2B5EF4-FFF2-40B4-BE49-F238E27FC236}">
                <a16:creationId xmlns:a16="http://schemas.microsoft.com/office/drawing/2014/main" id="{5AE18610-062B-FEA4-3C53-2BB8686D94BF}"/>
              </a:ext>
            </a:extLst>
          </p:cNvPr>
          <p:cNvSpPr>
            <a:spLocks noGrp="1"/>
          </p:cNvSpPr>
          <p:nvPr>
            <p:ph type="sldNum" sz="quarter" idx="12"/>
          </p:nvPr>
        </p:nvSpPr>
        <p:spPr/>
        <p:txBody>
          <a:bodyPr/>
          <a:lstStyle/>
          <a:p>
            <a:pPr>
              <a:defRPr/>
            </a:pPr>
            <a:fld id="{AF12A4B8-FBE2-42FD-8F7C-E331D756A450}" type="slidenum">
              <a:rPr lang="uk-UA" altLang="uk-UA" smtClean="0">
                <a:solidFill>
                  <a:srgbClr val="002949"/>
                </a:solidFill>
              </a:rPr>
              <a:pPr>
                <a:defRPr/>
              </a:pPr>
              <a:t>25</a:t>
            </a:fld>
            <a:endParaRPr lang="uk-UA" altLang="uk-UA" dirty="0">
              <a:solidFill>
                <a:srgbClr val="002949"/>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7"/>
            <a:ext cx="10515600" cy="695156"/>
          </a:xfrm>
        </p:spPr>
        <p:txBody>
          <a:bodyPr/>
          <a:lstStyle/>
          <a:p>
            <a:pPr algn="ctr"/>
            <a:r>
              <a:rPr lang="uk-UA" sz="3600" b="1" dirty="0" smtClean="0">
                <a:solidFill>
                  <a:srgbClr val="004E9E"/>
                </a:solidFill>
                <a:ea typeface="Roboto Condensed Light" panose="02000000000000000000" pitchFamily="2" charset="0"/>
                <a:cs typeface="Times New Roman" panose="02020603050405020304" pitchFamily="18" charset="0"/>
              </a:rPr>
              <a:t/>
            </a:r>
            <a:br>
              <a:rPr lang="uk-UA" sz="3600" b="1" dirty="0" smtClean="0">
                <a:solidFill>
                  <a:srgbClr val="004E9E"/>
                </a:solidFill>
                <a:ea typeface="Roboto Condensed Light" panose="02000000000000000000" pitchFamily="2" charset="0"/>
                <a:cs typeface="Times New Roman" panose="02020603050405020304" pitchFamily="18" charset="0"/>
              </a:rPr>
            </a:br>
            <a:r>
              <a:rPr lang="uk-UA" sz="3600" b="1" dirty="0" smtClean="0">
                <a:solidFill>
                  <a:srgbClr val="004E9E"/>
                </a:solidFill>
                <a:ea typeface="Roboto Condensed Light" panose="02000000000000000000" pitchFamily="2" charset="0"/>
                <a:cs typeface="Times New Roman" panose="02020603050405020304" pitchFamily="18" charset="0"/>
              </a:rPr>
              <a:t>КОНСТИТУЦІЯ УКРАЇНИ </a:t>
            </a:r>
            <a:r>
              <a:rPr lang="uk-UA" sz="3600" b="1" dirty="0">
                <a:solidFill>
                  <a:srgbClr val="004E9E"/>
                </a:solidFill>
                <a:ea typeface="Roboto Condensed Light" panose="02000000000000000000" pitchFamily="2" charset="0"/>
                <a:cs typeface="Times New Roman" panose="02020603050405020304" pitchFamily="18" charset="0"/>
              </a:rPr>
              <a:t/>
            </a:r>
            <a:br>
              <a:rPr lang="uk-UA" sz="3600" b="1" dirty="0">
                <a:solidFill>
                  <a:srgbClr val="004E9E"/>
                </a:solidFill>
                <a:ea typeface="Roboto Condensed Light" panose="02000000000000000000" pitchFamily="2" charset="0"/>
                <a:cs typeface="Times New Roman" panose="02020603050405020304" pitchFamily="18" charset="0"/>
              </a:rPr>
            </a:b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099308"/>
            <a:ext cx="11395494" cy="4765470"/>
          </a:xfrm>
        </p:spPr>
        <p:txBody>
          <a:bodyPr/>
          <a:lstStyle/>
          <a:p>
            <a:pPr indent="0" algn="just">
              <a:lnSpc>
                <a:spcPct val="100000"/>
              </a:lnSpc>
              <a:spcBef>
                <a:spcPts val="0"/>
              </a:spcBef>
              <a:spcAft>
                <a:spcPts val="0"/>
              </a:spcAft>
              <a:buNone/>
            </a:pPr>
            <a:r>
              <a:rPr lang="uk-UA" sz="3400" dirty="0" smtClean="0"/>
              <a:t>Стаття 3. </a:t>
            </a:r>
          </a:p>
          <a:p>
            <a:pPr indent="0" algn="just">
              <a:lnSpc>
                <a:spcPct val="100000"/>
              </a:lnSpc>
              <a:spcBef>
                <a:spcPts val="0"/>
              </a:spcBef>
              <a:spcAft>
                <a:spcPts val="0"/>
              </a:spcAft>
              <a:buNone/>
            </a:pPr>
            <a:r>
              <a:rPr lang="uk-UA" sz="3400" dirty="0"/>
              <a:t>Людина, її життя і здоров’я, честь і гідність, недоторканність і безпека визнаються в Україні найвищою соціальною </a:t>
            </a:r>
            <a:r>
              <a:rPr lang="uk-UA" sz="3400" dirty="0" smtClean="0"/>
              <a:t>цінністю.</a:t>
            </a:r>
          </a:p>
          <a:p>
            <a:pPr indent="0" algn="just">
              <a:lnSpc>
                <a:spcPct val="100000"/>
              </a:lnSpc>
              <a:spcBef>
                <a:spcPts val="0"/>
              </a:spcBef>
              <a:spcAft>
                <a:spcPts val="0"/>
              </a:spcAft>
              <a:buNone/>
            </a:pPr>
            <a:r>
              <a:rPr lang="uk-UA" sz="3400" dirty="0" smtClean="0"/>
              <a:t>Права </a:t>
            </a:r>
            <a:r>
              <a:rPr lang="uk-UA" sz="3400" dirty="0"/>
              <a:t>і свободи людини та їх гарантії визначають зміст і спрямованість діяльності держави</a:t>
            </a:r>
            <a:r>
              <a:rPr lang="uk-UA" sz="3400" dirty="0" smtClean="0"/>
              <a:t>.</a:t>
            </a:r>
          </a:p>
          <a:p>
            <a:pPr indent="0" algn="just">
              <a:lnSpc>
                <a:spcPct val="100000"/>
              </a:lnSpc>
              <a:spcBef>
                <a:spcPts val="0"/>
              </a:spcBef>
              <a:spcAft>
                <a:spcPts val="0"/>
              </a:spcAft>
              <a:buNone/>
            </a:pPr>
            <a:endParaRPr lang="uk-UA" sz="1800" dirty="0"/>
          </a:p>
          <a:p>
            <a:pPr indent="0" algn="just">
              <a:lnSpc>
                <a:spcPct val="100000"/>
              </a:lnSpc>
              <a:spcBef>
                <a:spcPts val="0"/>
              </a:spcBef>
              <a:spcAft>
                <a:spcPts val="0"/>
              </a:spcAft>
              <a:buNone/>
            </a:pPr>
            <a:r>
              <a:rPr lang="ru-RU" sz="3400" dirty="0" smtClean="0"/>
              <a:t>Стаття 8</a:t>
            </a:r>
          </a:p>
          <a:p>
            <a:pPr indent="0" algn="just">
              <a:lnSpc>
                <a:spcPct val="100000"/>
              </a:lnSpc>
              <a:spcBef>
                <a:spcPts val="0"/>
              </a:spcBef>
              <a:spcAft>
                <a:spcPts val="0"/>
              </a:spcAft>
              <a:buNone/>
            </a:pPr>
            <a:r>
              <a:rPr lang="uk-UA" sz="3400" dirty="0" smtClean="0"/>
              <a:t>В Україні визнається і діє принцип верховенства права.</a:t>
            </a:r>
            <a:endParaRPr lang="uk-UA" sz="3400" dirty="0"/>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3</a:t>
            </a:fld>
            <a:endParaRPr lang="en-US" sz="1400" dirty="0">
              <a:solidFill>
                <a:srgbClr val="002949"/>
              </a:solidFill>
            </a:endParaRPr>
          </a:p>
        </p:txBody>
      </p:sp>
    </p:spTree>
    <p:extLst>
      <p:ext uri="{BB962C8B-B14F-4D97-AF65-F5344CB8AC3E}">
        <p14:creationId xmlns:p14="http://schemas.microsoft.com/office/powerpoint/2010/main" val="2166223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7"/>
            <a:ext cx="10515600" cy="695156"/>
          </a:xfrm>
        </p:spPr>
        <p:txBody>
          <a:bodyPr/>
          <a:lstStyle/>
          <a:p>
            <a:pPr algn="ctr"/>
            <a:r>
              <a:rPr lang="uk-UA" sz="3600" b="1" dirty="0" smtClean="0">
                <a:solidFill>
                  <a:srgbClr val="004E9E"/>
                </a:solidFill>
                <a:ea typeface="Roboto Condensed Light" panose="02000000000000000000" pitchFamily="2" charset="0"/>
                <a:cs typeface="Times New Roman" panose="02020603050405020304" pitchFamily="18" charset="0"/>
              </a:rPr>
              <a:t/>
            </a:r>
            <a:br>
              <a:rPr lang="uk-UA" sz="3600" b="1" dirty="0" smtClean="0">
                <a:solidFill>
                  <a:srgbClr val="004E9E"/>
                </a:solidFill>
                <a:ea typeface="Roboto Condensed Light" panose="02000000000000000000" pitchFamily="2" charset="0"/>
                <a:cs typeface="Times New Roman" panose="02020603050405020304" pitchFamily="18" charset="0"/>
              </a:rPr>
            </a:br>
            <a:r>
              <a:rPr lang="uk-UA" sz="3600" b="1" dirty="0" smtClean="0">
                <a:solidFill>
                  <a:srgbClr val="004E9E"/>
                </a:solidFill>
                <a:ea typeface="Roboto Condensed Light" panose="02000000000000000000" pitchFamily="2" charset="0"/>
                <a:cs typeface="Times New Roman" panose="02020603050405020304" pitchFamily="18" charset="0"/>
              </a:rPr>
              <a:t>КОНСТИТУЦІЯ УКРАЇНИ </a:t>
            </a:r>
            <a:r>
              <a:rPr lang="uk-UA" sz="3600" b="1" dirty="0">
                <a:solidFill>
                  <a:srgbClr val="004E9E"/>
                </a:solidFill>
                <a:ea typeface="Roboto Condensed Light" panose="02000000000000000000" pitchFamily="2" charset="0"/>
                <a:cs typeface="Times New Roman" panose="02020603050405020304" pitchFamily="18" charset="0"/>
              </a:rPr>
              <a:t/>
            </a:r>
            <a:br>
              <a:rPr lang="uk-UA" sz="3600" b="1" dirty="0">
                <a:solidFill>
                  <a:srgbClr val="004E9E"/>
                </a:solidFill>
                <a:ea typeface="Roboto Condensed Light" panose="02000000000000000000" pitchFamily="2" charset="0"/>
                <a:cs typeface="Times New Roman" panose="02020603050405020304" pitchFamily="18" charset="0"/>
              </a:rPr>
            </a:b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099308"/>
            <a:ext cx="11395494" cy="4765470"/>
          </a:xfrm>
        </p:spPr>
        <p:txBody>
          <a:bodyPr/>
          <a:lstStyle/>
          <a:p>
            <a:pPr indent="0" algn="just">
              <a:lnSpc>
                <a:spcPct val="100000"/>
              </a:lnSpc>
              <a:spcBef>
                <a:spcPts val="0"/>
              </a:spcBef>
              <a:spcAft>
                <a:spcPts val="0"/>
              </a:spcAft>
              <a:buNone/>
            </a:pPr>
            <a:r>
              <a:rPr lang="uk-UA" dirty="0"/>
              <a:t>Стаття </a:t>
            </a:r>
            <a:r>
              <a:rPr lang="uk-UA" dirty="0" smtClean="0"/>
              <a:t>131-1</a:t>
            </a:r>
            <a:endParaRPr lang="en-US" dirty="0" smtClean="0"/>
          </a:p>
          <a:p>
            <a:pPr indent="0" algn="just">
              <a:lnSpc>
                <a:spcPct val="100000"/>
              </a:lnSpc>
              <a:spcBef>
                <a:spcPts val="0"/>
              </a:spcBef>
              <a:spcAft>
                <a:spcPts val="0"/>
              </a:spcAft>
              <a:buNone/>
            </a:pPr>
            <a:r>
              <a:rPr lang="uk-UA" dirty="0"/>
              <a:t>В Україні діє прокуратура, яка здійснює:</a:t>
            </a:r>
          </a:p>
          <a:p>
            <a:pPr indent="0" algn="just">
              <a:lnSpc>
                <a:spcPct val="100000"/>
              </a:lnSpc>
              <a:spcBef>
                <a:spcPts val="0"/>
              </a:spcBef>
              <a:spcAft>
                <a:spcPts val="0"/>
              </a:spcAft>
              <a:buNone/>
            </a:pPr>
            <a:r>
              <a:rPr lang="uk-UA" dirty="0" smtClean="0"/>
              <a:t>1</a:t>
            </a:r>
            <a:r>
              <a:rPr lang="uk-UA" dirty="0"/>
              <a:t>) підтримання публічного обвинувачення в суді;</a:t>
            </a:r>
          </a:p>
          <a:p>
            <a:pPr indent="0" algn="just">
              <a:lnSpc>
                <a:spcPct val="100000"/>
              </a:lnSpc>
              <a:spcBef>
                <a:spcPts val="0"/>
              </a:spcBef>
              <a:spcAft>
                <a:spcPts val="0"/>
              </a:spcAft>
              <a:buNone/>
            </a:pPr>
            <a:r>
              <a:rPr lang="uk-UA" dirty="0" smtClean="0"/>
              <a:t>2</a:t>
            </a:r>
            <a:r>
              <a:rPr lang="uk-UA" dirty="0"/>
              <a:t>) організацію і процесуальне керівництво досудовим </a:t>
            </a:r>
            <a:r>
              <a:rPr lang="uk-UA" dirty="0" smtClean="0"/>
              <a:t>розслідуванням;</a:t>
            </a:r>
            <a:endParaRPr lang="uk-UA" dirty="0"/>
          </a:p>
          <a:p>
            <a:pPr indent="0" algn="just">
              <a:lnSpc>
                <a:spcPct val="100000"/>
              </a:lnSpc>
              <a:spcBef>
                <a:spcPts val="0"/>
              </a:spcBef>
              <a:spcAft>
                <a:spcPts val="0"/>
              </a:spcAft>
              <a:buNone/>
            </a:pPr>
            <a:r>
              <a:rPr lang="uk-UA" dirty="0" smtClean="0"/>
              <a:t>3</a:t>
            </a:r>
            <a:r>
              <a:rPr lang="uk-UA" dirty="0"/>
              <a:t>) представництво інтересів держави в </a:t>
            </a:r>
            <a:r>
              <a:rPr lang="uk-UA" dirty="0" smtClean="0"/>
              <a:t>суді.</a:t>
            </a:r>
          </a:p>
          <a:p>
            <a:pPr indent="0" algn="just">
              <a:lnSpc>
                <a:spcPct val="100000"/>
              </a:lnSpc>
              <a:spcBef>
                <a:spcPts val="0"/>
              </a:spcBef>
              <a:spcAft>
                <a:spcPts val="0"/>
              </a:spcAft>
              <a:buNone/>
            </a:pPr>
            <a:endParaRPr lang="uk-UA" dirty="0" smtClean="0"/>
          </a:p>
          <a:p>
            <a:pPr indent="0" algn="just">
              <a:lnSpc>
                <a:spcPct val="100000"/>
              </a:lnSpc>
              <a:spcBef>
                <a:spcPts val="0"/>
              </a:spcBef>
              <a:spcAft>
                <a:spcPts val="0"/>
              </a:spcAft>
              <a:buNone/>
            </a:pPr>
            <a:r>
              <a:rPr lang="uk-UA" i="1" dirty="0" smtClean="0"/>
              <a:t>У цих сферах ШІ може бути корисним для пошуку судової практики, аналізу великих масивів матеріалів, структурування доказів, виявлення суперечностей, підготовки чернеток процесуальних документів. Але ШІ не може замінити прокурорську оцінку доказів, перевірку допустимості доказів, дотримання презумпції невинуватості та відповідальність.</a:t>
            </a:r>
            <a:endParaRPr lang="uk-UA" i="1" dirty="0"/>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4</a:t>
            </a:fld>
            <a:endParaRPr lang="en-US" sz="1400" dirty="0">
              <a:solidFill>
                <a:srgbClr val="002949"/>
              </a:solidFill>
            </a:endParaRPr>
          </a:p>
        </p:txBody>
      </p:sp>
    </p:spTree>
    <p:extLst>
      <p:ext uri="{BB962C8B-B14F-4D97-AF65-F5344CB8AC3E}">
        <p14:creationId xmlns:p14="http://schemas.microsoft.com/office/powerpoint/2010/main" val="662941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587037" y="377506"/>
            <a:ext cx="11252866" cy="994094"/>
          </a:xfrm>
        </p:spPr>
        <p:txBody>
          <a:bodyPr/>
          <a:lstStyle/>
          <a:p>
            <a:pPr algn="ctr"/>
            <a:r>
              <a:rPr lang="uk-UA" sz="3000" dirty="0" smtClean="0">
                <a:solidFill>
                  <a:srgbClr val="004E9E"/>
                </a:solidFill>
                <a:ea typeface="Roboto Condensed Light" panose="02000000000000000000" pitchFamily="2" charset="0"/>
              </a:rPr>
              <a:t/>
            </a:r>
            <a:br>
              <a:rPr lang="uk-UA" sz="3000" dirty="0" smtClean="0">
                <a:solidFill>
                  <a:srgbClr val="004E9E"/>
                </a:solidFill>
                <a:ea typeface="Roboto Condensed Light" panose="02000000000000000000" pitchFamily="2" charset="0"/>
              </a:rPr>
            </a:br>
            <a:r>
              <a:rPr lang="en-US" sz="3000" dirty="0" smtClean="0">
                <a:solidFill>
                  <a:srgbClr val="004E9E"/>
                </a:solidFill>
                <a:ea typeface="Roboto Condensed Light" panose="02000000000000000000" pitchFamily="2" charset="0"/>
              </a:rPr>
              <a:t>Ukraine</a:t>
            </a:r>
            <a:r>
              <a:rPr lang="en-US" sz="3000" dirty="0">
                <a:solidFill>
                  <a:srgbClr val="004E9E"/>
                </a:solidFill>
                <a:ea typeface="Roboto Condensed Light" panose="02000000000000000000" pitchFamily="2" charset="0"/>
              </a:rPr>
              <a:t>: Artificial Intelligence Readiness Assessment Report. Paris: United Nations Educational, Scientific and Cultural Organization, </a:t>
            </a:r>
            <a:r>
              <a:rPr lang="en-US" sz="3000" dirty="0" smtClean="0">
                <a:solidFill>
                  <a:srgbClr val="004E9E"/>
                </a:solidFill>
                <a:ea typeface="Roboto Condensed Light" panose="02000000000000000000" pitchFamily="2" charset="0"/>
              </a:rPr>
              <a:t>2026 </a:t>
            </a:r>
            <a:r>
              <a:rPr lang="en-US" sz="1800" dirty="0">
                <a:solidFill>
                  <a:srgbClr val="004E9E"/>
                </a:solidFill>
                <a:ea typeface="Roboto Condensed Light" panose="02000000000000000000" pitchFamily="2" charset="0"/>
              </a:rPr>
              <a:t/>
            </a:r>
            <a:br>
              <a:rPr lang="en-US" sz="1800" dirty="0">
                <a:solidFill>
                  <a:srgbClr val="004E9E"/>
                </a:solidFill>
                <a:ea typeface="Roboto Condensed Light" panose="02000000000000000000" pitchFamily="2" charset="0"/>
              </a:rPr>
            </a:br>
            <a:r>
              <a:rPr lang="en-US" sz="1800" dirty="0">
                <a:solidFill>
                  <a:srgbClr val="004E9E"/>
                </a:solidFill>
                <a:ea typeface="Roboto Condensed Light" panose="02000000000000000000" pitchFamily="2" charset="0"/>
                <a:hlinkClick r:id="rId2"/>
              </a:rPr>
              <a:t>https://unesdoc.unesco.org/ark:/</a:t>
            </a:r>
            <a:r>
              <a:rPr lang="en-US" sz="1800" dirty="0" smtClean="0">
                <a:solidFill>
                  <a:srgbClr val="004E9E"/>
                </a:solidFill>
                <a:ea typeface="Roboto Condensed Light" panose="02000000000000000000" pitchFamily="2" charset="0"/>
                <a:hlinkClick r:id="rId2"/>
              </a:rPr>
              <a:t>48223/pf0000398153</a:t>
            </a:r>
            <a:r>
              <a:rPr lang="uk-UA" sz="1800" dirty="0" smtClean="0">
                <a:solidFill>
                  <a:srgbClr val="004E9E"/>
                </a:solidFill>
                <a:ea typeface="Roboto Condensed Light" panose="02000000000000000000" pitchFamily="2" charset="0"/>
              </a:rPr>
              <a:t> </a:t>
            </a:r>
            <a:r>
              <a:rPr lang="en-US" sz="1800" dirty="0" smtClean="0">
                <a:solidFill>
                  <a:srgbClr val="004E9E"/>
                </a:solidFill>
                <a:ea typeface="Roboto Condensed Light" panose="02000000000000000000" pitchFamily="2" charset="0"/>
              </a:rPr>
              <a:t> </a:t>
            </a:r>
            <a:r>
              <a:rPr lang="en-US" sz="3600" dirty="0">
                <a:solidFill>
                  <a:srgbClr val="004E9E"/>
                </a:solidFill>
                <a:ea typeface="Roboto Condensed Light" panose="02000000000000000000" pitchFamily="2" charset="0"/>
              </a:rPr>
              <a:t/>
            </a:r>
            <a:br>
              <a:rPr lang="en-US" sz="3600" dirty="0">
                <a:solidFill>
                  <a:srgbClr val="004E9E"/>
                </a:solidFill>
                <a:ea typeface="Roboto Condensed Light" panose="02000000000000000000" pitchFamily="2" charset="0"/>
              </a:rPr>
            </a:b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559672"/>
            <a:ext cx="11395494" cy="4305106"/>
          </a:xfrm>
        </p:spPr>
        <p:txBody>
          <a:bodyPr/>
          <a:lstStyle/>
          <a:p>
            <a:pPr indent="0" algn="just">
              <a:lnSpc>
                <a:spcPct val="100000"/>
              </a:lnSpc>
              <a:spcBef>
                <a:spcPts val="0"/>
              </a:spcBef>
              <a:spcAft>
                <a:spcPts val="600"/>
              </a:spcAft>
              <a:buNone/>
            </a:pPr>
            <a:r>
              <a:rPr lang="uk-UA" sz="2900" dirty="0"/>
              <a:t>1-ше місце у світі за Індексом електронної участі ООН (</a:t>
            </a:r>
            <a:r>
              <a:rPr lang="en-US" sz="2900" dirty="0"/>
              <a:t>E-Participation Index) </a:t>
            </a:r>
            <a:r>
              <a:rPr lang="uk-UA" sz="2900" dirty="0" smtClean="0"/>
              <a:t>Україна є </a:t>
            </a:r>
            <a:r>
              <a:rPr lang="uk-UA" sz="2900" dirty="0"/>
              <a:t>лідером у залученні громадян до демократичних процесів через цифрові </a:t>
            </a:r>
            <a:r>
              <a:rPr lang="uk-UA" sz="2900" dirty="0" smtClean="0"/>
              <a:t>інструменти.</a:t>
            </a:r>
            <a:endParaRPr lang="uk-UA" sz="2900" dirty="0"/>
          </a:p>
          <a:p>
            <a:pPr indent="0" algn="just">
              <a:lnSpc>
                <a:spcPct val="100000"/>
              </a:lnSpc>
              <a:spcBef>
                <a:spcPts val="0"/>
              </a:spcBef>
              <a:spcAft>
                <a:spcPts val="600"/>
              </a:spcAft>
              <a:buNone/>
            </a:pPr>
            <a:r>
              <a:rPr lang="uk-UA" sz="2900" dirty="0"/>
              <a:t>5-те місце в Індексі онлайн-послуг ООН (</a:t>
            </a:r>
            <a:r>
              <a:rPr lang="en-US" sz="2900" dirty="0"/>
              <a:t>Online Services Index) </a:t>
            </a:r>
            <a:r>
              <a:rPr lang="uk-UA" sz="2900" dirty="0"/>
              <a:t>у 2024 році — підйом на 97 позицій з 2018 </a:t>
            </a:r>
            <a:r>
              <a:rPr lang="uk-UA" sz="2900" dirty="0" smtClean="0"/>
              <a:t>року</a:t>
            </a:r>
            <a:r>
              <a:rPr lang="en-US" sz="2900" dirty="0" smtClean="0"/>
              <a:t>.</a:t>
            </a:r>
            <a:endParaRPr lang="en-US" sz="2900" dirty="0"/>
          </a:p>
          <a:p>
            <a:pPr indent="0" algn="just">
              <a:lnSpc>
                <a:spcPct val="100000"/>
              </a:lnSpc>
              <a:spcBef>
                <a:spcPts val="0"/>
              </a:spcBef>
              <a:spcAft>
                <a:spcPts val="600"/>
              </a:spcAft>
              <a:buNone/>
            </a:pPr>
            <a:r>
              <a:rPr lang="en-US" sz="2900" dirty="0"/>
              <a:t>40-</a:t>
            </a:r>
            <a:r>
              <a:rPr lang="uk-UA" sz="2900" dirty="0"/>
              <a:t>те місце серед 195 країн у </a:t>
            </a:r>
            <a:r>
              <a:rPr lang="en-US" sz="2900" dirty="0"/>
              <a:t>Government AI Readiness Index 2025 </a:t>
            </a:r>
            <a:r>
              <a:rPr lang="uk-UA" sz="2900" dirty="0"/>
              <a:t>від </a:t>
            </a:r>
            <a:r>
              <a:rPr lang="en-US" sz="2900" dirty="0"/>
              <a:t>Oxford Insights </a:t>
            </a:r>
            <a:r>
              <a:rPr lang="uk-UA" sz="2900" dirty="0" smtClean="0"/>
              <a:t>(показник </a:t>
            </a:r>
            <a:r>
              <a:rPr lang="uk-UA" sz="2900" dirty="0"/>
              <a:t>цифровізації державних послуг — 99,63</a:t>
            </a:r>
            <a:r>
              <a:rPr lang="uk-UA" sz="2900" dirty="0" smtClean="0"/>
              <a:t>%).</a:t>
            </a:r>
          </a:p>
          <a:p>
            <a:pPr indent="0" algn="just">
              <a:lnSpc>
                <a:spcPct val="100000"/>
              </a:lnSpc>
              <a:spcBef>
                <a:spcPts val="0"/>
              </a:spcBef>
              <a:spcAft>
                <a:spcPts val="600"/>
              </a:spcAft>
              <a:buNone/>
            </a:pPr>
            <a:r>
              <a:rPr lang="uk-UA" sz="2900" b="1" dirty="0" smtClean="0"/>
              <a:t>Висока цифровізація України створює можливість для </a:t>
            </a:r>
            <a:r>
              <a:rPr lang="ru-RU" sz="2900" b="1" dirty="0"/>
              <a:t>відповідального використання ШІ у правосудді</a:t>
            </a:r>
            <a:endParaRPr lang="uk-UA" sz="2900" b="1" dirty="0"/>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5</a:t>
            </a:fld>
            <a:endParaRPr lang="en-US" sz="1400" dirty="0">
              <a:solidFill>
                <a:srgbClr val="002949"/>
              </a:solidFill>
            </a:endParaRPr>
          </a:p>
        </p:txBody>
      </p:sp>
    </p:spTree>
    <p:extLst>
      <p:ext uri="{BB962C8B-B14F-4D97-AF65-F5344CB8AC3E}">
        <p14:creationId xmlns:p14="http://schemas.microsoft.com/office/powerpoint/2010/main" val="1482061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482856" y="377505"/>
            <a:ext cx="11498937" cy="1238129"/>
          </a:xfrm>
        </p:spPr>
        <p:txBody>
          <a:bodyPr/>
          <a:lstStyle/>
          <a:p>
            <a:pPr algn="ctr"/>
            <a:r>
              <a:rPr lang="en-US" sz="3400" dirty="0" smtClean="0">
                <a:solidFill>
                  <a:srgbClr val="004E9E"/>
                </a:solidFill>
                <a:ea typeface="Roboto Condensed Light" panose="02000000000000000000" pitchFamily="2" charset="0"/>
              </a:rPr>
              <a:t>UNESCO</a:t>
            </a:r>
            <a:r>
              <a:rPr lang="uk-UA" sz="3400" dirty="0" smtClean="0">
                <a:solidFill>
                  <a:srgbClr val="004E9E"/>
                </a:solidFill>
                <a:ea typeface="Roboto Condensed Light" panose="02000000000000000000" pitchFamily="2" charset="0"/>
              </a:rPr>
              <a:t> - </a:t>
            </a:r>
            <a:r>
              <a:rPr lang="en-US" sz="3400" dirty="0" smtClean="0">
                <a:solidFill>
                  <a:srgbClr val="004E9E"/>
                </a:solidFill>
                <a:ea typeface="Roboto Condensed Light" panose="02000000000000000000" pitchFamily="2" charset="0"/>
              </a:rPr>
              <a:t>Global </a:t>
            </a:r>
            <a:r>
              <a:rPr lang="en-US" sz="3400" dirty="0">
                <a:solidFill>
                  <a:srgbClr val="004E9E"/>
                </a:solidFill>
                <a:ea typeface="Roboto Condensed Light" panose="02000000000000000000" pitchFamily="2" charset="0"/>
              </a:rPr>
              <a:t>Toolkit on AI and the Rule of Law for the </a:t>
            </a:r>
            <a:r>
              <a:rPr lang="en-US" sz="3400" dirty="0" smtClean="0">
                <a:solidFill>
                  <a:srgbClr val="004E9E"/>
                </a:solidFill>
                <a:ea typeface="Roboto Condensed Light" panose="02000000000000000000" pitchFamily="2" charset="0"/>
              </a:rPr>
              <a:t>Judiciary</a:t>
            </a:r>
            <a:r>
              <a:rPr lang="uk-UA" sz="3400" dirty="0" smtClean="0">
                <a:solidFill>
                  <a:srgbClr val="004E9E"/>
                </a:solidFill>
                <a:ea typeface="Roboto Condensed Light" panose="02000000000000000000" pitchFamily="2" charset="0"/>
              </a:rPr>
              <a:t/>
            </a:r>
            <a:br>
              <a:rPr lang="uk-UA" sz="3400" dirty="0" smtClean="0">
                <a:solidFill>
                  <a:srgbClr val="004E9E"/>
                </a:solidFill>
                <a:ea typeface="Roboto Condensed Light" panose="02000000000000000000" pitchFamily="2" charset="0"/>
              </a:rPr>
            </a:br>
            <a:r>
              <a:rPr lang="en-US" sz="2000" dirty="0" smtClean="0">
                <a:solidFill>
                  <a:srgbClr val="004E9E"/>
                </a:solidFill>
                <a:ea typeface="Roboto Condensed Light" panose="02000000000000000000" pitchFamily="2" charset="0"/>
                <a:hlinkClick r:id="rId2"/>
              </a:rPr>
              <a:t>https://unesdoc.unesco.org/ark:/48223/pf0000387331</a:t>
            </a:r>
            <a:r>
              <a:rPr lang="uk-UA" sz="3400" dirty="0" smtClean="0">
                <a:solidFill>
                  <a:srgbClr val="004E9E"/>
                </a:solidFill>
                <a:ea typeface="Roboto Condensed Light" panose="02000000000000000000" pitchFamily="2" charset="0"/>
              </a:rPr>
              <a:t> </a:t>
            </a:r>
            <a:r>
              <a:rPr lang="en-US" sz="1600" dirty="0">
                <a:solidFill>
                  <a:srgbClr val="004E9E"/>
                </a:solidFill>
                <a:ea typeface="Roboto Condensed Light" panose="02000000000000000000" pitchFamily="2" charset="0"/>
              </a:rPr>
              <a:t/>
            </a:r>
            <a:br>
              <a:rPr lang="en-US" sz="1600" dirty="0">
                <a:solidFill>
                  <a:srgbClr val="004E9E"/>
                </a:solidFill>
                <a:ea typeface="Roboto Condensed Light" panose="02000000000000000000" pitchFamily="2" charset="0"/>
              </a:rPr>
            </a:br>
            <a:endParaRPr lang="uk-UA" sz="1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656145"/>
            <a:ext cx="11395494" cy="4208633"/>
          </a:xfrm>
        </p:spPr>
        <p:txBody>
          <a:bodyPr/>
          <a:lstStyle/>
          <a:p>
            <a:pPr indent="0" algn="just">
              <a:lnSpc>
                <a:spcPct val="100000"/>
              </a:lnSpc>
              <a:spcBef>
                <a:spcPts val="0"/>
              </a:spcBef>
              <a:spcAft>
                <a:spcPts val="0"/>
              </a:spcAft>
              <a:buNone/>
            </a:pPr>
            <a:r>
              <a:rPr lang="en-US" sz="3400" dirty="0" smtClean="0"/>
              <a:t>UNESCO </a:t>
            </a:r>
            <a:r>
              <a:rPr lang="uk-UA" sz="3400" dirty="0"/>
              <a:t>наголошує, що </a:t>
            </a:r>
            <a:r>
              <a:rPr lang="uk-UA" sz="3400" dirty="0" smtClean="0"/>
              <a:t>судді та </a:t>
            </a:r>
            <a:r>
              <a:rPr lang="uk-UA" sz="3400" smtClean="0"/>
              <a:t>учасники </a:t>
            </a:r>
            <a:r>
              <a:rPr lang="uk-UA" sz="3400" smtClean="0"/>
              <a:t>справи </a:t>
            </a:r>
            <a:r>
              <a:rPr lang="uk-UA" sz="3400" dirty="0"/>
              <a:t>потребують знань і практичних інструментів для розуміння переваг і ризиків ШІ у своїй роботі</a:t>
            </a:r>
            <a:r>
              <a:rPr lang="uk-UA" sz="3400" dirty="0" smtClean="0"/>
              <a:t>.</a:t>
            </a:r>
          </a:p>
          <a:p>
            <a:pPr indent="0" algn="just">
              <a:lnSpc>
                <a:spcPct val="100000"/>
              </a:lnSpc>
              <a:spcBef>
                <a:spcPts val="0"/>
              </a:spcBef>
              <a:spcAft>
                <a:spcPts val="0"/>
              </a:spcAft>
              <a:buNone/>
            </a:pPr>
            <a:endParaRPr lang="uk-UA" sz="1600" dirty="0"/>
          </a:p>
          <a:p>
            <a:pPr indent="0" algn="just">
              <a:lnSpc>
                <a:spcPct val="100000"/>
              </a:lnSpc>
              <a:spcBef>
                <a:spcPts val="0"/>
              </a:spcBef>
              <a:spcAft>
                <a:spcPts val="0"/>
              </a:spcAft>
              <a:buNone/>
            </a:pPr>
            <a:r>
              <a:rPr lang="uk-UA" sz="3400" dirty="0" smtClean="0"/>
              <a:t>Таке </a:t>
            </a:r>
            <a:r>
              <a:rPr lang="uk-UA" sz="3400" dirty="0"/>
              <a:t>навчання має допомагати суддям оцінювати вплив ШІ на приватність, свободу вираження поглядів, доступ до інформації, недискримінацію, доступ до суду, справедливий розгляд і належну правову процедуру.</a:t>
            </a: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6</a:t>
            </a:fld>
            <a:endParaRPr lang="en-US" sz="1400" dirty="0">
              <a:solidFill>
                <a:srgbClr val="002949"/>
              </a:solidFill>
            </a:endParaRPr>
          </a:p>
        </p:txBody>
      </p:sp>
    </p:spTree>
    <p:extLst>
      <p:ext uri="{BB962C8B-B14F-4D97-AF65-F5344CB8AC3E}">
        <p14:creationId xmlns:p14="http://schemas.microsoft.com/office/powerpoint/2010/main" val="3067111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947418" cy="1182166"/>
          </a:xfrm>
        </p:spPr>
        <p:txBody>
          <a:bodyPr/>
          <a:lstStyle/>
          <a:p>
            <a:pPr algn="ctr"/>
            <a:r>
              <a:rPr lang="en-US" sz="3600" b="1" dirty="0">
                <a:solidFill>
                  <a:srgbClr val="004E9E"/>
                </a:solidFill>
                <a:ea typeface="Roboto Condensed Light" panose="02000000000000000000" pitchFamily="2" charset="0"/>
                <a:cs typeface="Times New Roman" panose="02020603050405020304" pitchFamily="18" charset="0"/>
              </a:rPr>
              <a:t>CEPEJ — Guidelines on the Use of Generative Artificial Intelligence in </a:t>
            </a:r>
            <a:r>
              <a:rPr lang="en-US" sz="3600" b="1" dirty="0" smtClean="0">
                <a:solidFill>
                  <a:srgbClr val="004E9E"/>
                </a:solidFill>
                <a:ea typeface="Roboto Condensed Light" panose="02000000000000000000" pitchFamily="2" charset="0"/>
                <a:cs typeface="Times New Roman" panose="02020603050405020304" pitchFamily="18" charset="0"/>
              </a:rPr>
              <a:t>Courts</a:t>
            </a:r>
            <a:r>
              <a:rPr lang="uk-UA" sz="3600" b="1" dirty="0" smtClean="0">
                <a:solidFill>
                  <a:srgbClr val="004E9E"/>
                </a:solidFill>
                <a:ea typeface="Roboto Condensed Light" panose="02000000000000000000" pitchFamily="2" charset="0"/>
                <a:cs typeface="Times New Roman" panose="02020603050405020304" pitchFamily="18" charset="0"/>
              </a:rPr>
              <a:t/>
            </a:r>
            <a:br>
              <a:rPr lang="uk-UA" sz="3600" b="1" dirty="0" smtClean="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a:t>
            </a:r>
            <a:r>
              <a:rPr lang="en-US" sz="1800" b="1" dirty="0" smtClean="0">
                <a:solidFill>
                  <a:srgbClr val="004E9E"/>
                </a:solidFill>
                <a:ea typeface="Roboto Condensed Light" panose="02000000000000000000" pitchFamily="2" charset="0"/>
                <a:cs typeface="Times New Roman" panose="02020603050405020304" pitchFamily="18" charset="0"/>
                <a:hlinkClick r:id="rId2"/>
              </a:rPr>
              <a:t>rm.coe.int/cepej-2025-18final-en-draft-guidelines-on-the-use-of-generative-ai-for/48802a4ad1</a:t>
            </a:r>
            <a:r>
              <a:rPr lang="uk-UA" sz="1800" b="1" dirty="0" smtClean="0">
                <a:solidFill>
                  <a:srgbClr val="004E9E"/>
                </a:solidFill>
                <a:ea typeface="Roboto Condensed Light" panose="02000000000000000000" pitchFamily="2" charset="0"/>
                <a:cs typeface="Times New Roman" panose="02020603050405020304" pitchFamily="18" charset="0"/>
              </a:rPr>
              <a:t> </a:t>
            </a:r>
            <a:r>
              <a:rPr lang="uk-UA" sz="1800" b="1" dirty="0" smtClean="0">
                <a:solidFill>
                  <a:srgbClr val="004E9E"/>
                </a:solidFill>
                <a:ea typeface="Roboto Condensed Light" panose="02000000000000000000" pitchFamily="2" charset="0"/>
                <a:cs typeface="Times New Roman" panose="02020603050405020304" pitchFamily="18" charset="0"/>
              </a:rPr>
              <a:t/>
            </a:r>
            <a:br>
              <a:rPr lang="uk-UA" sz="1800" b="1" dirty="0" smtClean="0">
                <a:solidFill>
                  <a:srgbClr val="004E9E"/>
                </a:solidFill>
                <a:ea typeface="Roboto Condensed Light" panose="02000000000000000000" pitchFamily="2" charset="0"/>
                <a:cs typeface="Times New Roman" panose="02020603050405020304" pitchFamily="18" charset="0"/>
              </a:rPr>
            </a:br>
            <a:endParaRPr lang="uk-UA"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844216"/>
            <a:ext cx="11395494" cy="4020561"/>
          </a:xfrm>
        </p:spPr>
        <p:txBody>
          <a:bodyPr/>
          <a:lstStyle/>
          <a:p>
            <a:pPr indent="0" algn="just">
              <a:lnSpc>
                <a:spcPct val="100000"/>
              </a:lnSpc>
              <a:spcBef>
                <a:spcPts val="0"/>
              </a:spcBef>
              <a:spcAft>
                <a:spcPts val="0"/>
              </a:spcAft>
              <a:buNone/>
            </a:pPr>
            <a:r>
              <a:rPr lang="en-US" sz="3400" dirty="0" smtClean="0"/>
              <a:t>CEPEJ </a:t>
            </a:r>
            <a:r>
              <a:rPr lang="uk-UA" sz="3400" dirty="0"/>
              <a:t>виходить із того, що впровадження генеративного ШІ в судах потребує попередньої, </a:t>
            </a:r>
            <a:r>
              <a:rPr lang="en-US" sz="3400" dirty="0"/>
              <a:t>ex ante, </a:t>
            </a:r>
            <a:r>
              <a:rPr lang="uk-UA" sz="3400" dirty="0"/>
              <a:t>оцінки ризиків і впливу, зокрема із застосуванням інструментів оцінювання </a:t>
            </a:r>
            <a:r>
              <a:rPr lang="en-US" sz="3400" dirty="0"/>
              <a:t>CEPEJ </a:t>
            </a:r>
            <a:r>
              <a:rPr lang="uk-UA" sz="3400" dirty="0"/>
              <a:t>та методології </a:t>
            </a:r>
            <a:r>
              <a:rPr lang="en-US" sz="3400" dirty="0"/>
              <a:t>HUDERIA. </a:t>
            </a:r>
            <a:endParaRPr lang="uk-UA" sz="3400" dirty="0" smtClean="0"/>
          </a:p>
          <a:p>
            <a:pPr indent="0" algn="just">
              <a:lnSpc>
                <a:spcPct val="100000"/>
              </a:lnSpc>
              <a:spcBef>
                <a:spcPts val="0"/>
              </a:spcBef>
              <a:spcAft>
                <a:spcPts val="0"/>
              </a:spcAft>
              <a:buNone/>
            </a:pPr>
            <a:endParaRPr lang="uk-UA" sz="800" dirty="0" smtClean="0"/>
          </a:p>
          <a:p>
            <a:pPr indent="0" algn="just">
              <a:lnSpc>
                <a:spcPct val="100000"/>
              </a:lnSpc>
              <a:spcBef>
                <a:spcPts val="0"/>
              </a:spcBef>
              <a:spcAft>
                <a:spcPts val="0"/>
              </a:spcAft>
              <a:buNone/>
            </a:pPr>
            <a:r>
              <a:rPr lang="uk-UA" sz="3400" dirty="0" smtClean="0"/>
              <a:t>Використання ШІ </a:t>
            </a:r>
            <a:r>
              <a:rPr lang="uk-UA" sz="3400" dirty="0"/>
              <a:t>має залишатися допоміжним, контрольованим і таким, що не позбавляє суддю відповідальності за </a:t>
            </a:r>
            <a:r>
              <a:rPr lang="uk-UA" sz="3400" dirty="0" smtClean="0"/>
              <a:t>результат </a:t>
            </a:r>
            <a:r>
              <a:rPr lang="uk-UA" sz="3400" dirty="0"/>
              <a:t>судового рішення</a:t>
            </a:r>
            <a:r>
              <a:rPr lang="uk-UA" sz="3400" dirty="0" smtClean="0"/>
              <a:t>.</a:t>
            </a:r>
            <a:endParaRPr lang="uk-UA" sz="3400" dirty="0"/>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7</a:t>
            </a:fld>
            <a:endParaRPr lang="en-US" sz="1400" dirty="0">
              <a:solidFill>
                <a:srgbClr val="002949"/>
              </a:solidFill>
            </a:endParaRPr>
          </a:p>
        </p:txBody>
      </p:sp>
    </p:spTree>
    <p:extLst>
      <p:ext uri="{BB962C8B-B14F-4D97-AF65-F5344CB8AC3E}">
        <p14:creationId xmlns:p14="http://schemas.microsoft.com/office/powerpoint/2010/main" val="1424154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947418" cy="1182166"/>
          </a:xfrm>
        </p:spPr>
        <p:txBody>
          <a:bodyPr/>
          <a:lstStyle/>
          <a:p>
            <a:pPr algn="ctr"/>
            <a:r>
              <a:rPr lang="en-US" sz="3600" b="1" dirty="0">
                <a:solidFill>
                  <a:srgbClr val="004E9E"/>
                </a:solidFill>
                <a:ea typeface="Roboto Condensed Light" panose="02000000000000000000" pitchFamily="2" charset="0"/>
                <a:cs typeface="Times New Roman" panose="02020603050405020304" pitchFamily="18" charset="0"/>
              </a:rPr>
              <a:t>CEPEJ — Guidelines on the Use of Generative Artificial Intelligence in </a:t>
            </a:r>
            <a:r>
              <a:rPr lang="en-US" sz="3600" b="1" dirty="0" smtClean="0">
                <a:solidFill>
                  <a:srgbClr val="004E9E"/>
                </a:solidFill>
                <a:ea typeface="Roboto Condensed Light" panose="02000000000000000000" pitchFamily="2" charset="0"/>
                <a:cs typeface="Times New Roman" panose="02020603050405020304" pitchFamily="18" charset="0"/>
              </a:rPr>
              <a:t>Courts</a:t>
            </a:r>
            <a:r>
              <a:rPr lang="uk-UA" sz="3600" b="1" dirty="0" smtClean="0">
                <a:solidFill>
                  <a:srgbClr val="004E9E"/>
                </a:solidFill>
                <a:ea typeface="Roboto Condensed Light" panose="02000000000000000000" pitchFamily="2" charset="0"/>
                <a:cs typeface="Times New Roman" panose="02020603050405020304" pitchFamily="18" charset="0"/>
              </a:rPr>
              <a:t/>
            </a:r>
            <a:br>
              <a:rPr lang="uk-UA" sz="3600" b="1" dirty="0" smtClean="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a:t>
            </a:r>
            <a:r>
              <a:rPr lang="en-US" sz="1800" b="1" dirty="0" smtClean="0">
                <a:solidFill>
                  <a:srgbClr val="004E9E"/>
                </a:solidFill>
                <a:ea typeface="Roboto Condensed Light" panose="02000000000000000000" pitchFamily="2" charset="0"/>
                <a:cs typeface="Times New Roman" panose="02020603050405020304" pitchFamily="18" charset="0"/>
                <a:hlinkClick r:id="rId2"/>
              </a:rPr>
              <a:t>rm.coe.int/cepej-2025-18final-en-draft-guidelines-on-the-use-of-generative-ai-for/48802a4ad1</a:t>
            </a:r>
            <a:r>
              <a:rPr lang="uk-UA" sz="1800" b="1" dirty="0" smtClean="0">
                <a:solidFill>
                  <a:srgbClr val="004E9E"/>
                </a:solidFill>
                <a:ea typeface="Roboto Condensed Light" panose="02000000000000000000" pitchFamily="2" charset="0"/>
                <a:cs typeface="Times New Roman" panose="02020603050405020304" pitchFamily="18" charset="0"/>
              </a:rPr>
              <a:t> </a:t>
            </a:r>
            <a:endParaRPr lang="uk-UA"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844216"/>
            <a:ext cx="11395494" cy="4020561"/>
          </a:xfrm>
        </p:spPr>
        <p:txBody>
          <a:bodyPr/>
          <a:lstStyle/>
          <a:p>
            <a:pPr indent="0" algn="just">
              <a:lnSpc>
                <a:spcPct val="100000"/>
              </a:lnSpc>
              <a:spcBef>
                <a:spcPts val="0"/>
              </a:spcBef>
              <a:spcAft>
                <a:spcPts val="0"/>
              </a:spcAft>
              <a:buNone/>
            </a:pPr>
            <a:r>
              <a:rPr lang="ru-RU" sz="3400" dirty="0"/>
              <a:t>Використання генеративного ШІ </a:t>
            </a:r>
            <a:r>
              <a:rPr lang="uk-UA" sz="3400" dirty="0" smtClean="0"/>
              <a:t>має бути прозорим, простежуваним і належно задокументованим у тій частині, у якій воно могло вплинути на судову роботу або зміст </a:t>
            </a:r>
            <a:r>
              <a:rPr lang="ru-RU" sz="3400" dirty="0" smtClean="0"/>
              <a:t>документа</a:t>
            </a:r>
            <a:r>
              <a:rPr lang="uk-UA" sz="3400" dirty="0" smtClean="0"/>
              <a:t>.</a:t>
            </a:r>
          </a:p>
          <a:p>
            <a:pPr indent="0" algn="just">
              <a:lnSpc>
                <a:spcPct val="100000"/>
              </a:lnSpc>
              <a:spcBef>
                <a:spcPts val="0"/>
              </a:spcBef>
              <a:spcAft>
                <a:spcPts val="0"/>
              </a:spcAft>
              <a:buNone/>
            </a:pPr>
            <a:endParaRPr lang="uk-UA" sz="1800" dirty="0" smtClean="0"/>
          </a:p>
          <a:p>
            <a:pPr indent="0" algn="just">
              <a:lnSpc>
                <a:spcPct val="100000"/>
              </a:lnSpc>
              <a:spcBef>
                <a:spcPts val="0"/>
              </a:spcBef>
              <a:spcAft>
                <a:spcPts val="0"/>
              </a:spcAft>
              <a:buNone/>
            </a:pPr>
            <a:r>
              <a:rPr lang="uk-UA" sz="3400" dirty="0" smtClean="0"/>
              <a:t>Сторони мають право знати, які саме елементи судового рішення або судової роботи були підготовлені із застосуванням генеративного ШІ.</a:t>
            </a:r>
            <a:endParaRPr lang="uk-UA" sz="3400" dirty="0"/>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8</a:t>
            </a:fld>
            <a:endParaRPr lang="en-US" sz="1400" dirty="0">
              <a:solidFill>
                <a:srgbClr val="002949"/>
              </a:solidFill>
            </a:endParaRPr>
          </a:p>
        </p:txBody>
      </p:sp>
    </p:spTree>
    <p:extLst>
      <p:ext uri="{BB962C8B-B14F-4D97-AF65-F5344CB8AC3E}">
        <p14:creationId xmlns:p14="http://schemas.microsoft.com/office/powerpoint/2010/main" val="3891375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515600" cy="897621"/>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Кодекс суддівської етики (</a:t>
            </a:r>
            <a:r>
              <a:rPr lang="uk-UA" sz="3600" b="1" dirty="0" smtClean="0">
                <a:solidFill>
                  <a:srgbClr val="004E9E"/>
                </a:solidFill>
                <a:ea typeface="Roboto Condensed Light" panose="02000000000000000000" pitchFamily="2" charset="0"/>
                <a:cs typeface="Times New Roman" panose="02020603050405020304" pitchFamily="18" charset="0"/>
              </a:rPr>
              <a:t>Стаття 16</a:t>
            </a:r>
            <a:r>
              <a:rPr lang="uk-UA" sz="3600" b="1" dirty="0">
                <a:solidFill>
                  <a:srgbClr val="004E9E"/>
                </a:solidFill>
                <a:ea typeface="Roboto Condensed Light" panose="02000000000000000000" pitchFamily="2" charset="0"/>
                <a:cs typeface="Times New Roman" panose="02020603050405020304" pitchFamily="18" charset="0"/>
              </a:rPr>
              <a:t>) </a:t>
            </a:r>
            <a:br>
              <a:rPr lang="uk-UA" sz="3600" b="1" dirty="0">
                <a:solidFill>
                  <a:srgbClr val="004E9E"/>
                </a:solidFill>
                <a:ea typeface="Roboto Condensed Light" panose="02000000000000000000" pitchFamily="2" charset="0"/>
                <a:cs typeface="Times New Roman" panose="02020603050405020304" pitchFamily="18" charset="0"/>
              </a:rPr>
            </a:br>
            <a:r>
              <a:rPr lang="en-US" sz="2400" b="1" dirty="0">
                <a:solidFill>
                  <a:srgbClr val="004E9E"/>
                </a:solidFill>
                <a:ea typeface="Roboto Condensed Light" panose="02000000000000000000" pitchFamily="2" charset="0"/>
                <a:cs typeface="Times New Roman" panose="02020603050405020304" pitchFamily="18" charset="0"/>
                <a:hlinkClick r:id="rId2"/>
              </a:rPr>
              <a:t>https://zakon.rada.gov.ua/rada/show/n0001415-24#Text</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4000" dirty="0"/>
              <a:t>Використання суддею технологій штучного інтелекту є допустимим, якщо це:</a:t>
            </a:r>
          </a:p>
          <a:p>
            <a:pPr marL="971550" indent="-742950" algn="just">
              <a:lnSpc>
                <a:spcPct val="100000"/>
              </a:lnSpc>
              <a:spcBef>
                <a:spcPts val="0"/>
              </a:spcBef>
              <a:spcAft>
                <a:spcPts val="0"/>
              </a:spcAft>
              <a:buFont typeface="+mj-lt"/>
              <a:buAutoNum type="arabicPeriod"/>
            </a:pPr>
            <a:r>
              <a:rPr lang="uk-UA" sz="4000" dirty="0"/>
              <a:t>не впливає на незалежність та неупередженість судді, </a:t>
            </a:r>
          </a:p>
          <a:p>
            <a:pPr marL="971550" indent="-742950" algn="just">
              <a:lnSpc>
                <a:spcPct val="100000"/>
              </a:lnSpc>
              <a:spcBef>
                <a:spcPts val="0"/>
              </a:spcBef>
              <a:spcAft>
                <a:spcPts val="0"/>
              </a:spcAft>
              <a:buFont typeface="+mj-lt"/>
              <a:buAutoNum type="arabicPeriod"/>
            </a:pPr>
            <a:r>
              <a:rPr lang="uk-UA" sz="4000" dirty="0"/>
              <a:t>не стосується оцінки доказів,</a:t>
            </a:r>
          </a:p>
          <a:p>
            <a:pPr marL="971550" indent="-742950" algn="just">
              <a:lnSpc>
                <a:spcPct val="100000"/>
              </a:lnSpc>
              <a:spcBef>
                <a:spcPts val="0"/>
              </a:spcBef>
              <a:spcAft>
                <a:spcPts val="0"/>
              </a:spcAft>
              <a:buFont typeface="+mj-lt"/>
              <a:buAutoNum type="arabicPeriod"/>
            </a:pPr>
            <a:r>
              <a:rPr lang="uk-UA" sz="4000" dirty="0"/>
              <a:t>не стосується процесу ухвалення рішень, </a:t>
            </a:r>
          </a:p>
          <a:p>
            <a:pPr marL="971550" indent="-742950" algn="just">
              <a:lnSpc>
                <a:spcPct val="100000"/>
              </a:lnSpc>
              <a:spcBef>
                <a:spcPts val="0"/>
              </a:spcBef>
              <a:spcAft>
                <a:spcPts val="0"/>
              </a:spcAft>
              <a:buFont typeface="+mj-lt"/>
              <a:buAutoNum type="arabicPeriod"/>
            </a:pPr>
            <a:r>
              <a:rPr lang="uk-UA" sz="4000" dirty="0"/>
              <a:t>не порушує вимог законодавства.</a:t>
            </a: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Штучний інтелект у судах України: правила відповідального використання та ризики алгоритмічної упередженості й дискримінації</a:t>
            </a:r>
            <a:endParaRPr lang="uk-UA"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9</a:t>
            </a:fld>
            <a:endParaRPr lang="en-US" sz="1400" dirty="0">
              <a:solidFill>
                <a:srgbClr val="002949"/>
              </a:solidFill>
            </a:endParaRPr>
          </a:p>
        </p:txBody>
      </p:sp>
    </p:spTree>
    <p:extLst>
      <p:ext uri="{BB962C8B-B14F-4D97-AF65-F5344CB8AC3E}">
        <p14:creationId xmlns:p14="http://schemas.microsoft.com/office/powerpoint/2010/main" val="3117836553"/>
      </p:ext>
    </p:extLst>
  </p:cSld>
  <p:clrMapOvr>
    <a:masterClrMapping/>
  </p:clrMapOvr>
</p:sld>
</file>

<file path=ppt/theme/theme1.xml><?xml version="1.0" encoding="utf-8"?>
<a:theme xmlns:a="http://schemas.openxmlformats.org/drawingml/2006/main" name="Верховний Суд">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Верховний Суд" id="{85927FFF-16E0-4779-9E9F-FDB9FC60E28B}" vid="{1C97956D-EB6D-4D66-A40D-6F9E3D9A6E3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Верховний Суд</Template>
  <TotalTime>11030</TotalTime>
  <Words>2936</Words>
  <Application>Microsoft Office PowerPoint</Application>
  <PresentationFormat>Широкий екран</PresentationFormat>
  <Paragraphs>222</Paragraphs>
  <Slides>25</Slides>
  <Notes>1</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25</vt:i4>
      </vt:variant>
    </vt:vector>
  </HeadingPairs>
  <TitlesOfParts>
    <vt:vector size="31" baseType="lpstr">
      <vt:lpstr>Arial</vt:lpstr>
      <vt:lpstr>Calibri</vt:lpstr>
      <vt:lpstr>Calibri Light</vt:lpstr>
      <vt:lpstr>Roboto Condensed Light</vt:lpstr>
      <vt:lpstr>Times New Roman</vt:lpstr>
      <vt:lpstr>Верховний Суд</vt:lpstr>
      <vt:lpstr>Презентація PowerPoint</vt:lpstr>
      <vt:lpstr> КОНСТИТУЦІЯ УКРАЇНИ  </vt:lpstr>
      <vt:lpstr> КОНСТИТУЦІЯ УКРАЇНИ  </vt:lpstr>
      <vt:lpstr> КОНСТИТУЦІЯ УКРАЇНИ  </vt:lpstr>
      <vt:lpstr> Ukraine: Artificial Intelligence Readiness Assessment Report. Paris: United Nations Educational, Scientific and Cultural Organization, 2026  https://unesdoc.unesco.org/ark:/48223/pf0000398153   </vt:lpstr>
      <vt:lpstr>UNESCO - Global Toolkit on AI and the Rule of Law for the Judiciary https://unesdoc.unesco.org/ark:/48223/pf0000387331  </vt:lpstr>
      <vt:lpstr>CEPEJ — Guidelines on the Use of Generative Artificial Intelligence in Courts https://rm.coe.int/cepej-2025-18final-en-draft-guidelines-on-the-use-of-generative-ai-for/48802a4ad1  </vt:lpstr>
      <vt:lpstr>CEPEJ — Guidelines on the Use of Generative Artificial Intelligence in Courts https://rm.coe.int/cepej-2025-18final-en-draft-guidelines-on-the-use-of-generative-ai-for/48802a4ad1 </vt:lpstr>
      <vt:lpstr>Кодекс суддівської етики (Стаття 16)  https://zakon.rada.gov.ua/rada/show/n0001415-24#Text</vt:lpstr>
      <vt:lpstr>Коментар до Кодексу суддівської етики, затверджений рішенням Ради суддів України від 02.03.2026 № 14 https://constitutionalist.com.ua/komentar-do-statti-16-vykorystannia-suddeiu-tekhnolohij-shi-kodeksu-suddivskoi-etyky </vt:lpstr>
      <vt:lpstr>Коментар до Кодексу суддівської етики, затверджений рішенням Ради суддів України від 02.03.2026 № 14 https://constitutionalist.com.ua/komentar-do-statti-16-vykorystannia-suddeiu-tekhnolohij-shi-kodeksu-suddivskoi-etyky </vt:lpstr>
      <vt:lpstr>Положення про використання технологій ШІ працівниками Апарату ВС (Наказ від 08.12.2025 № 117) https://court.gov.ua/storage/portal/supreme/rizne/Polozhennya_SHI.pdf    </vt:lpstr>
      <vt:lpstr>Положення про використання технологій ШІ працівниками Апарату ВС (Наказ від 08.12.2025 № 117) https://court.gov.ua/storage/portal/supreme/rizne/Polozhennya_SHI.pdf    </vt:lpstr>
      <vt:lpstr>Opinion № 28 (2025) of CCJE On the importance of judicial well-being for the delivery of justice https://rm.coe.int/opinion-no-28-2025-of-the-ccje-published-/4880296bfa  </vt:lpstr>
      <vt:lpstr>Opinion № 28 (2025) CCJE On the importance of judicial well-being for the delivery of justice https://rm.coe.int/opinion-no-28-2025-of-the-ccje-published-/4880296bfa  </vt:lpstr>
      <vt:lpstr> Ухвала Верховного Суду від 08 лютого 2024 року у справі № 925/200/22. Окрема думка судді Верховного Суду від 08 лютого 2024 року у справі № 925/200/22  </vt:lpstr>
      <vt:lpstr>Рішення Броварського міськрайонного суду Київської області від 02 травня 2023 року у справі № 361/4011/20 Постанова Київського апеляційного суду від 05 лютого 2024 року у справі № 361/4450/20</vt:lpstr>
      <vt:lpstr>Постанова Верховного Суду від 07 травня 2025 року  у справі № 335/12523/23</vt:lpstr>
      <vt:lpstr>Ухвала Київського апеляційного суду від 30 липня 2025 року у справі № 11-КП/824/1818/2025</vt:lpstr>
      <vt:lpstr>Постанова Верховного Суду від 08 липня 2025 року  у справі № 925/496/24</vt:lpstr>
      <vt:lpstr>Ухвала Верховного Суду від 15 січня 2026 року  у справі № 240/14153/24 https://reyestr.court.gov.ua/Review/133336040  </vt:lpstr>
      <vt:lpstr>ВИСНОВКИ</vt:lpstr>
      <vt:lpstr>ПРИКЛАДИ ПРАКТИЧНОГО ВИКОРИСТАННЯ ШІ  (у наукових та науково-експериментальних цілях)</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Роман Палюх</dc:creator>
  <cp:lastModifiedBy>Ян Олександрович Берназюк</cp:lastModifiedBy>
  <cp:revision>697</cp:revision>
  <cp:lastPrinted>2026-05-22T14:05:25Z</cp:lastPrinted>
  <dcterms:created xsi:type="dcterms:W3CDTF">2018-11-30T10:25:38Z</dcterms:created>
  <dcterms:modified xsi:type="dcterms:W3CDTF">2026-07-01T08:43:40Z</dcterms:modified>
</cp:coreProperties>
</file>