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handoutMasterIdLst>
    <p:handoutMasterId r:id="rId32"/>
  </p:handoutMasterIdLst>
  <p:sldIdLst>
    <p:sldId id="256" r:id="rId2"/>
    <p:sldId id="1085" r:id="rId3"/>
    <p:sldId id="958" r:id="rId4"/>
    <p:sldId id="1106" r:id="rId5"/>
    <p:sldId id="1046" r:id="rId6"/>
    <p:sldId id="954" r:id="rId7"/>
    <p:sldId id="1062" r:id="rId8"/>
    <p:sldId id="1129" r:id="rId9"/>
    <p:sldId id="1130" r:id="rId10"/>
    <p:sldId id="1143" r:id="rId11"/>
    <p:sldId id="1141" r:id="rId12"/>
    <p:sldId id="1151" r:id="rId13"/>
    <p:sldId id="1070" r:id="rId14"/>
    <p:sldId id="1145" r:id="rId15"/>
    <p:sldId id="1149" r:id="rId16"/>
    <p:sldId id="1147" r:id="rId17"/>
    <p:sldId id="1148" r:id="rId18"/>
    <p:sldId id="1074" r:id="rId19"/>
    <p:sldId id="1122" r:id="rId20"/>
    <p:sldId id="1119" r:id="rId21"/>
    <p:sldId id="1117" r:id="rId22"/>
    <p:sldId id="1118" r:id="rId23"/>
    <p:sldId id="1120" r:id="rId24"/>
    <p:sldId id="1121" r:id="rId25"/>
    <p:sldId id="1155" r:id="rId26"/>
    <p:sldId id="1154" r:id="rId27"/>
    <p:sldId id="1115" r:id="rId28"/>
    <p:sldId id="1040" r:id="rId29"/>
    <p:sldId id="279" r:id="rId30"/>
  </p:sldIdLst>
  <p:sldSz cx="12192000" cy="6858000"/>
  <p:notesSz cx="9928225" cy="6797675"/>
  <p:defaultTextStyle>
    <a:defPPr>
      <a:defRPr lang="uk-U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Розділ за замовчуванням" id="{A582119A-734D-428B-9DF0-AEC51D4D306F}">
          <p14:sldIdLst>
            <p14:sldId id="256"/>
            <p14:sldId id="1085"/>
            <p14:sldId id="958"/>
            <p14:sldId id="1106"/>
            <p14:sldId id="1046"/>
            <p14:sldId id="954"/>
            <p14:sldId id="1062"/>
            <p14:sldId id="1129"/>
            <p14:sldId id="1130"/>
            <p14:sldId id="1143"/>
            <p14:sldId id="1141"/>
            <p14:sldId id="1151"/>
            <p14:sldId id="1070"/>
            <p14:sldId id="1145"/>
            <p14:sldId id="1149"/>
            <p14:sldId id="1147"/>
            <p14:sldId id="1148"/>
            <p14:sldId id="1074"/>
            <p14:sldId id="1122"/>
            <p14:sldId id="1119"/>
            <p14:sldId id="1117"/>
            <p14:sldId id="1118"/>
            <p14:sldId id="1120"/>
            <p14:sldId id="1121"/>
            <p14:sldId id="1155"/>
            <p14:sldId id="1154"/>
            <p14:sldId id="1115"/>
            <p14:sldId id="1040"/>
            <p14:sldId id="279"/>
          </p14:sldIdLst>
        </p14:section>
      </p14:sectionLst>
    </p:ext>
    <p:ext uri="{EFAFB233-063F-42B5-8137-9DF3F51BA10A}">
      <p15:sldGuideLst xmlns:p15="http://schemas.microsoft.com/office/powerpoint/2012/main">
        <p15:guide id="1" orient="horz" pos="1026">
          <p15:clr>
            <a:srgbClr val="A4A3A4"/>
          </p15:clr>
        </p15:guide>
        <p15:guide id="2" orient="horz" pos="368" userDrawn="1">
          <p15:clr>
            <a:srgbClr val="A4A3A4"/>
          </p15:clr>
        </p15:guide>
        <p15:guide id="3" pos="370" userDrawn="1">
          <p15:clr>
            <a:srgbClr val="A4A3A4"/>
          </p15:clr>
        </p15:guide>
        <p15:guide id="4" pos="7310" userDrawn="1">
          <p15:clr>
            <a:srgbClr val="A4A3A4"/>
          </p15:clr>
        </p15:guide>
        <p15:guide id="5" orient="horz" pos="2160">
          <p15:clr>
            <a:srgbClr val="A4A3A4"/>
          </p15:clr>
        </p15:guide>
        <p15:guide id="6" orient="horz" pos="3952" userDrawn="1">
          <p15:clr>
            <a:srgbClr val="A4A3A4"/>
          </p15:clr>
        </p15:guide>
        <p15:guide id="7" orient="horz" pos="38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Ян Берназюк" initials="ЯБ" lastIdx="1" clrIdx="0">
    <p:extLst>
      <p:ext uri="{19B8F6BF-5375-455C-9EA6-DF929625EA0E}">
        <p15:presenceInfo xmlns:p15="http://schemas.microsoft.com/office/powerpoint/2012/main" userId="581687679c8901c1" providerId="Windows Live"/>
      </p:ext>
    </p:extLst>
  </p:cmAuthor>
  <p:cmAuthor id="2" name="Ян Олександрович Берназюк" initials="ЯОБ" lastIdx="0" clrIdx="1">
    <p:extLst>
      <p:ext uri="{19B8F6BF-5375-455C-9EA6-DF929625EA0E}">
        <p15:presenceInfo xmlns:p15="http://schemas.microsoft.com/office/powerpoint/2012/main" userId="S-1-5-21-788283012-2006182406-367807169-81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9E"/>
    <a:srgbClr val="002949"/>
    <a:srgbClr val="38B6AB"/>
    <a:srgbClr val="F0E8E3"/>
    <a:srgbClr val="3742D1"/>
    <a:srgbClr val="4E9EC4"/>
    <a:srgbClr val="0086CD"/>
    <a:srgbClr val="FFD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7" autoAdjust="0"/>
    <p:restoredTop sz="94683"/>
  </p:normalViewPr>
  <p:slideViewPr>
    <p:cSldViewPr snapToGrid="0">
      <p:cViewPr varScale="1">
        <p:scale>
          <a:sx n="60" d="100"/>
          <a:sy n="60" d="100"/>
        </p:scale>
        <p:origin x="90" y="1218"/>
      </p:cViewPr>
      <p:guideLst>
        <p:guide orient="horz" pos="1026"/>
        <p:guide orient="horz" pos="368"/>
        <p:guide pos="370"/>
        <p:guide pos="7310"/>
        <p:guide orient="horz" pos="2160"/>
        <p:guide orient="horz" pos="3952"/>
        <p:guide orient="horz" pos="38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738AE7D6-9F2C-0AF5-4B14-A9F0CD3F6F72}"/>
              </a:ext>
            </a:extLst>
          </p:cNvPr>
          <p:cNvSpPr>
            <a:spLocks noGrp="1"/>
          </p:cNvSpPr>
          <p:nvPr>
            <p:ph type="hdr" sz="quarter"/>
          </p:nvPr>
        </p:nvSpPr>
        <p:spPr>
          <a:xfrm>
            <a:off x="1" y="2"/>
            <a:ext cx="4303025" cy="339725"/>
          </a:xfrm>
          <a:prstGeom prst="rect">
            <a:avLst/>
          </a:prstGeom>
        </p:spPr>
        <p:txBody>
          <a:bodyPr vert="horz" lIns="91010" tIns="45505" rIns="91010" bIns="45505" rtlCol="0"/>
          <a:lstStyle>
            <a:lvl1pPr algn="l">
              <a:defRPr sz="1200">
                <a:latin typeface="Roboto Condensed Light" pitchFamily="2" charset="0"/>
              </a:defRPr>
            </a:lvl1pPr>
          </a:lstStyle>
          <a:p>
            <a:pPr>
              <a:defRPr/>
            </a:pPr>
            <a:endParaRPr lang="ru-RU" dirty="0"/>
          </a:p>
        </p:txBody>
      </p:sp>
      <p:sp>
        <p:nvSpPr>
          <p:cNvPr id="3" name="Дата 2">
            <a:extLst>
              <a:ext uri="{FF2B5EF4-FFF2-40B4-BE49-F238E27FC236}">
                <a16:creationId xmlns:a16="http://schemas.microsoft.com/office/drawing/2014/main" id="{4F2608C5-03C0-CA44-8353-2AE8765BD8E1}"/>
              </a:ext>
            </a:extLst>
          </p:cNvPr>
          <p:cNvSpPr>
            <a:spLocks noGrp="1"/>
          </p:cNvSpPr>
          <p:nvPr>
            <p:ph type="dt" sz="quarter" idx="1"/>
          </p:nvPr>
        </p:nvSpPr>
        <p:spPr>
          <a:xfrm>
            <a:off x="5622027" y="2"/>
            <a:ext cx="4304611" cy="339725"/>
          </a:xfrm>
          <a:prstGeom prst="rect">
            <a:avLst/>
          </a:prstGeom>
        </p:spPr>
        <p:txBody>
          <a:bodyPr vert="horz" lIns="91010" tIns="45505" rIns="91010" bIns="45505" rtlCol="0"/>
          <a:lstStyle>
            <a:lvl1pPr algn="r">
              <a:defRPr sz="1200">
                <a:latin typeface="Roboto Condensed Light" pitchFamily="2" charset="0"/>
              </a:defRPr>
            </a:lvl1pPr>
          </a:lstStyle>
          <a:p>
            <a:pPr>
              <a:defRPr/>
            </a:pPr>
            <a:fld id="{E7EA5089-53EE-4CBB-B62B-B9A651D87BD1}" type="datetimeFigureOut">
              <a:rPr lang="ru-RU"/>
              <a:pPr>
                <a:defRPr/>
              </a:pPr>
              <a:t>17.07.2026</a:t>
            </a:fld>
            <a:endParaRPr lang="ru-RU" dirty="0"/>
          </a:p>
        </p:txBody>
      </p:sp>
      <p:sp>
        <p:nvSpPr>
          <p:cNvPr id="4" name="Нижний колонтитул 3">
            <a:extLst>
              <a:ext uri="{FF2B5EF4-FFF2-40B4-BE49-F238E27FC236}">
                <a16:creationId xmlns:a16="http://schemas.microsoft.com/office/drawing/2014/main" id="{D098E000-D926-439C-33F0-FCEA6E6F7E53}"/>
              </a:ext>
            </a:extLst>
          </p:cNvPr>
          <p:cNvSpPr>
            <a:spLocks noGrp="1"/>
          </p:cNvSpPr>
          <p:nvPr>
            <p:ph type="ftr" sz="quarter" idx="2"/>
          </p:nvPr>
        </p:nvSpPr>
        <p:spPr>
          <a:xfrm>
            <a:off x="1" y="6457950"/>
            <a:ext cx="4303025" cy="338138"/>
          </a:xfrm>
          <a:prstGeom prst="rect">
            <a:avLst/>
          </a:prstGeom>
        </p:spPr>
        <p:txBody>
          <a:bodyPr vert="horz" lIns="91010" tIns="45505" rIns="91010" bIns="45505" rtlCol="0" anchor="b"/>
          <a:lstStyle>
            <a:lvl1pPr algn="l">
              <a:defRPr sz="1200">
                <a:latin typeface="Roboto Condensed Light" pitchFamily="2" charset="0"/>
              </a:defRPr>
            </a:lvl1pPr>
          </a:lstStyle>
          <a:p>
            <a:pPr>
              <a:defRPr/>
            </a:pPr>
            <a:endParaRPr lang="ru-RU" dirty="0"/>
          </a:p>
        </p:txBody>
      </p:sp>
      <p:sp>
        <p:nvSpPr>
          <p:cNvPr id="5" name="Номер слайда 4">
            <a:extLst>
              <a:ext uri="{FF2B5EF4-FFF2-40B4-BE49-F238E27FC236}">
                <a16:creationId xmlns:a16="http://schemas.microsoft.com/office/drawing/2014/main" id="{E9EB6885-EFFA-612F-2359-60114B139771}"/>
              </a:ext>
            </a:extLst>
          </p:cNvPr>
          <p:cNvSpPr>
            <a:spLocks noGrp="1"/>
          </p:cNvSpPr>
          <p:nvPr>
            <p:ph type="sldNum" sz="quarter" idx="3"/>
          </p:nvPr>
        </p:nvSpPr>
        <p:spPr>
          <a:xfrm>
            <a:off x="5622027" y="6457950"/>
            <a:ext cx="4304611" cy="338138"/>
          </a:xfrm>
          <a:prstGeom prst="rect">
            <a:avLst/>
          </a:prstGeom>
        </p:spPr>
        <p:txBody>
          <a:bodyPr vert="horz" wrap="square" lIns="91010" tIns="45505" rIns="91010" bIns="45505" numCol="1" anchor="b" anchorCtr="0" compatLnSpc="1">
            <a:prstTxWarp prst="textNoShape">
              <a:avLst/>
            </a:prstTxWarp>
          </a:bodyPr>
          <a:lstStyle>
            <a:lvl1pPr algn="r">
              <a:defRPr sz="1200" smtClean="0">
                <a:latin typeface="Roboto Condensed Light" panose="02000000000000000000" pitchFamily="2" charset="0"/>
              </a:defRPr>
            </a:lvl1pPr>
          </a:lstStyle>
          <a:p>
            <a:pPr>
              <a:defRPr/>
            </a:pPr>
            <a:fld id="{C1E25D22-76F2-4431-8BE9-1D06623099E0}" type="slidenum">
              <a:rPr lang="ru-RU" altLang="ru-RU"/>
              <a:pPr>
                <a:defRPr/>
              </a:pPr>
              <a:t>‹№›</a:t>
            </a:fld>
            <a:endParaRPr lang="ru-RU" altLang="ru-RU"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Місце для верхнього колонтитула 1">
            <a:extLst>
              <a:ext uri="{FF2B5EF4-FFF2-40B4-BE49-F238E27FC236}">
                <a16:creationId xmlns:a16="http://schemas.microsoft.com/office/drawing/2014/main" id="{25EE5FBB-4E7C-B40F-7763-EAC2A0B1646D}"/>
              </a:ext>
            </a:extLst>
          </p:cNvPr>
          <p:cNvSpPr>
            <a:spLocks noGrp="1"/>
          </p:cNvSpPr>
          <p:nvPr>
            <p:ph type="hdr" sz="quarter"/>
          </p:nvPr>
        </p:nvSpPr>
        <p:spPr>
          <a:xfrm>
            <a:off x="1" y="2"/>
            <a:ext cx="4303025" cy="339725"/>
          </a:xfrm>
          <a:prstGeom prst="rect">
            <a:avLst/>
          </a:prstGeom>
        </p:spPr>
        <p:txBody>
          <a:bodyPr vert="horz" lIns="91010" tIns="45505" rIns="91010" bIns="45505" rtlCol="0"/>
          <a:lstStyle>
            <a:lvl1pPr algn="l" eaLnBrk="1" fontAlgn="auto" hangingPunct="1">
              <a:spcBef>
                <a:spcPts val="0"/>
              </a:spcBef>
              <a:spcAft>
                <a:spcPts val="0"/>
              </a:spcAft>
              <a:defRPr sz="1200">
                <a:latin typeface="Roboto Condensed Light" pitchFamily="2" charset="0"/>
              </a:defRPr>
            </a:lvl1pPr>
          </a:lstStyle>
          <a:p>
            <a:pPr>
              <a:defRPr/>
            </a:pPr>
            <a:endParaRPr lang="uk-UA" dirty="0"/>
          </a:p>
        </p:txBody>
      </p:sp>
      <p:sp>
        <p:nvSpPr>
          <p:cNvPr id="3" name="Місце для дати 2">
            <a:extLst>
              <a:ext uri="{FF2B5EF4-FFF2-40B4-BE49-F238E27FC236}">
                <a16:creationId xmlns:a16="http://schemas.microsoft.com/office/drawing/2014/main" id="{659982A2-DD16-EB8E-955B-55C0C263C437}"/>
              </a:ext>
            </a:extLst>
          </p:cNvPr>
          <p:cNvSpPr>
            <a:spLocks noGrp="1"/>
          </p:cNvSpPr>
          <p:nvPr>
            <p:ph type="dt" idx="1"/>
          </p:nvPr>
        </p:nvSpPr>
        <p:spPr>
          <a:xfrm>
            <a:off x="5622027" y="2"/>
            <a:ext cx="4304611" cy="339725"/>
          </a:xfrm>
          <a:prstGeom prst="rect">
            <a:avLst/>
          </a:prstGeom>
        </p:spPr>
        <p:txBody>
          <a:bodyPr vert="horz" lIns="91010" tIns="45505" rIns="91010" bIns="45505" rtlCol="0"/>
          <a:lstStyle>
            <a:lvl1pPr algn="r" eaLnBrk="1" fontAlgn="auto" hangingPunct="1">
              <a:spcBef>
                <a:spcPts val="0"/>
              </a:spcBef>
              <a:spcAft>
                <a:spcPts val="0"/>
              </a:spcAft>
              <a:defRPr sz="1200">
                <a:latin typeface="Roboto Condensed Light" pitchFamily="2" charset="0"/>
              </a:defRPr>
            </a:lvl1pPr>
          </a:lstStyle>
          <a:p>
            <a:pPr>
              <a:defRPr/>
            </a:pPr>
            <a:fld id="{FDE46209-69DC-44F0-8A9D-9F7686D4781A}" type="datetimeFigureOut">
              <a:rPr lang="uk-UA"/>
              <a:pPr>
                <a:defRPr/>
              </a:pPr>
              <a:t>17.07.2026</a:t>
            </a:fld>
            <a:endParaRPr lang="uk-UA" dirty="0"/>
          </a:p>
        </p:txBody>
      </p:sp>
      <p:sp>
        <p:nvSpPr>
          <p:cNvPr id="4" name="Місце для зображення 3">
            <a:extLst>
              <a:ext uri="{FF2B5EF4-FFF2-40B4-BE49-F238E27FC236}">
                <a16:creationId xmlns:a16="http://schemas.microsoft.com/office/drawing/2014/main" id="{2637A17B-7B88-6B88-DFF2-ACDF19B95B28}"/>
              </a:ext>
            </a:extLst>
          </p:cNvPr>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010" tIns="45505" rIns="91010" bIns="45505" rtlCol="0" anchor="ctr"/>
          <a:lstStyle/>
          <a:p>
            <a:pPr lvl="0"/>
            <a:endParaRPr lang="uk-UA" noProof="0" dirty="0"/>
          </a:p>
        </p:txBody>
      </p:sp>
      <p:sp>
        <p:nvSpPr>
          <p:cNvPr id="5" name="Місце для нотаток 4">
            <a:extLst>
              <a:ext uri="{FF2B5EF4-FFF2-40B4-BE49-F238E27FC236}">
                <a16:creationId xmlns:a16="http://schemas.microsoft.com/office/drawing/2014/main" id="{EA25E2B2-5A23-8B6D-9776-7AA8E07D1FE7}"/>
              </a:ext>
            </a:extLst>
          </p:cNvPr>
          <p:cNvSpPr>
            <a:spLocks noGrp="1"/>
          </p:cNvSpPr>
          <p:nvPr>
            <p:ph type="body" sz="quarter" idx="3"/>
          </p:nvPr>
        </p:nvSpPr>
        <p:spPr>
          <a:xfrm>
            <a:off x="992030" y="3271840"/>
            <a:ext cx="7944166" cy="2676525"/>
          </a:xfrm>
          <a:prstGeom prst="rect">
            <a:avLst/>
          </a:prstGeom>
        </p:spPr>
        <p:txBody>
          <a:bodyPr vert="horz" lIns="91010" tIns="45505" rIns="91010" bIns="45505" rtlCol="0"/>
          <a:lstStyle/>
          <a:p>
            <a:pPr lvl="0"/>
            <a:r>
              <a:rPr lang="uk-UA" noProof="0" dirty="0"/>
              <a:t>Відредагуйте стиль зразка тексту</a:t>
            </a:r>
          </a:p>
          <a:p>
            <a:pPr lvl="1"/>
            <a:r>
              <a:rPr lang="uk-UA" noProof="0" dirty="0"/>
              <a:t>Другий рівень</a:t>
            </a:r>
          </a:p>
          <a:p>
            <a:pPr lvl="2"/>
            <a:r>
              <a:rPr lang="uk-UA" noProof="0" dirty="0"/>
              <a:t>Третій рівень</a:t>
            </a:r>
          </a:p>
          <a:p>
            <a:pPr lvl="3"/>
            <a:r>
              <a:rPr lang="uk-UA" noProof="0" dirty="0"/>
              <a:t>Четвертий рівень</a:t>
            </a:r>
          </a:p>
          <a:p>
            <a:pPr lvl="4"/>
            <a:r>
              <a:rPr lang="uk-UA" noProof="0" dirty="0"/>
              <a:t>П’ятий рівень</a:t>
            </a:r>
          </a:p>
        </p:txBody>
      </p:sp>
      <p:sp>
        <p:nvSpPr>
          <p:cNvPr id="6" name="Місце для нижнього колонтитула 5">
            <a:extLst>
              <a:ext uri="{FF2B5EF4-FFF2-40B4-BE49-F238E27FC236}">
                <a16:creationId xmlns:a16="http://schemas.microsoft.com/office/drawing/2014/main" id="{21E580B6-E2E0-DAA2-1338-EB90582AC7BB}"/>
              </a:ext>
            </a:extLst>
          </p:cNvPr>
          <p:cNvSpPr>
            <a:spLocks noGrp="1"/>
          </p:cNvSpPr>
          <p:nvPr>
            <p:ph type="ftr" sz="quarter" idx="4"/>
          </p:nvPr>
        </p:nvSpPr>
        <p:spPr>
          <a:xfrm>
            <a:off x="1" y="6457952"/>
            <a:ext cx="4303025" cy="339725"/>
          </a:xfrm>
          <a:prstGeom prst="rect">
            <a:avLst/>
          </a:prstGeom>
        </p:spPr>
        <p:txBody>
          <a:bodyPr vert="horz" lIns="91010" tIns="45505" rIns="91010" bIns="45505" rtlCol="0" anchor="b"/>
          <a:lstStyle>
            <a:lvl1pPr algn="l" eaLnBrk="1" fontAlgn="auto" hangingPunct="1">
              <a:spcBef>
                <a:spcPts val="0"/>
              </a:spcBef>
              <a:spcAft>
                <a:spcPts val="0"/>
              </a:spcAft>
              <a:defRPr sz="1200">
                <a:latin typeface="Roboto Condensed Light" pitchFamily="2" charset="0"/>
              </a:defRPr>
            </a:lvl1pPr>
          </a:lstStyle>
          <a:p>
            <a:pPr>
              <a:defRPr/>
            </a:pPr>
            <a:endParaRPr lang="uk-UA" dirty="0"/>
          </a:p>
        </p:txBody>
      </p:sp>
      <p:sp>
        <p:nvSpPr>
          <p:cNvPr id="7" name="Місце для номера слайда 6">
            <a:extLst>
              <a:ext uri="{FF2B5EF4-FFF2-40B4-BE49-F238E27FC236}">
                <a16:creationId xmlns:a16="http://schemas.microsoft.com/office/drawing/2014/main" id="{B305F669-AEA4-BEE1-80ED-F2BC81C07261}"/>
              </a:ext>
            </a:extLst>
          </p:cNvPr>
          <p:cNvSpPr>
            <a:spLocks noGrp="1"/>
          </p:cNvSpPr>
          <p:nvPr>
            <p:ph type="sldNum" sz="quarter" idx="5"/>
          </p:nvPr>
        </p:nvSpPr>
        <p:spPr>
          <a:xfrm>
            <a:off x="5622027" y="6457952"/>
            <a:ext cx="4304611" cy="339725"/>
          </a:xfrm>
          <a:prstGeom prst="rect">
            <a:avLst/>
          </a:prstGeom>
        </p:spPr>
        <p:txBody>
          <a:bodyPr vert="horz" wrap="square" lIns="91010" tIns="45505" rIns="91010" bIns="45505" numCol="1" anchor="b" anchorCtr="0" compatLnSpc="1">
            <a:prstTxWarp prst="textNoShape">
              <a:avLst/>
            </a:prstTxWarp>
          </a:bodyPr>
          <a:lstStyle>
            <a:lvl1pPr algn="r" eaLnBrk="1" hangingPunct="1">
              <a:defRPr sz="1200" smtClean="0">
                <a:latin typeface="Roboto Condensed Light" panose="02000000000000000000" pitchFamily="2" charset="0"/>
              </a:defRPr>
            </a:lvl1pPr>
          </a:lstStyle>
          <a:p>
            <a:pPr>
              <a:defRPr/>
            </a:pPr>
            <a:fld id="{AD5E7DE3-1AE7-4703-B5A5-E3B50F059203}"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EC123180-4134-DF4E-785D-39CBDB5C47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uk-UA" dirty="0"/>
          </a:p>
        </p:txBody>
      </p:sp>
      <p:sp>
        <p:nvSpPr>
          <p:cNvPr id="5123" name="Заметки 2">
            <a:extLst>
              <a:ext uri="{FF2B5EF4-FFF2-40B4-BE49-F238E27FC236}">
                <a16:creationId xmlns:a16="http://schemas.microsoft.com/office/drawing/2014/main" id="{312169F0-1EA8-FC51-7151-606C144D08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5124" name="Номер слайда 3">
            <a:extLst>
              <a:ext uri="{FF2B5EF4-FFF2-40B4-BE49-F238E27FC236}">
                <a16:creationId xmlns:a16="http://schemas.microsoft.com/office/drawing/2014/main" id="{FD25675B-1AFB-8EBE-427A-E8EFEDC759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8188" indent="-284163">
              <a:defRPr>
                <a:solidFill>
                  <a:schemeClr val="tx1"/>
                </a:solidFill>
                <a:latin typeface="Arial" panose="020B0604020202020204" pitchFamily="34" charset="0"/>
              </a:defRPr>
            </a:lvl2pPr>
            <a:lvl3pPr marL="1136650" indent="-227013">
              <a:defRPr>
                <a:solidFill>
                  <a:schemeClr val="tx1"/>
                </a:solidFill>
                <a:latin typeface="Arial" panose="020B0604020202020204" pitchFamily="34" charset="0"/>
              </a:defRPr>
            </a:lvl3pPr>
            <a:lvl4pPr marL="1592263" indent="-227013">
              <a:defRPr>
                <a:solidFill>
                  <a:schemeClr val="tx1"/>
                </a:solidFill>
                <a:latin typeface="Arial" panose="020B0604020202020204" pitchFamily="34" charset="0"/>
              </a:defRPr>
            </a:lvl4pPr>
            <a:lvl5pPr marL="2046288" indent="-227013">
              <a:defRPr>
                <a:solidFill>
                  <a:schemeClr val="tx1"/>
                </a:solidFill>
                <a:latin typeface="Arial" panose="020B0604020202020204" pitchFamily="34" charset="0"/>
              </a:defRPr>
            </a:lvl5pPr>
            <a:lvl6pPr marL="2503488" indent="-227013" eaLnBrk="0" fontAlgn="base" hangingPunct="0">
              <a:spcBef>
                <a:spcPct val="0"/>
              </a:spcBef>
              <a:spcAft>
                <a:spcPct val="0"/>
              </a:spcAft>
              <a:defRPr>
                <a:solidFill>
                  <a:schemeClr val="tx1"/>
                </a:solidFill>
                <a:latin typeface="Arial" panose="020B0604020202020204" pitchFamily="34" charset="0"/>
              </a:defRPr>
            </a:lvl6pPr>
            <a:lvl7pPr marL="2960688" indent="-227013" eaLnBrk="0" fontAlgn="base" hangingPunct="0">
              <a:spcBef>
                <a:spcPct val="0"/>
              </a:spcBef>
              <a:spcAft>
                <a:spcPct val="0"/>
              </a:spcAft>
              <a:defRPr>
                <a:solidFill>
                  <a:schemeClr val="tx1"/>
                </a:solidFill>
                <a:latin typeface="Arial" panose="020B0604020202020204" pitchFamily="34" charset="0"/>
              </a:defRPr>
            </a:lvl7pPr>
            <a:lvl8pPr marL="3417888" indent="-227013" eaLnBrk="0" fontAlgn="base" hangingPunct="0">
              <a:spcBef>
                <a:spcPct val="0"/>
              </a:spcBef>
              <a:spcAft>
                <a:spcPct val="0"/>
              </a:spcAft>
              <a:defRPr>
                <a:solidFill>
                  <a:schemeClr val="tx1"/>
                </a:solidFill>
                <a:latin typeface="Arial" panose="020B0604020202020204" pitchFamily="34" charset="0"/>
              </a:defRPr>
            </a:lvl8pPr>
            <a:lvl9pPr marL="3875088" indent="-227013" eaLnBrk="0" fontAlgn="base" hangingPunct="0">
              <a:spcBef>
                <a:spcPct val="0"/>
              </a:spcBef>
              <a:spcAft>
                <a:spcPct val="0"/>
              </a:spcAft>
              <a:defRPr>
                <a:solidFill>
                  <a:schemeClr val="tx1"/>
                </a:solidFill>
                <a:latin typeface="Arial" panose="020B0604020202020204" pitchFamily="34" charset="0"/>
              </a:defRPr>
            </a:lvl9pPr>
          </a:lstStyle>
          <a:p>
            <a:fld id="{444C9BBA-1121-4372-A223-AC5E6F5CC0C9}" type="slidenum">
              <a:rPr lang="uk-UA" altLang="uk-UA">
                <a:latin typeface="Roboto Condensed Light" panose="02000000000000000000" pitchFamily="2" charset="0"/>
              </a:rPr>
              <a:pPr/>
              <a:t>1</a:t>
            </a:fld>
            <a:endParaRPr lang="uk-UA" altLang="uk-UA" dirty="0">
              <a:latin typeface="Roboto Condensed Light" panose="02000000000000000000"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A8ED688-EA9D-61C5-A44B-F55D15E720F8}"/>
              </a:ext>
            </a:extLst>
          </p:cNvPr>
          <p:cNvSpPr>
            <a:spLocks noGrp="1"/>
          </p:cNvSpPr>
          <p:nvPr>
            <p:ph type="dt" sz="half" idx="10"/>
          </p:nvPr>
        </p:nvSpPr>
        <p:spPr/>
        <p:txBody>
          <a:bodyPr/>
          <a:lstStyle>
            <a:lvl1pPr>
              <a:defRPr/>
            </a:lvl1pPr>
          </a:lstStyle>
          <a:p>
            <a:pPr>
              <a:defRPr/>
            </a:pPr>
            <a:fld id="{8E82A0AA-8F14-463A-B142-283B990E42D1}"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F12B7512-7EB2-DA19-46B7-56794379F821}"/>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AB66CE9B-243A-B895-DE85-B46D60D6A835}"/>
              </a:ext>
            </a:extLst>
          </p:cNvPr>
          <p:cNvSpPr>
            <a:spLocks noGrp="1"/>
          </p:cNvSpPr>
          <p:nvPr>
            <p:ph type="sldNum" sz="quarter" idx="12"/>
          </p:nvPr>
        </p:nvSpPr>
        <p:spPr/>
        <p:txBody>
          <a:bodyPr/>
          <a:lstStyle>
            <a:lvl1pPr>
              <a:defRPr/>
            </a:lvl1pPr>
          </a:lstStyle>
          <a:p>
            <a:pPr>
              <a:defRPr/>
            </a:pPr>
            <a:fld id="{CEA36708-AE8B-4B85-9B65-228F0635230B}" type="slidenum">
              <a:rPr lang="uk-UA" altLang="uk-UA"/>
              <a:pPr>
                <a:defRPr/>
              </a:pPr>
              <a:t>‹№›</a:t>
            </a:fld>
            <a:endParaRPr lang="uk-UA" altLang="uk-UA" dirty="0"/>
          </a:p>
        </p:txBody>
      </p:sp>
    </p:spTree>
    <p:extLst>
      <p:ext uri="{BB962C8B-B14F-4D97-AF65-F5344CB8AC3E}">
        <p14:creationId xmlns:p14="http://schemas.microsoft.com/office/powerpoint/2010/main" val="403015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FB3C76D-3FFE-763E-4EE5-2A99E753A866}"/>
              </a:ext>
            </a:extLst>
          </p:cNvPr>
          <p:cNvSpPr>
            <a:spLocks noGrp="1"/>
          </p:cNvSpPr>
          <p:nvPr>
            <p:ph type="dt" sz="half" idx="10"/>
          </p:nvPr>
        </p:nvSpPr>
        <p:spPr/>
        <p:txBody>
          <a:bodyPr/>
          <a:lstStyle>
            <a:lvl1pPr>
              <a:defRPr/>
            </a:lvl1pPr>
          </a:lstStyle>
          <a:p>
            <a:pPr>
              <a:defRPr/>
            </a:pPr>
            <a:fld id="{DB220ABF-94A0-4458-A503-65FD43098299}"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9D0A6F11-8148-EC28-C421-ABF4862C6BB5}"/>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87B56B1A-9CE4-8114-6966-A045B2D002A2}"/>
              </a:ext>
            </a:extLst>
          </p:cNvPr>
          <p:cNvSpPr>
            <a:spLocks noGrp="1"/>
          </p:cNvSpPr>
          <p:nvPr>
            <p:ph type="sldNum" sz="quarter" idx="12"/>
          </p:nvPr>
        </p:nvSpPr>
        <p:spPr/>
        <p:txBody>
          <a:bodyPr/>
          <a:lstStyle>
            <a:lvl1pPr>
              <a:defRPr/>
            </a:lvl1pPr>
          </a:lstStyle>
          <a:p>
            <a:pPr>
              <a:defRPr/>
            </a:pPr>
            <a:fld id="{4E4F0B48-4A94-4504-A6C0-3A970785A124}" type="slidenum">
              <a:rPr lang="uk-UA" altLang="uk-UA"/>
              <a:pPr>
                <a:defRPr/>
              </a:pPr>
              <a:t>‹№›</a:t>
            </a:fld>
            <a:endParaRPr lang="uk-UA" altLang="uk-UA" dirty="0"/>
          </a:p>
        </p:txBody>
      </p:sp>
    </p:spTree>
    <p:extLst>
      <p:ext uri="{BB962C8B-B14F-4D97-AF65-F5344CB8AC3E}">
        <p14:creationId xmlns:p14="http://schemas.microsoft.com/office/powerpoint/2010/main" val="219373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0CB74CD-04BD-591A-4CDD-5926DD78B5DD}"/>
              </a:ext>
            </a:extLst>
          </p:cNvPr>
          <p:cNvSpPr>
            <a:spLocks noGrp="1"/>
          </p:cNvSpPr>
          <p:nvPr>
            <p:ph type="dt" sz="half" idx="10"/>
          </p:nvPr>
        </p:nvSpPr>
        <p:spPr/>
        <p:txBody>
          <a:bodyPr/>
          <a:lstStyle>
            <a:lvl1pPr>
              <a:defRPr/>
            </a:lvl1pPr>
          </a:lstStyle>
          <a:p>
            <a:pPr>
              <a:defRPr/>
            </a:pPr>
            <a:fld id="{1BF0229F-B9CA-431A-B51F-1F8A35B8DC77}"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D127B8D6-3995-C4DE-DD03-0D84EC35EBC3}"/>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9A58A045-F125-D6D3-71A7-99BD4E10CDF7}"/>
              </a:ext>
            </a:extLst>
          </p:cNvPr>
          <p:cNvSpPr>
            <a:spLocks noGrp="1"/>
          </p:cNvSpPr>
          <p:nvPr>
            <p:ph type="sldNum" sz="quarter" idx="12"/>
          </p:nvPr>
        </p:nvSpPr>
        <p:spPr/>
        <p:txBody>
          <a:bodyPr/>
          <a:lstStyle>
            <a:lvl1pPr>
              <a:defRPr/>
            </a:lvl1pPr>
          </a:lstStyle>
          <a:p>
            <a:pPr>
              <a:defRPr/>
            </a:pPr>
            <a:fld id="{30A6392A-C09C-4467-9777-3DF3F4931805}" type="slidenum">
              <a:rPr lang="uk-UA" altLang="uk-UA"/>
              <a:pPr>
                <a:defRPr/>
              </a:pPr>
              <a:t>‹№›</a:t>
            </a:fld>
            <a:endParaRPr lang="uk-UA" altLang="uk-UA" dirty="0"/>
          </a:p>
        </p:txBody>
      </p:sp>
    </p:spTree>
    <p:extLst>
      <p:ext uri="{BB962C8B-B14F-4D97-AF65-F5344CB8AC3E}">
        <p14:creationId xmlns:p14="http://schemas.microsoft.com/office/powerpoint/2010/main" val="17268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9C0276E-6541-BA52-E161-CE331C0B1A1E}"/>
              </a:ext>
            </a:extLst>
          </p:cNvPr>
          <p:cNvSpPr>
            <a:spLocks noGrp="1"/>
          </p:cNvSpPr>
          <p:nvPr>
            <p:ph type="dt" sz="half" idx="10"/>
          </p:nvPr>
        </p:nvSpPr>
        <p:spPr/>
        <p:txBody>
          <a:bodyPr/>
          <a:lstStyle>
            <a:lvl1pPr>
              <a:defRPr/>
            </a:lvl1pPr>
          </a:lstStyle>
          <a:p>
            <a:pPr>
              <a:defRPr/>
            </a:pPr>
            <a:fld id="{ED8E5E7C-9C28-4F83-A4C5-B4A7F7D1D00C}"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C7DDD959-5CE9-DE4E-E0DB-D16F2C6243EF}"/>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CBAD9C21-6A07-273E-32EB-90B9801FB94A}"/>
              </a:ext>
            </a:extLst>
          </p:cNvPr>
          <p:cNvSpPr>
            <a:spLocks noGrp="1"/>
          </p:cNvSpPr>
          <p:nvPr>
            <p:ph type="sldNum" sz="quarter" idx="12"/>
          </p:nvPr>
        </p:nvSpPr>
        <p:spPr/>
        <p:txBody>
          <a:bodyPr/>
          <a:lstStyle>
            <a:lvl1pPr>
              <a:defRPr/>
            </a:lvl1pPr>
          </a:lstStyle>
          <a:p>
            <a:pPr>
              <a:defRPr/>
            </a:pPr>
            <a:fld id="{C3457EC5-9B54-49ED-9CA6-C2B51A92FA73}" type="slidenum">
              <a:rPr lang="uk-UA" altLang="uk-UA"/>
              <a:pPr>
                <a:defRPr/>
              </a:pPr>
              <a:t>‹№›</a:t>
            </a:fld>
            <a:endParaRPr lang="uk-UA" altLang="uk-UA" dirty="0"/>
          </a:p>
        </p:txBody>
      </p:sp>
    </p:spTree>
    <p:extLst>
      <p:ext uri="{BB962C8B-B14F-4D97-AF65-F5344CB8AC3E}">
        <p14:creationId xmlns:p14="http://schemas.microsoft.com/office/powerpoint/2010/main" val="260522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id="{5F4B40DE-7744-E223-33EE-0FC832A8CB42}"/>
              </a:ext>
            </a:extLst>
          </p:cNvPr>
          <p:cNvSpPr>
            <a:spLocks noGrp="1"/>
          </p:cNvSpPr>
          <p:nvPr>
            <p:ph type="dt" sz="half" idx="10"/>
          </p:nvPr>
        </p:nvSpPr>
        <p:spPr/>
        <p:txBody>
          <a:bodyPr/>
          <a:lstStyle>
            <a:lvl1pPr>
              <a:defRPr/>
            </a:lvl1pPr>
          </a:lstStyle>
          <a:p>
            <a:pPr>
              <a:defRPr/>
            </a:pPr>
            <a:fld id="{94F1511E-535D-4954-AF01-FFE74FA62650}"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67955B39-CD41-967F-D3C9-49E2F0DC0B83}"/>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AC395E2B-5CDE-5E43-970C-EF311F5EDB18}"/>
              </a:ext>
            </a:extLst>
          </p:cNvPr>
          <p:cNvSpPr>
            <a:spLocks noGrp="1"/>
          </p:cNvSpPr>
          <p:nvPr>
            <p:ph type="sldNum" sz="quarter" idx="12"/>
          </p:nvPr>
        </p:nvSpPr>
        <p:spPr/>
        <p:txBody>
          <a:bodyPr/>
          <a:lstStyle>
            <a:lvl1pPr>
              <a:defRPr/>
            </a:lvl1pPr>
          </a:lstStyle>
          <a:p>
            <a:pPr>
              <a:defRPr/>
            </a:pPr>
            <a:fld id="{57516EA7-C336-4E60-ADB4-B52A6B1073E8}" type="slidenum">
              <a:rPr lang="uk-UA" altLang="uk-UA"/>
              <a:pPr>
                <a:defRPr/>
              </a:pPr>
              <a:t>‹№›</a:t>
            </a:fld>
            <a:endParaRPr lang="uk-UA" altLang="uk-UA" dirty="0"/>
          </a:p>
        </p:txBody>
      </p:sp>
    </p:spTree>
    <p:extLst>
      <p:ext uri="{BB962C8B-B14F-4D97-AF65-F5344CB8AC3E}">
        <p14:creationId xmlns:p14="http://schemas.microsoft.com/office/powerpoint/2010/main" val="212784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3">
            <a:extLst>
              <a:ext uri="{FF2B5EF4-FFF2-40B4-BE49-F238E27FC236}">
                <a16:creationId xmlns:a16="http://schemas.microsoft.com/office/drawing/2014/main" id="{A3C90BE2-957C-03F8-1F9F-8F0443FFFAE6}"/>
              </a:ext>
            </a:extLst>
          </p:cNvPr>
          <p:cNvSpPr>
            <a:spLocks noGrp="1"/>
          </p:cNvSpPr>
          <p:nvPr>
            <p:ph type="dt" sz="half" idx="10"/>
          </p:nvPr>
        </p:nvSpPr>
        <p:spPr/>
        <p:txBody>
          <a:bodyPr/>
          <a:lstStyle>
            <a:lvl1pPr>
              <a:defRPr/>
            </a:lvl1pPr>
          </a:lstStyle>
          <a:p>
            <a:pPr>
              <a:defRPr/>
            </a:pPr>
            <a:fld id="{9296ECDB-68B7-4C01-9488-DCF337BDEAC4}" type="datetime1">
              <a:rPr lang="uk-UA" smtClean="0"/>
              <a:t>17.07.2026</a:t>
            </a:fld>
            <a:endParaRPr lang="uk-UA" dirty="0"/>
          </a:p>
        </p:txBody>
      </p:sp>
      <p:sp>
        <p:nvSpPr>
          <p:cNvPr id="6" name="Місце для нижнього колонтитула 4">
            <a:extLst>
              <a:ext uri="{FF2B5EF4-FFF2-40B4-BE49-F238E27FC236}">
                <a16:creationId xmlns:a16="http://schemas.microsoft.com/office/drawing/2014/main" id="{7F0EFF87-884A-FDE7-CC72-F0E8FB07FB1C}"/>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8CC73E7E-C44D-D440-5AEA-931F69F3201B}"/>
              </a:ext>
            </a:extLst>
          </p:cNvPr>
          <p:cNvSpPr>
            <a:spLocks noGrp="1"/>
          </p:cNvSpPr>
          <p:nvPr>
            <p:ph type="sldNum" sz="quarter" idx="12"/>
          </p:nvPr>
        </p:nvSpPr>
        <p:spPr/>
        <p:txBody>
          <a:bodyPr/>
          <a:lstStyle>
            <a:lvl1pPr>
              <a:defRPr/>
            </a:lvl1pPr>
          </a:lstStyle>
          <a:p>
            <a:pPr>
              <a:defRPr/>
            </a:pPr>
            <a:fld id="{4FB77D72-FDE4-4F0D-B779-DE79087AB794}" type="slidenum">
              <a:rPr lang="uk-UA" altLang="uk-UA"/>
              <a:pPr>
                <a:defRPr/>
              </a:pPr>
              <a:t>‹№›</a:t>
            </a:fld>
            <a:endParaRPr lang="uk-UA" altLang="uk-UA" dirty="0"/>
          </a:p>
        </p:txBody>
      </p:sp>
    </p:spTree>
    <p:extLst>
      <p:ext uri="{BB962C8B-B14F-4D97-AF65-F5344CB8AC3E}">
        <p14:creationId xmlns:p14="http://schemas.microsoft.com/office/powerpoint/2010/main" val="1947340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3">
            <a:extLst>
              <a:ext uri="{FF2B5EF4-FFF2-40B4-BE49-F238E27FC236}">
                <a16:creationId xmlns:a16="http://schemas.microsoft.com/office/drawing/2014/main" id="{EA0DD99F-8DA5-F2B0-254A-B8A1308B5080}"/>
              </a:ext>
            </a:extLst>
          </p:cNvPr>
          <p:cNvSpPr>
            <a:spLocks noGrp="1"/>
          </p:cNvSpPr>
          <p:nvPr>
            <p:ph type="dt" sz="half" idx="10"/>
          </p:nvPr>
        </p:nvSpPr>
        <p:spPr/>
        <p:txBody>
          <a:bodyPr/>
          <a:lstStyle>
            <a:lvl1pPr>
              <a:defRPr/>
            </a:lvl1pPr>
          </a:lstStyle>
          <a:p>
            <a:pPr>
              <a:defRPr/>
            </a:pPr>
            <a:fld id="{F638CA85-2DB2-44C4-AF50-DAAF1E05620C}" type="datetime1">
              <a:rPr lang="uk-UA" smtClean="0"/>
              <a:t>17.07.2026</a:t>
            </a:fld>
            <a:endParaRPr lang="uk-UA" dirty="0"/>
          </a:p>
        </p:txBody>
      </p:sp>
      <p:sp>
        <p:nvSpPr>
          <p:cNvPr id="8" name="Місце для нижнього колонтитула 4">
            <a:extLst>
              <a:ext uri="{FF2B5EF4-FFF2-40B4-BE49-F238E27FC236}">
                <a16:creationId xmlns:a16="http://schemas.microsoft.com/office/drawing/2014/main" id="{16D392BE-E061-7D98-F1D5-C1C8D3872360}"/>
              </a:ext>
            </a:extLst>
          </p:cNvPr>
          <p:cNvSpPr>
            <a:spLocks noGrp="1"/>
          </p:cNvSpPr>
          <p:nvPr>
            <p:ph type="ftr" sz="quarter" idx="11"/>
          </p:nvPr>
        </p:nvSpPr>
        <p:spPr/>
        <p:txBody>
          <a:bodyPr/>
          <a:lstStyle>
            <a:lvl1pPr>
              <a:defRPr/>
            </a:lvl1pPr>
          </a:lstStyle>
          <a:p>
            <a:pPr>
              <a:defRPr/>
            </a:pPr>
            <a:endParaRPr lang="uk-UA" dirty="0"/>
          </a:p>
        </p:txBody>
      </p:sp>
      <p:sp>
        <p:nvSpPr>
          <p:cNvPr id="9" name="Місце для номера слайда 5">
            <a:extLst>
              <a:ext uri="{FF2B5EF4-FFF2-40B4-BE49-F238E27FC236}">
                <a16:creationId xmlns:a16="http://schemas.microsoft.com/office/drawing/2014/main" id="{FC71E889-4BED-A140-925A-AC31DDF437E8}"/>
              </a:ext>
            </a:extLst>
          </p:cNvPr>
          <p:cNvSpPr>
            <a:spLocks noGrp="1"/>
          </p:cNvSpPr>
          <p:nvPr>
            <p:ph type="sldNum" sz="quarter" idx="12"/>
          </p:nvPr>
        </p:nvSpPr>
        <p:spPr/>
        <p:txBody>
          <a:bodyPr/>
          <a:lstStyle>
            <a:lvl1pPr>
              <a:defRPr/>
            </a:lvl1pPr>
          </a:lstStyle>
          <a:p>
            <a:pPr>
              <a:defRPr/>
            </a:pPr>
            <a:fld id="{D3CAA662-D07E-4DEE-9289-2C855F9547C6}" type="slidenum">
              <a:rPr lang="uk-UA" altLang="uk-UA"/>
              <a:pPr>
                <a:defRPr/>
              </a:pPr>
              <a:t>‹№›</a:t>
            </a:fld>
            <a:endParaRPr lang="uk-UA" altLang="uk-UA" dirty="0"/>
          </a:p>
        </p:txBody>
      </p:sp>
    </p:spTree>
    <p:extLst>
      <p:ext uri="{BB962C8B-B14F-4D97-AF65-F5344CB8AC3E}">
        <p14:creationId xmlns:p14="http://schemas.microsoft.com/office/powerpoint/2010/main" val="411220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3">
            <a:extLst>
              <a:ext uri="{FF2B5EF4-FFF2-40B4-BE49-F238E27FC236}">
                <a16:creationId xmlns:a16="http://schemas.microsoft.com/office/drawing/2014/main" id="{AA7AD9E1-47C8-9944-ABD5-45EADE34C17D}"/>
              </a:ext>
            </a:extLst>
          </p:cNvPr>
          <p:cNvSpPr>
            <a:spLocks noGrp="1"/>
          </p:cNvSpPr>
          <p:nvPr>
            <p:ph type="dt" sz="half" idx="10"/>
          </p:nvPr>
        </p:nvSpPr>
        <p:spPr/>
        <p:txBody>
          <a:bodyPr/>
          <a:lstStyle>
            <a:lvl1pPr>
              <a:defRPr/>
            </a:lvl1pPr>
          </a:lstStyle>
          <a:p>
            <a:pPr>
              <a:defRPr/>
            </a:pPr>
            <a:fld id="{1CC54C13-E40A-4086-BBB0-B10FF979CBEA}" type="datetime1">
              <a:rPr lang="uk-UA" smtClean="0"/>
              <a:t>17.07.2026</a:t>
            </a:fld>
            <a:endParaRPr lang="uk-UA" dirty="0"/>
          </a:p>
        </p:txBody>
      </p:sp>
      <p:sp>
        <p:nvSpPr>
          <p:cNvPr id="4" name="Місце для нижнього колонтитула 4">
            <a:extLst>
              <a:ext uri="{FF2B5EF4-FFF2-40B4-BE49-F238E27FC236}">
                <a16:creationId xmlns:a16="http://schemas.microsoft.com/office/drawing/2014/main" id="{5EC659C4-05E1-EB28-C2DF-96D8CC00C357}"/>
              </a:ext>
            </a:extLst>
          </p:cNvPr>
          <p:cNvSpPr>
            <a:spLocks noGrp="1"/>
          </p:cNvSpPr>
          <p:nvPr>
            <p:ph type="ftr" sz="quarter" idx="11"/>
          </p:nvPr>
        </p:nvSpPr>
        <p:spPr/>
        <p:txBody>
          <a:bodyPr/>
          <a:lstStyle>
            <a:lvl1pPr>
              <a:defRPr/>
            </a:lvl1pPr>
          </a:lstStyle>
          <a:p>
            <a:pPr>
              <a:defRPr/>
            </a:pPr>
            <a:endParaRPr lang="uk-UA" dirty="0"/>
          </a:p>
        </p:txBody>
      </p:sp>
      <p:sp>
        <p:nvSpPr>
          <p:cNvPr id="5" name="Місце для номера слайда 5">
            <a:extLst>
              <a:ext uri="{FF2B5EF4-FFF2-40B4-BE49-F238E27FC236}">
                <a16:creationId xmlns:a16="http://schemas.microsoft.com/office/drawing/2014/main" id="{D4237CF1-DE7F-FE35-5BF4-A6A97EF5AFF0}"/>
              </a:ext>
            </a:extLst>
          </p:cNvPr>
          <p:cNvSpPr>
            <a:spLocks noGrp="1"/>
          </p:cNvSpPr>
          <p:nvPr>
            <p:ph type="sldNum" sz="quarter" idx="12"/>
          </p:nvPr>
        </p:nvSpPr>
        <p:spPr/>
        <p:txBody>
          <a:bodyPr/>
          <a:lstStyle>
            <a:lvl1pPr>
              <a:defRPr/>
            </a:lvl1pPr>
          </a:lstStyle>
          <a:p>
            <a:pPr>
              <a:defRPr/>
            </a:pPr>
            <a:fld id="{432905D2-CC1C-4F8C-8D9C-4837BFB0BAA3}" type="slidenum">
              <a:rPr lang="uk-UA" altLang="uk-UA"/>
              <a:pPr>
                <a:defRPr/>
              </a:pPr>
              <a:t>‹№›</a:t>
            </a:fld>
            <a:endParaRPr lang="uk-UA" altLang="uk-UA" dirty="0"/>
          </a:p>
        </p:txBody>
      </p:sp>
    </p:spTree>
    <p:extLst>
      <p:ext uri="{BB962C8B-B14F-4D97-AF65-F5344CB8AC3E}">
        <p14:creationId xmlns:p14="http://schemas.microsoft.com/office/powerpoint/2010/main" val="15974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3">
            <a:extLst>
              <a:ext uri="{FF2B5EF4-FFF2-40B4-BE49-F238E27FC236}">
                <a16:creationId xmlns:a16="http://schemas.microsoft.com/office/drawing/2014/main" id="{FF345E8C-B5CC-DBD2-49BF-3F8E11BF2CEC}"/>
              </a:ext>
            </a:extLst>
          </p:cNvPr>
          <p:cNvSpPr>
            <a:spLocks noGrp="1"/>
          </p:cNvSpPr>
          <p:nvPr>
            <p:ph type="dt" sz="half" idx="10"/>
          </p:nvPr>
        </p:nvSpPr>
        <p:spPr/>
        <p:txBody>
          <a:bodyPr/>
          <a:lstStyle>
            <a:lvl1pPr>
              <a:defRPr/>
            </a:lvl1pPr>
          </a:lstStyle>
          <a:p>
            <a:pPr>
              <a:defRPr/>
            </a:pPr>
            <a:fld id="{0D7350F9-2A98-4BB4-BE07-1E76DE1FF9AA}" type="datetime1">
              <a:rPr lang="uk-UA" smtClean="0"/>
              <a:t>17.07.2026</a:t>
            </a:fld>
            <a:endParaRPr lang="uk-UA" dirty="0"/>
          </a:p>
        </p:txBody>
      </p:sp>
      <p:sp>
        <p:nvSpPr>
          <p:cNvPr id="3" name="Місце для нижнього колонтитула 4">
            <a:extLst>
              <a:ext uri="{FF2B5EF4-FFF2-40B4-BE49-F238E27FC236}">
                <a16:creationId xmlns:a16="http://schemas.microsoft.com/office/drawing/2014/main" id="{8E0F689E-CF76-E819-6A24-BCC65EDCA976}"/>
              </a:ext>
            </a:extLst>
          </p:cNvPr>
          <p:cNvSpPr>
            <a:spLocks noGrp="1"/>
          </p:cNvSpPr>
          <p:nvPr>
            <p:ph type="ftr" sz="quarter" idx="11"/>
          </p:nvPr>
        </p:nvSpPr>
        <p:spPr/>
        <p:txBody>
          <a:bodyPr/>
          <a:lstStyle>
            <a:lvl1pPr>
              <a:defRPr/>
            </a:lvl1pPr>
          </a:lstStyle>
          <a:p>
            <a:pPr>
              <a:defRPr/>
            </a:pPr>
            <a:endParaRPr lang="uk-UA" dirty="0"/>
          </a:p>
        </p:txBody>
      </p:sp>
      <p:sp>
        <p:nvSpPr>
          <p:cNvPr id="4" name="Місце для номера слайда 5">
            <a:extLst>
              <a:ext uri="{FF2B5EF4-FFF2-40B4-BE49-F238E27FC236}">
                <a16:creationId xmlns:a16="http://schemas.microsoft.com/office/drawing/2014/main" id="{0D0CB2BC-E645-6849-7A8D-828A4AB5BBBC}"/>
              </a:ext>
            </a:extLst>
          </p:cNvPr>
          <p:cNvSpPr>
            <a:spLocks noGrp="1"/>
          </p:cNvSpPr>
          <p:nvPr>
            <p:ph type="sldNum" sz="quarter" idx="12"/>
          </p:nvPr>
        </p:nvSpPr>
        <p:spPr/>
        <p:txBody>
          <a:bodyPr/>
          <a:lstStyle>
            <a:lvl1pPr>
              <a:defRPr/>
            </a:lvl1pPr>
          </a:lstStyle>
          <a:p>
            <a:pPr>
              <a:defRPr/>
            </a:pPr>
            <a:fld id="{AF12A4B8-FBE2-42FD-8F7C-E331D756A450}" type="slidenum">
              <a:rPr lang="uk-UA" altLang="uk-UA"/>
              <a:pPr>
                <a:defRPr/>
              </a:pPr>
              <a:t>‹№›</a:t>
            </a:fld>
            <a:endParaRPr lang="uk-UA" altLang="uk-UA" dirty="0"/>
          </a:p>
        </p:txBody>
      </p:sp>
    </p:spTree>
    <p:extLst>
      <p:ext uri="{BB962C8B-B14F-4D97-AF65-F5344CB8AC3E}">
        <p14:creationId xmlns:p14="http://schemas.microsoft.com/office/powerpoint/2010/main" val="187850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a:extLst>
              <a:ext uri="{FF2B5EF4-FFF2-40B4-BE49-F238E27FC236}">
                <a16:creationId xmlns:a16="http://schemas.microsoft.com/office/drawing/2014/main" id="{C7262A28-1D71-BC9C-361E-8193A841A140}"/>
              </a:ext>
            </a:extLst>
          </p:cNvPr>
          <p:cNvSpPr>
            <a:spLocks noGrp="1"/>
          </p:cNvSpPr>
          <p:nvPr>
            <p:ph type="dt" sz="half" idx="10"/>
          </p:nvPr>
        </p:nvSpPr>
        <p:spPr/>
        <p:txBody>
          <a:bodyPr/>
          <a:lstStyle>
            <a:lvl1pPr>
              <a:defRPr/>
            </a:lvl1pPr>
          </a:lstStyle>
          <a:p>
            <a:pPr>
              <a:defRPr/>
            </a:pPr>
            <a:fld id="{D0E9A1FD-498C-4D6B-8066-378AFBFB37CA}" type="datetime1">
              <a:rPr lang="uk-UA" smtClean="0"/>
              <a:t>17.07.2026</a:t>
            </a:fld>
            <a:endParaRPr lang="uk-UA" dirty="0"/>
          </a:p>
        </p:txBody>
      </p:sp>
      <p:sp>
        <p:nvSpPr>
          <p:cNvPr id="6" name="Місце для нижнього колонтитула 4">
            <a:extLst>
              <a:ext uri="{FF2B5EF4-FFF2-40B4-BE49-F238E27FC236}">
                <a16:creationId xmlns:a16="http://schemas.microsoft.com/office/drawing/2014/main" id="{A521B7DB-A673-7716-B38E-B2B440DEAEEE}"/>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C430E745-9939-F461-9FF4-ACDFCDE1D2A8}"/>
              </a:ext>
            </a:extLst>
          </p:cNvPr>
          <p:cNvSpPr>
            <a:spLocks noGrp="1"/>
          </p:cNvSpPr>
          <p:nvPr>
            <p:ph type="sldNum" sz="quarter" idx="12"/>
          </p:nvPr>
        </p:nvSpPr>
        <p:spPr/>
        <p:txBody>
          <a:bodyPr/>
          <a:lstStyle>
            <a:lvl1pPr>
              <a:defRPr/>
            </a:lvl1pPr>
          </a:lstStyle>
          <a:p>
            <a:pPr>
              <a:defRPr/>
            </a:pPr>
            <a:fld id="{677728BF-03AA-4335-BB35-CA4255D550D5}" type="slidenum">
              <a:rPr lang="uk-UA" altLang="uk-UA"/>
              <a:pPr>
                <a:defRPr/>
              </a:pPr>
              <a:t>‹№›</a:t>
            </a:fld>
            <a:endParaRPr lang="uk-UA" altLang="uk-UA" dirty="0"/>
          </a:p>
        </p:txBody>
      </p:sp>
    </p:spTree>
    <p:extLst>
      <p:ext uri="{BB962C8B-B14F-4D97-AF65-F5344CB8AC3E}">
        <p14:creationId xmlns:p14="http://schemas.microsoft.com/office/powerpoint/2010/main" val="280992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uk-UA" noProof="0" dirty="0"/>
              <a:t>Клацніть піктограму, щоб додати зображення</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a:extLst>
              <a:ext uri="{FF2B5EF4-FFF2-40B4-BE49-F238E27FC236}">
                <a16:creationId xmlns:a16="http://schemas.microsoft.com/office/drawing/2014/main" id="{EAD98881-2ACD-B166-5782-7741EE21F2BF}"/>
              </a:ext>
            </a:extLst>
          </p:cNvPr>
          <p:cNvSpPr>
            <a:spLocks noGrp="1"/>
          </p:cNvSpPr>
          <p:nvPr>
            <p:ph type="dt" sz="half" idx="10"/>
          </p:nvPr>
        </p:nvSpPr>
        <p:spPr/>
        <p:txBody>
          <a:bodyPr/>
          <a:lstStyle>
            <a:lvl1pPr>
              <a:defRPr/>
            </a:lvl1pPr>
          </a:lstStyle>
          <a:p>
            <a:pPr>
              <a:defRPr/>
            </a:pPr>
            <a:fld id="{38EBF41A-40A1-4AD2-912A-3E0B3D58C3BD}" type="datetime1">
              <a:rPr lang="uk-UA" smtClean="0"/>
              <a:t>17.07.2026</a:t>
            </a:fld>
            <a:endParaRPr lang="uk-UA" dirty="0"/>
          </a:p>
        </p:txBody>
      </p:sp>
      <p:sp>
        <p:nvSpPr>
          <p:cNvPr id="6" name="Місце для нижнього колонтитула 4">
            <a:extLst>
              <a:ext uri="{FF2B5EF4-FFF2-40B4-BE49-F238E27FC236}">
                <a16:creationId xmlns:a16="http://schemas.microsoft.com/office/drawing/2014/main" id="{A20CC5D9-3E6C-7EE8-9D04-C4BDBC52A2BA}"/>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9185126F-D584-C2C3-AFD8-CF584FC064DD}"/>
              </a:ext>
            </a:extLst>
          </p:cNvPr>
          <p:cNvSpPr>
            <a:spLocks noGrp="1"/>
          </p:cNvSpPr>
          <p:nvPr>
            <p:ph type="sldNum" sz="quarter" idx="12"/>
          </p:nvPr>
        </p:nvSpPr>
        <p:spPr/>
        <p:txBody>
          <a:bodyPr/>
          <a:lstStyle>
            <a:lvl1pPr>
              <a:defRPr/>
            </a:lvl1pPr>
          </a:lstStyle>
          <a:p>
            <a:pPr>
              <a:defRPr/>
            </a:pPr>
            <a:fld id="{3291BF11-B2ED-427F-8A4E-915E4DE31228}" type="slidenum">
              <a:rPr lang="uk-UA" altLang="uk-UA"/>
              <a:pPr>
                <a:defRPr/>
              </a:pPr>
              <a:t>‹№›</a:t>
            </a:fld>
            <a:endParaRPr lang="uk-UA" altLang="uk-UA" dirty="0"/>
          </a:p>
        </p:txBody>
      </p:sp>
    </p:spTree>
    <p:extLst>
      <p:ext uri="{BB962C8B-B14F-4D97-AF65-F5344CB8AC3E}">
        <p14:creationId xmlns:p14="http://schemas.microsoft.com/office/powerpoint/2010/main" val="2129051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8E3"/>
        </a:solidFill>
        <a:effectLst/>
      </p:bgPr>
    </p:bg>
    <p:spTree>
      <p:nvGrpSpPr>
        <p:cNvPr id="1" name=""/>
        <p:cNvGrpSpPr/>
        <p:nvPr/>
      </p:nvGrpSpPr>
      <p:grpSpPr>
        <a:xfrm>
          <a:off x="0" y="0"/>
          <a:ext cx="0" cy="0"/>
          <a:chOff x="0" y="0"/>
          <a:chExt cx="0" cy="0"/>
        </a:xfrm>
      </p:grpSpPr>
      <p:sp>
        <p:nvSpPr>
          <p:cNvPr id="1026" name="Місце для заголовка 1">
            <a:extLst>
              <a:ext uri="{FF2B5EF4-FFF2-40B4-BE49-F238E27FC236}">
                <a16:creationId xmlns:a16="http://schemas.microsoft.com/office/drawing/2014/main" id="{145B3D2B-C7D7-7980-44A7-F0F89E85FA3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uk-UA" altLang="uk-UA"/>
              <a:t>Клацніть, щоб редагувати стиль зразка заголовка</a:t>
            </a:r>
          </a:p>
        </p:txBody>
      </p:sp>
      <p:sp>
        <p:nvSpPr>
          <p:cNvPr id="1027" name="Місце для тексту 2">
            <a:extLst>
              <a:ext uri="{FF2B5EF4-FFF2-40B4-BE49-F238E27FC236}">
                <a16:creationId xmlns:a16="http://schemas.microsoft.com/office/drawing/2014/main" id="{6564B427-26C4-01D2-D649-C81805085E9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uk-UA" altLang="uk-UA"/>
              <a:t>Відредагуйте стиль зразка тексту</a:t>
            </a:r>
          </a:p>
          <a:p>
            <a:pPr lvl="1"/>
            <a:r>
              <a:rPr lang="uk-UA" altLang="uk-UA"/>
              <a:t>Другий рівень</a:t>
            </a:r>
          </a:p>
          <a:p>
            <a:pPr lvl="2"/>
            <a:r>
              <a:rPr lang="uk-UA" altLang="uk-UA"/>
              <a:t>Третій рівень</a:t>
            </a:r>
          </a:p>
          <a:p>
            <a:pPr lvl="3"/>
            <a:r>
              <a:rPr lang="uk-UA" altLang="uk-UA"/>
              <a:t>Четвертий рівень</a:t>
            </a:r>
          </a:p>
          <a:p>
            <a:pPr lvl="4"/>
            <a:r>
              <a:rPr lang="uk-UA" altLang="uk-UA"/>
              <a:t>П’ятий рівень</a:t>
            </a:r>
          </a:p>
        </p:txBody>
      </p:sp>
      <p:sp>
        <p:nvSpPr>
          <p:cNvPr id="4" name="Місце для дати 3">
            <a:extLst>
              <a:ext uri="{FF2B5EF4-FFF2-40B4-BE49-F238E27FC236}">
                <a16:creationId xmlns:a16="http://schemas.microsoft.com/office/drawing/2014/main" id="{81D6CE43-1EAA-523D-DAB2-2987A26D32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fld id="{CFF024C6-0B6E-4252-A21D-446B0B3BC755}" type="datetime1">
              <a:rPr lang="uk-UA" smtClean="0"/>
              <a:t>17.07.2026</a:t>
            </a:fld>
            <a:endParaRPr lang="uk-UA" dirty="0"/>
          </a:p>
        </p:txBody>
      </p:sp>
      <p:sp>
        <p:nvSpPr>
          <p:cNvPr id="5" name="Місце для нижнього колонтитула 4">
            <a:extLst>
              <a:ext uri="{FF2B5EF4-FFF2-40B4-BE49-F238E27FC236}">
                <a16:creationId xmlns:a16="http://schemas.microsoft.com/office/drawing/2014/main" id="{7EACE517-7161-2385-5C82-22A5011625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6AD0EEA3-846C-8CE7-CBB8-FCE48699ADA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Roboto Condensed Light" panose="02000000000000000000" pitchFamily="2" charset="0"/>
              </a:defRPr>
            </a:lvl1pPr>
          </a:lstStyle>
          <a:p>
            <a:pPr>
              <a:defRPr/>
            </a:pPr>
            <a:fld id="{5BCFE2EF-88FD-44AD-B231-08CC0BF5B23B}"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Roboto Condensed Light"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2pPr>
      <a:lvl3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3pPr>
      <a:lvl4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4pPr>
      <a:lvl5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hyperlink" Target="https://constitutionalist.com.ua/proiekt-polozhennia-pro-vykorystannia-tekhnolohij-shtuchnoho-intelektu-pratsivnykamy-aparatu-verkhovnoho-sud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onstitutionalist.com.ua/proiekt-polozhennia-pro-vykorystannia-tekhnolohij-shtuchnoho-intelektu-pratsivnykamy-aparatu-verkhovnoho-sud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onstitutionalist.com.ua/proiekt-postanovy-kmu-pro-realizatsiiu-eksperymentalnoho-proiektu-shchodo-vykorystannia-tekhnolohij-shtuchnoho-intelektu-pid-chas-tekhnichnoho-opratsiuvannia-materialiv-okremykh-katehorij-sprav-pro-ad"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onstitutionalist.com.ua/proiekt-postanovy-kmu-pro-realizatsiiu-eksperymentalnoho-proiektu-shchodo-vykorystannia-tekhnolohij-shtuchnoho-intelektu-pid-chas-tekhnichnoho-opratsiuvannia-materialiv-okremykh-katehorij-sprav-pro-a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storage.thedigital.gov.ua/files/4/b4/db247c50df4a1f37f8b716dff1121b4f.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oecd.ai/en/dashboards/policy-initiatives?utm_source=chatgpt.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oecd.ai/en/incident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openai.com/uk-UA/index/malta-chatgpt-plus-partnership/?utm_source=chatgpt.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reyestr.court.gov.ua/Review/1333360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unesdoc.unesco.org/ark:/48223/pf000039815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judiciary.uk/wp-content/uploads/2026/04/CHC-CLLS-Speech-April-2026.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rentahuman.ai/"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constitutionalist.com.ua/okremi-dumky-suddi-v-administratyvnomu-sudochynstvi-efektyvnyj-sudovyj-zakhyst-suspilnyj-interes-ta-konstytutsijni-mezhi-sudovoi-vlady-avtorskyj-analitychnyj-ohliad-za-2018-2026-roky" TargetMode="External"/><Relationship Id="rId3" Type="http://schemas.openxmlformats.org/officeDocument/2006/relationships/hyperlink" Target="https://constitutionalist.com.ua/gpt-bot-ai-law-source-analyst" TargetMode="External"/><Relationship Id="rId7" Type="http://schemas.openxmlformats.org/officeDocument/2006/relationships/hyperlink" Target="https://constitutionalist.com.ua/okrema-ukhvala-v-praktytsi-verkhovnoho-sudu-protsesualna-dystsyplina-reahuvannia-na-normatyvni-prohalyny-ta-zakhyst-suspilnoho-interesu-ohliad-okremykh-ukhval-za-2021-2026-roky" TargetMode="External"/><Relationship Id="rId2" Type="http://schemas.openxmlformats.org/officeDocument/2006/relationships/hyperlink" Target="https://constitutionalist.com.ua/naukomir-ai" TargetMode="External"/><Relationship Id="rId1" Type="http://schemas.openxmlformats.org/officeDocument/2006/relationships/slideLayout" Target="../slideLayouts/slideLayout2.xml"/><Relationship Id="rId6" Type="http://schemas.openxmlformats.org/officeDocument/2006/relationships/hyperlink" Target="https://constitutionalist.com.ua/supreme-court-case-law-on-the-application-of-the-law-of-ukraine-on-administrative-procedure-a-review" TargetMode="External"/><Relationship Id="rId5" Type="http://schemas.openxmlformats.org/officeDocument/2006/relationships/hyperlink" Target="https://constitutionalist.com.ua/shi-ta-dosudovyj-poriadok-urehuliuvannia-sporiv-konstytutsiia-ukrainy-ta-nova-arkhitektura-dostupu-do-pravosuddia" TargetMode="External"/><Relationship Id="rId4" Type="http://schemas.openxmlformats.org/officeDocument/2006/relationships/hyperlink" Target="https://constitutionalist.com.ua/gpt-bot-kasatsijnyj-filtr-kas-ukrainy-perevirka-skarhy-do-verkhovnoho-sudu-3"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constitutionalist.com.ua/artificial-intelligence-in-the-ukrainian-judiciary-charting-the-course-under-the-digital-gavel" TargetMode="External"/><Relationship Id="rId13" Type="http://schemas.openxmlformats.org/officeDocument/2006/relationships/hyperlink" Target="https://youtu.be/-qJ2FCeOEWQ" TargetMode="External"/><Relationship Id="rId3" Type="http://schemas.openxmlformats.org/officeDocument/2006/relationships/hyperlink" Target="https://so.supreme.court.gov.ua/news/949/naukovi-nadbannia-iak-osnova-dlia-nastupnykh-krokiv-na-shliakhu-intehratsii-shtuchnoho-intelektu-v-systemu-pravosuddia" TargetMode="External"/><Relationship Id="rId7" Type="http://schemas.openxmlformats.org/officeDocument/2006/relationships/hyperlink" Target="https://yur-gazeta.com/publications/practice/sudova-praktika/era-shi-y-rol-verhovnih-sudiv-u-cifroviy-transformaciyi-pravosuddya.html" TargetMode="External"/><Relationship Id="rId12" Type="http://schemas.openxmlformats.org/officeDocument/2006/relationships/hyperlink" Target="https://youtu.be/UlghLhHV8os?si=nCpvAl5p5KP3tY_G" TargetMode="External"/><Relationship Id="rId17" Type="http://schemas.openxmlformats.org/officeDocument/2006/relationships/hyperlink" Target="https://constitutionalist.com.ua/sovereign-ai-from-a-technological-idea-to-a-matter-of-state-resilience" TargetMode="External"/><Relationship Id="rId2" Type="http://schemas.openxmlformats.org/officeDocument/2006/relationships/hyperlink" Target="https://so.supreme.court.gov.ua/authors/934/shtuchnyi-intelekt-ta-systema-pravosuddia-ukrainy-rezultaty-spivpratsi-u-rotsi-sh%D1%81ho-mynuv" TargetMode="External"/><Relationship Id="rId16" Type="http://schemas.openxmlformats.org/officeDocument/2006/relationships/hyperlink" Target="https://court.gov.ua/storage/portal/supreme/prezent2026/184_Conciliation_mediation_effective_remedies_bernaziuk.pdf" TargetMode="External"/><Relationship Id="rId1" Type="http://schemas.openxmlformats.org/officeDocument/2006/relationships/slideLayout" Target="../slideLayouts/slideLayout2.xml"/><Relationship Id="rId6" Type="http://schemas.openxmlformats.org/officeDocument/2006/relationships/hyperlink" Target="https://slovo.nsj.gov.ua/images/pdf/2024_4_49/nsj_4_49_2024.pdf" TargetMode="External"/><Relationship Id="rId11" Type="http://schemas.openxmlformats.org/officeDocument/2006/relationships/hyperlink" Target="https://court.gov.ua/storage/portal/supreme/135.%20Limits_of_Interference_Private_Life_under_National_Security%20Threats_bernaziuk.pdf" TargetMode="External"/><Relationship Id="rId5" Type="http://schemas.openxmlformats.org/officeDocument/2006/relationships/hyperlink" Target="https://constitutionalist.com.ua/artificial-intelligence-and-the-judicial-system-of-ukraine-results-of-cooperation-in-the-past-year" TargetMode="External"/><Relationship Id="rId15" Type="http://schemas.openxmlformats.org/officeDocument/2006/relationships/hyperlink" Target="https://court.gov.ua/storage/portal/supreme/prezent2026/183_Preparing_Ukrainian_Judges_for_AI_bernaziuk.pdf" TargetMode="External"/><Relationship Id="rId10" Type="http://schemas.openxmlformats.org/officeDocument/2006/relationships/hyperlink" Target="https://court.gov.ua/storage/portal/supreme/161.%20Future_justice_independent_humane%20AI-era_bernaziuk%20%D0%B3%D0%BE%D1%82%D0%BE%D0%B2%D0%BE.pdf" TargetMode="External"/><Relationship Id="rId4" Type="http://schemas.openxmlformats.org/officeDocument/2006/relationships/hyperlink" Target="https://so.supreme.court.gov.ua/news/986/tsyfrova-era-pravosuddia-rol-shi-u-zabezpechenni-iednosti-sudovoi-praktyky-v-ukraini" TargetMode="External"/><Relationship Id="rId9" Type="http://schemas.openxmlformats.org/officeDocument/2006/relationships/hyperlink" Target="https://law.ukma.edu.ua/wp-content/uploads/2025/11/Rule-of-Law-and-AI-Challenges.pdf" TargetMode="External"/><Relationship Id="rId14" Type="http://schemas.openxmlformats.org/officeDocument/2006/relationships/hyperlink" Target="https://constitutionalist.com.ua/komentar-do-statti-16-vykorystannia-suddeiu-tekhnolohij-shi-kodeksu-suddivskoi-etyky"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zakon.rada.gov.ua/rada/show/n0001415-24#Tex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onstitutionalist.com.ua/komentar-do-statti-16-vykorystannia-suddeiu-tekhnolohij-shi-kodeksu-suddivskoi-etyk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onstitutionalist.com.ua/poperednij-proiekt-polozhennia-pro-vykorystannia-tekhnolohij-shi-pratsivnykamy-aparatu-v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constitutionalist.com.ua/poperednij-proiekt-polozhennia-pro-vykorystannia-tekhnolohij-shi-pratsivnykamy-aparatu-v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onstitutionalist.com.ua/proiekt-zakonu-ukrainy-pro-shtuchnyj-intelek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onstitutionalist.com.ua/proiekt-zakonu-ukrainy-pro-shtuchnyj-intelek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sp>
        <p:nvSpPr>
          <p:cNvPr id="4099" name="Прямоугольник 4">
            <a:extLst>
              <a:ext uri="{FF2B5EF4-FFF2-40B4-BE49-F238E27FC236}">
                <a16:creationId xmlns:a16="http://schemas.microsoft.com/office/drawing/2014/main" id="{713D9962-6A76-0B3F-B541-F5A67F76EF47}"/>
              </a:ext>
            </a:extLst>
          </p:cNvPr>
          <p:cNvSpPr>
            <a:spLocks noChangeArrowheads="1"/>
          </p:cNvSpPr>
          <p:nvPr/>
        </p:nvSpPr>
        <p:spPr bwMode="auto">
          <a:xfrm>
            <a:off x="6538824" y="397472"/>
            <a:ext cx="516037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2000" dirty="0">
                <a:solidFill>
                  <a:schemeClr val="bg1"/>
                </a:solidFill>
              </a:rPr>
              <a:t>НАЦІОНАЛЬНА ШКОЛА СУДДІВ УКРАЇНИ</a:t>
            </a:r>
          </a:p>
          <a:p>
            <a:pPr>
              <a:lnSpc>
                <a:spcPct val="100000"/>
              </a:lnSpc>
              <a:spcBef>
                <a:spcPct val="0"/>
              </a:spcBef>
              <a:buFontTx/>
              <a:buNone/>
            </a:pPr>
            <a:r>
              <a:rPr lang="uk-UA" altLang="uk-UA" sz="2000" dirty="0">
                <a:solidFill>
                  <a:schemeClr val="bg1"/>
                </a:solidFill>
              </a:rPr>
              <a:t>ВІДДІЛ ПІДГОТОВКИ СУДДІВ</a:t>
            </a:r>
          </a:p>
          <a:p>
            <a:pPr>
              <a:lnSpc>
                <a:spcPct val="100000"/>
              </a:lnSpc>
              <a:spcBef>
                <a:spcPct val="0"/>
              </a:spcBef>
              <a:buFontTx/>
              <a:buNone/>
            </a:pPr>
            <a:r>
              <a:rPr lang="uk-UA" altLang="uk-UA" sz="2000" dirty="0">
                <a:solidFill>
                  <a:schemeClr val="bg1"/>
                </a:solidFill>
              </a:rPr>
              <a:t>ОДЕСЬКЕ РЕГІОНАЛЬНЕ ВІДДІЛЕННЯ</a:t>
            </a:r>
          </a:p>
          <a:p>
            <a:pPr>
              <a:lnSpc>
                <a:spcPct val="100000"/>
              </a:lnSpc>
              <a:spcBef>
                <a:spcPct val="0"/>
              </a:spcBef>
              <a:buFontTx/>
              <a:buNone/>
            </a:pPr>
            <a:endParaRPr lang="ru-RU" altLang="uk-UA" sz="1000" dirty="0" smtClean="0">
              <a:solidFill>
                <a:schemeClr val="bg1"/>
              </a:solidFill>
            </a:endParaRPr>
          </a:p>
          <a:p>
            <a:pPr>
              <a:lnSpc>
                <a:spcPct val="100000"/>
              </a:lnSpc>
              <a:spcBef>
                <a:spcPct val="0"/>
              </a:spcBef>
              <a:buFontTx/>
              <a:buNone/>
            </a:pPr>
            <a:r>
              <a:rPr lang="ru-RU" altLang="uk-UA" sz="2000" dirty="0" smtClean="0">
                <a:solidFill>
                  <a:schemeClr val="bg1"/>
                </a:solidFill>
              </a:rPr>
              <a:t>Вебінар для помічників суддів “Використання штучного інтелекту в діяльності помічника судді: виклики, етичні аспекти, ризики”</a:t>
            </a:r>
          </a:p>
          <a:p>
            <a:pPr>
              <a:lnSpc>
                <a:spcPct val="100000"/>
              </a:lnSpc>
              <a:spcBef>
                <a:spcPct val="0"/>
              </a:spcBef>
              <a:buFontTx/>
              <a:buNone/>
            </a:pPr>
            <a:endParaRPr lang="uk-UA" altLang="uk-UA" sz="1000" dirty="0" smtClean="0">
              <a:solidFill>
                <a:schemeClr val="bg1"/>
              </a:solidFill>
            </a:endParaRPr>
          </a:p>
          <a:p>
            <a:pPr>
              <a:lnSpc>
                <a:spcPct val="100000"/>
              </a:lnSpc>
              <a:spcBef>
                <a:spcPct val="0"/>
              </a:spcBef>
              <a:buFontTx/>
              <a:buNone/>
            </a:pPr>
            <a:r>
              <a:rPr lang="uk-UA" altLang="uk-UA" sz="2000" dirty="0" smtClean="0">
                <a:solidFill>
                  <a:schemeClr val="bg1"/>
                </a:solidFill>
              </a:rPr>
              <a:t>16</a:t>
            </a:r>
            <a:r>
              <a:rPr lang="en-US" altLang="uk-UA" sz="2000" dirty="0" smtClean="0">
                <a:solidFill>
                  <a:schemeClr val="bg1"/>
                </a:solidFill>
              </a:rPr>
              <a:t> </a:t>
            </a:r>
            <a:r>
              <a:rPr lang="uk-UA" altLang="uk-UA" sz="2000" dirty="0" smtClean="0">
                <a:solidFill>
                  <a:schemeClr val="bg1"/>
                </a:solidFill>
              </a:rPr>
              <a:t>липня </a:t>
            </a:r>
            <a:r>
              <a:rPr lang="uk-UA" altLang="uk-UA" sz="2000" dirty="0">
                <a:solidFill>
                  <a:schemeClr val="bg1"/>
                </a:solidFill>
              </a:rPr>
              <a:t>2026 року</a:t>
            </a:r>
          </a:p>
        </p:txBody>
      </p:sp>
      <p:sp>
        <p:nvSpPr>
          <p:cNvPr id="4100" name="TextBox 10">
            <a:extLst>
              <a:ext uri="{FF2B5EF4-FFF2-40B4-BE49-F238E27FC236}">
                <a16:creationId xmlns:a16="http://schemas.microsoft.com/office/drawing/2014/main" id="{1A77238E-A3A5-371E-E67F-93A7CB4BB124}"/>
              </a:ext>
            </a:extLst>
          </p:cNvPr>
          <p:cNvSpPr txBox="1">
            <a:spLocks noChangeArrowheads="1"/>
          </p:cNvSpPr>
          <p:nvPr/>
        </p:nvSpPr>
        <p:spPr bwMode="auto">
          <a:xfrm>
            <a:off x="411480" y="3169920"/>
            <a:ext cx="112877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lnSpc>
                <a:spcPct val="100000"/>
              </a:lnSpc>
              <a:spcBef>
                <a:spcPct val="0"/>
              </a:spcBef>
              <a:buFontTx/>
              <a:buNone/>
            </a:pPr>
            <a:r>
              <a:rPr lang="uk-UA" sz="4000" dirty="0" smtClean="0">
                <a:solidFill>
                  <a:schemeClr val="bg1"/>
                </a:solidFill>
              </a:rPr>
              <a:t>Правове регулювання ШІ в Україні. Положення та ШІ–практики Верховного Суду</a:t>
            </a:r>
            <a:endParaRPr lang="uk-UA" sz="4000" dirty="0">
              <a:solidFill>
                <a:schemeClr val="bg1"/>
              </a:solidFill>
            </a:endParaRPr>
          </a:p>
        </p:txBody>
      </p:sp>
      <p:sp>
        <p:nvSpPr>
          <p:cNvPr id="4101" name="TextBox 14">
            <a:extLst>
              <a:ext uri="{FF2B5EF4-FFF2-40B4-BE49-F238E27FC236}">
                <a16:creationId xmlns:a16="http://schemas.microsoft.com/office/drawing/2014/main" id="{46C864FC-A28B-EC07-B9A8-2430B01469D4}"/>
              </a:ext>
            </a:extLst>
          </p:cNvPr>
          <p:cNvSpPr txBox="1">
            <a:spLocks noChangeArrowheads="1"/>
          </p:cNvSpPr>
          <p:nvPr/>
        </p:nvSpPr>
        <p:spPr bwMode="auto">
          <a:xfrm>
            <a:off x="587375" y="5198468"/>
            <a:ext cx="10709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2000" b="1" dirty="0">
                <a:solidFill>
                  <a:srgbClr val="FFFFFF"/>
                </a:solidFill>
                <a:ea typeface="Roboto Condensed Light" panose="02000000000000000000" pitchFamily="2" charset="0"/>
                <a:cs typeface="Roboto Condensed Light" panose="02000000000000000000" pitchFamily="2" charset="0"/>
              </a:rPr>
              <a:t>Ян БЕРНАЗЮК,</a:t>
            </a:r>
          </a:p>
          <a:p>
            <a:pPr>
              <a:lnSpc>
                <a:spcPct val="100000"/>
              </a:lnSpc>
              <a:spcBef>
                <a:spcPct val="0"/>
              </a:spcBef>
              <a:buFontTx/>
              <a:buNone/>
            </a:pPr>
            <a:r>
              <a:rPr lang="uk-UA" altLang="uk-UA" sz="1600" dirty="0">
                <a:solidFill>
                  <a:srgbClr val="FFFFFF"/>
                </a:solidFill>
                <a:ea typeface="Roboto Condensed Light" panose="02000000000000000000" pitchFamily="2" charset="0"/>
                <a:cs typeface="Roboto Condensed Light" panose="02000000000000000000" pitchFamily="2" charset="0"/>
              </a:rPr>
              <a:t>суддя Касаційного адміністративного суду у складі Верховного Суду, </a:t>
            </a:r>
          </a:p>
          <a:p>
            <a:pPr>
              <a:lnSpc>
                <a:spcPct val="100000"/>
              </a:lnSpc>
              <a:spcBef>
                <a:spcPct val="0"/>
              </a:spcBef>
              <a:buFontTx/>
              <a:buNone/>
            </a:pPr>
            <a:r>
              <a:rPr lang="uk-UA" altLang="uk-UA" sz="1600" dirty="0">
                <a:solidFill>
                  <a:srgbClr val="FFFFFF"/>
                </a:solidFill>
                <a:ea typeface="Roboto Condensed Light" panose="02000000000000000000" pitchFamily="2" charset="0"/>
                <a:cs typeface="Roboto Condensed Light" panose="02000000000000000000" pitchFamily="2" charset="0"/>
              </a:rPr>
              <a:t>доктор юридичних наук, професор</a:t>
            </a:r>
          </a:p>
        </p:txBody>
      </p:sp>
      <p:pic>
        <p:nvPicPr>
          <p:cNvPr id="6" name="Графіка 13">
            <a:extLst>
              <a:ext uri="{FF2B5EF4-FFF2-40B4-BE49-F238E27FC236}">
                <a16:creationId xmlns:a16="http://schemas.microsoft.com/office/drawing/2014/main" id="{807C6EA5-01E7-4961-906B-E8F780987E9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87375" y="584200"/>
            <a:ext cx="1232064" cy="15106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ru-RU" sz="3400" b="1" dirty="0" smtClean="0">
                <a:solidFill>
                  <a:srgbClr val="004E9E"/>
                </a:solidFill>
                <a:ea typeface="Roboto Condensed Light" panose="02000000000000000000" pitchFamily="2" charset="0"/>
                <a:cs typeface="Times New Roman" panose="02020603050405020304" pitchFamily="18" charset="0"/>
              </a:rPr>
              <a:t>Проєкт </a:t>
            </a:r>
            <a:r>
              <a:rPr lang="ru-RU" sz="3400" b="1" dirty="0">
                <a:solidFill>
                  <a:srgbClr val="004E9E"/>
                </a:solidFill>
                <a:ea typeface="Roboto Condensed Light" panose="02000000000000000000" pitchFamily="2" charset="0"/>
                <a:cs typeface="Times New Roman" panose="02020603050405020304" pitchFamily="18" charset="0"/>
              </a:rPr>
              <a:t>Положення про використання технологій штучного інтелекту працівниками Апарату Верховного Суду </a:t>
            </a:r>
            <a:r>
              <a:rPr lang="ru-RU" sz="1400" b="1" dirty="0">
                <a:solidFill>
                  <a:srgbClr val="004E9E"/>
                </a:solidFill>
                <a:ea typeface="Roboto Condensed Light" panose="02000000000000000000" pitchFamily="2" charset="0"/>
                <a:cs typeface="Times New Roman" panose="02020603050405020304" pitchFamily="18" charset="0"/>
                <a:hlinkClick r:id="rId2"/>
              </a:rPr>
              <a:t>https://</a:t>
            </a:r>
            <a:r>
              <a:rPr lang="ru-RU" sz="14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constitutionalist.com.ua/proiekt-polozhennia-pro-vykorystannia-tekhnolohij-shtuchnoho-intelektu-pratsivnykamy-aparatu-verkhovnoho-sudu</a:t>
            </a:r>
            <a:r>
              <a:rPr lang="ru-RU" sz="1400" b="1" dirty="0" smtClean="0">
                <a:solidFill>
                  <a:srgbClr val="004E9E"/>
                </a:solidFill>
                <a:ea typeface="Roboto Condensed Light" panose="02000000000000000000" pitchFamily="2" charset="0"/>
                <a:cs typeface="Times New Roman" panose="02020603050405020304" pitchFamily="18" charset="0"/>
              </a:rPr>
              <a:t> </a:t>
            </a:r>
            <a:endParaRPr lang="ru-RU" sz="14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871804"/>
            <a:ext cx="11395494" cy="3992973"/>
          </a:xfrm>
        </p:spPr>
        <p:txBody>
          <a:bodyPr/>
          <a:lstStyle/>
          <a:p>
            <a:pPr indent="0" algn="just">
              <a:lnSpc>
                <a:spcPct val="100000"/>
              </a:lnSpc>
              <a:spcBef>
                <a:spcPts val="0"/>
              </a:spcBef>
              <a:spcAft>
                <a:spcPts val="0"/>
              </a:spcAft>
              <a:buNone/>
            </a:pPr>
            <a:r>
              <a:rPr lang="uk-UA" dirty="0">
                <a:solidFill>
                  <a:srgbClr val="002949"/>
                </a:solidFill>
                <a:ea typeface="Roboto Condensed Light" panose="02000000000000000000" pitchFamily="2" charset="0"/>
              </a:rPr>
              <a:t>Чинне Положення закріплює основні принципи відповідального використання ШІ, визначає дозволені функції та ключові заборони, вимагає перевірки результатів за першоджерелами, навчання працівників, а також передбачає моніторинг і відповідальність</a:t>
            </a:r>
            <a:r>
              <a:rPr lang="uk-UA" dirty="0" smtClean="0">
                <a:solidFill>
                  <a:srgbClr val="002949"/>
                </a:solidFill>
                <a:ea typeface="Roboto Condensed Light" panose="02000000000000000000" pitchFamily="2" charset="0"/>
              </a:rPr>
              <a:t>.</a:t>
            </a:r>
          </a:p>
          <a:p>
            <a:pPr indent="0" algn="just">
              <a:lnSpc>
                <a:spcPct val="100000"/>
              </a:lnSpc>
              <a:spcBef>
                <a:spcPts val="0"/>
              </a:spcBef>
              <a:spcAft>
                <a:spcPts val="0"/>
              </a:spcAft>
              <a:buNone/>
            </a:pPr>
            <a:r>
              <a:rPr lang="uk-UA" dirty="0" smtClean="0">
                <a:solidFill>
                  <a:srgbClr val="002949"/>
                </a:solidFill>
                <a:ea typeface="Roboto Condensed Light" panose="02000000000000000000" pitchFamily="2" charset="0"/>
              </a:rPr>
              <a:t>Проєкт </a:t>
            </a:r>
            <a:r>
              <a:rPr lang="uk-UA" dirty="0">
                <a:solidFill>
                  <a:srgbClr val="002949"/>
                </a:solidFill>
                <a:ea typeface="Roboto Condensed Light" panose="02000000000000000000" pitchFamily="2" charset="0"/>
              </a:rPr>
              <a:t>запроваджує значно детальнішу інституційну модель: класифікацію систем за рівнями ризику, Реєстр схвалених систем ШІ, попередню правову, безпекову й організаційну оцінку, спеціальні умови використання та повторну оцінку системи після істотної зміни її функцій або способу обробки даних.</a:t>
            </a: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10</a:t>
            </a:r>
            <a:endParaRPr lang="en-US" sz="1400" dirty="0">
              <a:solidFill>
                <a:srgbClr val="002949"/>
              </a:solidFill>
            </a:endParaRPr>
          </a:p>
        </p:txBody>
      </p:sp>
    </p:spTree>
    <p:extLst>
      <p:ext uri="{BB962C8B-B14F-4D97-AF65-F5344CB8AC3E}">
        <p14:creationId xmlns:p14="http://schemas.microsoft.com/office/powerpoint/2010/main" val="2578750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ru-RU" sz="3400" b="1" dirty="0" smtClean="0">
                <a:solidFill>
                  <a:srgbClr val="004E9E"/>
                </a:solidFill>
                <a:ea typeface="Roboto Condensed Light" panose="02000000000000000000" pitchFamily="2" charset="0"/>
                <a:cs typeface="Times New Roman" panose="02020603050405020304" pitchFamily="18" charset="0"/>
              </a:rPr>
              <a:t>Проєкт </a:t>
            </a:r>
            <a:r>
              <a:rPr lang="ru-RU" sz="3400" b="1" dirty="0">
                <a:solidFill>
                  <a:srgbClr val="004E9E"/>
                </a:solidFill>
                <a:ea typeface="Roboto Condensed Light" panose="02000000000000000000" pitchFamily="2" charset="0"/>
                <a:cs typeface="Times New Roman" panose="02020603050405020304" pitchFamily="18" charset="0"/>
              </a:rPr>
              <a:t>Положення про використання технологій штучного інтелекту працівниками Апарату Верховного Суду </a:t>
            </a:r>
            <a:r>
              <a:rPr lang="ru-RU" sz="1400" b="1" dirty="0">
                <a:solidFill>
                  <a:srgbClr val="004E9E"/>
                </a:solidFill>
                <a:ea typeface="Roboto Condensed Light" panose="02000000000000000000" pitchFamily="2" charset="0"/>
                <a:cs typeface="Times New Roman" panose="02020603050405020304" pitchFamily="18" charset="0"/>
                <a:hlinkClick r:id="rId2"/>
              </a:rPr>
              <a:t>https://</a:t>
            </a:r>
            <a:r>
              <a:rPr lang="ru-RU" sz="14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constitutionalist.com.ua/proiekt-polozhennia-pro-vykorystannia-tekhnolohij-shtuchnoho-intelektu-pratsivnykamy-aparatu-verkhovnoho-sudu</a:t>
            </a:r>
            <a:r>
              <a:rPr lang="ru-RU" sz="1400" b="1" dirty="0" smtClean="0">
                <a:solidFill>
                  <a:srgbClr val="004E9E"/>
                </a:solidFill>
                <a:ea typeface="Roboto Condensed Light" panose="02000000000000000000" pitchFamily="2" charset="0"/>
                <a:cs typeface="Times New Roman" panose="02020603050405020304" pitchFamily="18" charset="0"/>
              </a:rPr>
              <a:t> </a:t>
            </a:r>
            <a:endParaRPr lang="ru-RU" sz="14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871804"/>
            <a:ext cx="11395494" cy="3992973"/>
          </a:xfrm>
        </p:spPr>
        <p:txBody>
          <a:bodyPr/>
          <a:lstStyle/>
          <a:p>
            <a:pPr indent="0" algn="just">
              <a:lnSpc>
                <a:spcPct val="100000"/>
              </a:lnSpc>
              <a:spcBef>
                <a:spcPts val="0"/>
              </a:spcBef>
              <a:spcAft>
                <a:spcPts val="0"/>
              </a:spcAft>
              <a:buNone/>
            </a:pPr>
            <a:r>
              <a:rPr lang="uk-UA" sz="2700" dirty="0">
                <a:solidFill>
                  <a:srgbClr val="002949"/>
                </a:solidFill>
                <a:ea typeface="Roboto Condensed Light" panose="02000000000000000000" pitchFamily="2" charset="0"/>
              </a:rPr>
              <a:t>Чинне Положення вже забороняє автоматичне створення проєктів судових рішень, прогнозування індивідуальних рішень суддів, опрацювання матеріалів справ із персональними даними у загальнодоступних системах та моніторинг поведінки працівників</a:t>
            </a:r>
            <a:r>
              <a:rPr lang="uk-UA" sz="2700" dirty="0" smtClean="0">
                <a:solidFill>
                  <a:srgbClr val="002949"/>
                </a:solidFill>
                <a:ea typeface="Roboto Condensed Light" panose="02000000000000000000" pitchFamily="2" charset="0"/>
              </a:rPr>
              <a:t>.</a:t>
            </a:r>
          </a:p>
          <a:p>
            <a:pPr indent="0" algn="just">
              <a:lnSpc>
                <a:spcPct val="100000"/>
              </a:lnSpc>
              <a:spcBef>
                <a:spcPts val="0"/>
              </a:spcBef>
              <a:spcAft>
                <a:spcPts val="0"/>
              </a:spcAft>
              <a:buNone/>
            </a:pPr>
            <a:r>
              <a:rPr lang="uk-UA" sz="2700" dirty="0" smtClean="0">
                <a:solidFill>
                  <a:srgbClr val="002949"/>
                </a:solidFill>
                <a:ea typeface="Roboto Condensed Light" panose="02000000000000000000" pitchFamily="2" charset="0"/>
              </a:rPr>
              <a:t>Проєкт </a:t>
            </a:r>
            <a:r>
              <a:rPr lang="uk-UA" sz="2700" dirty="0">
                <a:solidFill>
                  <a:srgbClr val="002949"/>
                </a:solidFill>
                <a:ea typeface="Roboto Condensed Light" panose="02000000000000000000" pitchFamily="2" charset="0"/>
              </a:rPr>
              <a:t>істотно розширює ці гарантії: забороняє профілювання суддів і працівників, моделювання позиції складу суду, автоматизовані кадрові чи дисциплінарні рішення та оманливий синтетичний контент; вимагає внутрішньої фіксації істотного використання ШІ, перевірки кожного джерела і проведення оцінки впливу систем високого ризику на права людини.</a:t>
            </a: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11</a:t>
            </a:r>
            <a:endParaRPr lang="en-US" sz="1400" dirty="0">
              <a:solidFill>
                <a:srgbClr val="002949"/>
              </a:solidFill>
            </a:endParaRPr>
          </a:p>
        </p:txBody>
      </p:sp>
    </p:spTree>
    <p:extLst>
      <p:ext uri="{BB962C8B-B14F-4D97-AF65-F5344CB8AC3E}">
        <p14:creationId xmlns:p14="http://schemas.microsoft.com/office/powerpoint/2010/main" val="2820917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947418" cy="1769584"/>
          </a:xfrm>
        </p:spPr>
        <p:txBody>
          <a:bodyPr/>
          <a:lstStyle/>
          <a:p>
            <a:pPr algn="ctr"/>
            <a:r>
              <a:rPr lang="ru-RU" sz="3400" b="1" dirty="0">
                <a:solidFill>
                  <a:srgbClr val="004E9E"/>
                </a:solidFill>
                <a:ea typeface="Roboto Condensed Light" panose="02000000000000000000" pitchFamily="2" charset="0"/>
                <a:cs typeface="Times New Roman" panose="02020603050405020304" pitchFamily="18" charset="0"/>
              </a:rPr>
              <a:t>Повідомлення про </a:t>
            </a:r>
            <a:r>
              <a:rPr lang="uk-UA" sz="3400" b="1" dirty="0" smtClean="0">
                <a:solidFill>
                  <a:srgbClr val="004E9E"/>
                </a:solidFill>
                <a:ea typeface="Roboto Condensed Light" panose="02000000000000000000" pitchFamily="2" charset="0"/>
                <a:cs typeface="Times New Roman" panose="02020603050405020304" pitchFamily="18" charset="0"/>
              </a:rPr>
              <a:t>оприлюднення проєкту постанови КМУ “Про реалізацію експериментального проекту стосовно здійснення електронного судочинства</a:t>
            </a:r>
            <a:r>
              <a:rPr lang="ru-RU" sz="3400" b="1" dirty="0" smtClean="0">
                <a:solidFill>
                  <a:srgbClr val="004E9E"/>
                </a:solidFill>
                <a:ea typeface="Roboto Condensed Light" panose="02000000000000000000" pitchFamily="2" charset="0"/>
                <a:cs typeface="Times New Roman" panose="02020603050405020304" pitchFamily="18" charset="0"/>
              </a:rPr>
              <a:t>”</a:t>
            </a:r>
            <a:br>
              <a:rPr lang="ru-RU" sz="3400" b="1" dirty="0" smtClean="0">
                <a:solidFill>
                  <a:srgbClr val="004E9E"/>
                </a:solidFill>
                <a:ea typeface="Roboto Condensed Light" panose="02000000000000000000" pitchFamily="2" charset="0"/>
                <a:cs typeface="Times New Roman" panose="02020603050405020304" pitchFamily="18" charset="0"/>
              </a:rPr>
            </a:br>
            <a:r>
              <a:rPr lang="en-US" sz="1400" b="1" dirty="0">
                <a:solidFill>
                  <a:srgbClr val="004E9E"/>
                </a:solidFill>
                <a:ea typeface="Roboto Condensed Light" panose="02000000000000000000" pitchFamily="2" charset="0"/>
                <a:cs typeface="Times New Roman" panose="02020603050405020304" pitchFamily="18" charset="0"/>
              </a:rPr>
              <a:t>https://</a:t>
            </a:r>
            <a:r>
              <a:rPr lang="en-US" sz="1400" b="1" dirty="0" smtClean="0">
                <a:solidFill>
                  <a:srgbClr val="004E9E"/>
                </a:solidFill>
                <a:ea typeface="Roboto Condensed Light" panose="02000000000000000000" pitchFamily="2" charset="0"/>
                <a:cs typeface="Times New Roman" panose="02020603050405020304" pitchFamily="18" charset="0"/>
              </a:rPr>
              <a:t>thedigital.gov.ua/documents/legislation/povidomlennia-pro-opryliudnennia-proektu-postanovy-pro-realizatsiiu-eksperymentalnoho-proektu-stosovno-zdiysnennia-elektronnoho-sudochynstva</a:t>
            </a:r>
            <a:endParaRPr lang="ru-RU" sz="14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2277979"/>
            <a:ext cx="11395494" cy="3586798"/>
          </a:xfrm>
        </p:spPr>
        <p:txBody>
          <a:bodyPr/>
          <a:lstStyle/>
          <a:p>
            <a:pPr indent="0" algn="just">
              <a:lnSpc>
                <a:spcPct val="100000"/>
              </a:lnSpc>
              <a:spcBef>
                <a:spcPts val="0"/>
              </a:spcBef>
              <a:spcAft>
                <a:spcPts val="0"/>
              </a:spcAft>
              <a:buNone/>
            </a:pPr>
            <a:r>
              <a:rPr lang="uk-UA" sz="2600" dirty="0">
                <a:solidFill>
                  <a:srgbClr val="002949"/>
                </a:solidFill>
                <a:ea typeface="Roboto Condensed Light" panose="02000000000000000000" pitchFamily="2" charset="0"/>
              </a:rPr>
              <a:t>Проєкт охоплює, зокрема, справи за статтями 122-4, 124, частинами третьою і п’ятою статті 126 та статтею 130 </a:t>
            </a:r>
            <a:r>
              <a:rPr lang="uk-UA" sz="2600" dirty="0" smtClean="0">
                <a:solidFill>
                  <a:srgbClr val="002949"/>
                </a:solidFill>
                <a:ea typeface="Roboto Condensed Light" panose="02000000000000000000" pitchFamily="2" charset="0"/>
              </a:rPr>
              <a:t>КУпАП.</a:t>
            </a:r>
          </a:p>
          <a:p>
            <a:pPr indent="0" algn="just">
              <a:lnSpc>
                <a:spcPct val="100000"/>
              </a:lnSpc>
              <a:spcBef>
                <a:spcPts val="0"/>
              </a:spcBef>
              <a:spcAft>
                <a:spcPts val="0"/>
              </a:spcAft>
              <a:buNone/>
            </a:pPr>
            <a:r>
              <a:rPr lang="uk-UA" sz="2600" dirty="0" smtClean="0">
                <a:solidFill>
                  <a:srgbClr val="002949"/>
                </a:solidFill>
                <a:ea typeface="Roboto Condensed Light" panose="02000000000000000000" pitchFamily="2" charset="0"/>
              </a:rPr>
              <a:t>Система має передавати особі через Дію проєкт резолютивного результату, з яким вона може погодитися, після чого суддя підписує або відхиляє сформований проєкт. Така модель може прискорити розгляд масових справ, однак потребує особливо жорстких гарантій: реального, а не формального суддівського контролю; прозорості алгоритму; захисту персональних даних; збереження презумпції невинуватості, права бути почутим і виключної відповідальності судді за остаточне рішення.</a:t>
            </a:r>
            <a:endParaRPr lang="uk-UA" sz="26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12</a:t>
            </a:r>
            <a:endParaRPr lang="en-US" sz="1400" dirty="0">
              <a:solidFill>
                <a:srgbClr val="002949"/>
              </a:solidFill>
            </a:endParaRPr>
          </a:p>
        </p:txBody>
      </p:sp>
    </p:spTree>
    <p:extLst>
      <p:ext uri="{BB962C8B-B14F-4D97-AF65-F5344CB8AC3E}">
        <p14:creationId xmlns:p14="http://schemas.microsoft.com/office/powerpoint/2010/main" val="23923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600393"/>
          </a:xfrm>
        </p:spPr>
        <p:txBody>
          <a:bodyPr/>
          <a:lstStyle/>
          <a:p>
            <a:pPr algn="ctr"/>
            <a:r>
              <a:rPr lang="uk-UA" sz="2600" b="1" dirty="0" smtClean="0">
                <a:solidFill>
                  <a:srgbClr val="004E9E"/>
                </a:solidFill>
                <a:ea typeface="Roboto Condensed Light" panose="02000000000000000000" pitchFamily="2" charset="0"/>
                <a:cs typeface="Times New Roman" panose="02020603050405020304" pitchFamily="18" charset="0"/>
              </a:rPr>
              <a:t>Проєкт Постанови КМУ «Про реалізацію експериментального проєкту щодо використання технологій штучного інтелекту під час технічного опрацювання матеріалів окремих категорій справ про адміністративні правопорушення</a:t>
            </a:r>
            <a:r>
              <a:rPr lang="ru-RU" sz="2600" b="1" dirty="0" smtClean="0">
                <a:solidFill>
                  <a:srgbClr val="004E9E"/>
                </a:solidFill>
                <a:ea typeface="Roboto Condensed Light" panose="02000000000000000000" pitchFamily="2" charset="0"/>
                <a:cs typeface="Times New Roman" panose="02020603050405020304" pitchFamily="18" charset="0"/>
              </a:rPr>
              <a:t>» </a:t>
            </a:r>
            <a:br>
              <a:rPr lang="ru-RU" sz="2600" b="1" dirty="0" smtClean="0">
                <a:solidFill>
                  <a:srgbClr val="004E9E"/>
                </a:solidFill>
                <a:ea typeface="Roboto Condensed Light" panose="02000000000000000000" pitchFamily="2" charset="0"/>
                <a:cs typeface="Times New Roman" panose="02020603050405020304" pitchFamily="18" charset="0"/>
              </a:rPr>
            </a:br>
            <a:r>
              <a:rPr lang="ru-RU" sz="1400" b="1" dirty="0" smtClean="0">
                <a:solidFill>
                  <a:srgbClr val="004E9E"/>
                </a:solidFill>
                <a:ea typeface="Roboto Condensed Light" panose="02000000000000000000" pitchFamily="2" charset="0"/>
                <a:cs typeface="Times New Roman" panose="02020603050405020304" pitchFamily="18" charset="0"/>
                <a:hlinkClick r:id="rId2"/>
              </a:rPr>
              <a:t>https</a:t>
            </a:r>
            <a:r>
              <a:rPr lang="ru-RU" sz="1400" b="1" dirty="0">
                <a:solidFill>
                  <a:srgbClr val="004E9E"/>
                </a:solidFill>
                <a:ea typeface="Roboto Condensed Light" panose="02000000000000000000" pitchFamily="2" charset="0"/>
                <a:cs typeface="Times New Roman" panose="02020603050405020304" pitchFamily="18" charset="0"/>
                <a:hlinkClick r:id="rId2"/>
              </a:rPr>
              <a:t>://</a:t>
            </a:r>
            <a:r>
              <a:rPr lang="ru-RU" sz="14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constitutionalist.com.ua/proiekt-postanovy-kmu-pro-realizatsiiu-eksperymentalnoho-proiektu-shchodo-vykorystannia-tekhnolohij-shtuchnoho-intelektu-pid-chas-tekhnichnoho-opratsiuvannia-materialiv-okremykh-katehorij-sprav-pro-ad</a:t>
            </a:r>
            <a:r>
              <a:rPr lang="ru-RU" sz="1400" b="1" dirty="0" smtClean="0">
                <a:solidFill>
                  <a:srgbClr val="004E9E"/>
                </a:solidFill>
                <a:ea typeface="Roboto Condensed Light" panose="02000000000000000000" pitchFamily="2" charset="0"/>
                <a:cs typeface="Times New Roman" panose="02020603050405020304" pitchFamily="18" charset="0"/>
              </a:rPr>
              <a:t> </a:t>
            </a:r>
            <a:endParaRPr lang="en-US" sz="14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2004544"/>
            <a:ext cx="11395494" cy="3550867"/>
          </a:xfrm>
        </p:spPr>
        <p:txBody>
          <a:bodyPr/>
          <a:lstStyle/>
          <a:p>
            <a:pPr indent="0" algn="just">
              <a:lnSpc>
                <a:spcPct val="100000"/>
              </a:lnSpc>
              <a:spcBef>
                <a:spcPts val="600"/>
              </a:spcBef>
              <a:spcAft>
                <a:spcPts val="0"/>
              </a:spcAft>
              <a:buNone/>
            </a:pPr>
            <a:r>
              <a:rPr lang="uk-UA" dirty="0">
                <a:solidFill>
                  <a:srgbClr val="002949"/>
                </a:solidFill>
                <a:ea typeface="Roboto Condensed Light" panose="02000000000000000000" pitchFamily="2" charset="0"/>
              </a:rPr>
              <a:t>Мета </a:t>
            </a:r>
            <a:r>
              <a:rPr lang="uk-UA" dirty="0" smtClean="0">
                <a:solidFill>
                  <a:srgbClr val="002949"/>
                </a:solidFill>
                <a:ea typeface="Roboto Condensed Light" panose="02000000000000000000" pitchFamily="2" charset="0"/>
              </a:rPr>
              <a:t>експерименту: </a:t>
            </a:r>
            <a:r>
              <a:rPr lang="uk-UA" dirty="0">
                <a:solidFill>
                  <a:srgbClr val="002949"/>
                </a:solidFill>
                <a:ea typeface="Roboto Condensed Light" panose="02000000000000000000" pitchFamily="2" charset="0"/>
              </a:rPr>
              <a:t>перевірити точність, безпечність, надійність і практичну корисність ШІ для структурування матеріалів справи, перевірки реквізитів і строків, пошуку релевантної судової практики та підготовки інформаційно-аналітичної довідки для судді</a:t>
            </a:r>
            <a:r>
              <a:rPr lang="uk-UA" dirty="0" smtClean="0">
                <a:solidFill>
                  <a:srgbClr val="002949"/>
                </a:solidFill>
                <a:ea typeface="Roboto Condensed Light" panose="02000000000000000000" pitchFamily="2" charset="0"/>
              </a:rPr>
              <a:t>.</a:t>
            </a:r>
          </a:p>
          <a:p>
            <a:pPr indent="0" algn="just">
              <a:lnSpc>
                <a:spcPct val="100000"/>
              </a:lnSpc>
              <a:spcBef>
                <a:spcPts val="600"/>
              </a:spcBef>
              <a:spcAft>
                <a:spcPts val="0"/>
              </a:spcAft>
              <a:buNone/>
            </a:pPr>
            <a:r>
              <a:rPr lang="uk-UA" dirty="0" smtClean="0">
                <a:solidFill>
                  <a:srgbClr val="002949"/>
                </a:solidFill>
                <a:ea typeface="Roboto Condensed Light" panose="02000000000000000000" pitchFamily="2" charset="0"/>
              </a:rPr>
              <a:t>ШІ </a:t>
            </a:r>
            <a:r>
              <a:rPr lang="uk-UA" dirty="0">
                <a:solidFill>
                  <a:srgbClr val="002949"/>
                </a:solidFill>
                <a:ea typeface="Roboto Condensed Light" panose="02000000000000000000" pitchFamily="2" charset="0"/>
              </a:rPr>
              <a:t>використовується виключно як допоміжний інформаційно-аналітичний інструмент. Він не здійснює правосуддя, не оцінює докази, не встановлює винуватість, не визначає вид або розмір стягнення і не створює самостійних процесуальних наслідків.</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13</a:t>
            </a:r>
            <a:endParaRPr lang="en-US" sz="1400" dirty="0">
              <a:solidFill>
                <a:srgbClr val="002949"/>
              </a:solidFill>
            </a:endParaRPr>
          </a:p>
        </p:txBody>
      </p:sp>
    </p:spTree>
    <p:extLst>
      <p:ext uri="{BB962C8B-B14F-4D97-AF65-F5344CB8AC3E}">
        <p14:creationId xmlns:p14="http://schemas.microsoft.com/office/powerpoint/2010/main" val="93270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600393"/>
          </a:xfrm>
        </p:spPr>
        <p:txBody>
          <a:bodyPr/>
          <a:lstStyle/>
          <a:p>
            <a:pPr algn="ctr"/>
            <a:r>
              <a:rPr lang="uk-UA" sz="2600" b="1" dirty="0" smtClean="0">
                <a:solidFill>
                  <a:srgbClr val="004E9E"/>
                </a:solidFill>
                <a:ea typeface="Roboto Condensed Light" panose="02000000000000000000" pitchFamily="2" charset="0"/>
                <a:cs typeface="Times New Roman" panose="02020603050405020304" pitchFamily="18" charset="0"/>
              </a:rPr>
              <a:t>Проєкт Постанови КМУ «Про реалізацію експериментального проєкту щодо використання технологій штучного інтелекту під час технічного опрацювання матеріалів окремих категорій справ про адміністративні правопорушення</a:t>
            </a:r>
            <a:r>
              <a:rPr lang="ru-RU" sz="2600" b="1" dirty="0" smtClean="0">
                <a:solidFill>
                  <a:srgbClr val="004E9E"/>
                </a:solidFill>
                <a:ea typeface="Roboto Condensed Light" panose="02000000000000000000" pitchFamily="2" charset="0"/>
                <a:cs typeface="Times New Roman" panose="02020603050405020304" pitchFamily="18" charset="0"/>
              </a:rPr>
              <a:t>» </a:t>
            </a:r>
            <a:br>
              <a:rPr lang="ru-RU" sz="2600" b="1" dirty="0" smtClean="0">
                <a:solidFill>
                  <a:srgbClr val="004E9E"/>
                </a:solidFill>
                <a:ea typeface="Roboto Condensed Light" panose="02000000000000000000" pitchFamily="2" charset="0"/>
                <a:cs typeface="Times New Roman" panose="02020603050405020304" pitchFamily="18" charset="0"/>
              </a:rPr>
            </a:br>
            <a:r>
              <a:rPr lang="ru-RU" sz="1400" b="1" dirty="0" smtClean="0">
                <a:solidFill>
                  <a:srgbClr val="004E9E"/>
                </a:solidFill>
                <a:ea typeface="Roboto Condensed Light" panose="02000000000000000000" pitchFamily="2" charset="0"/>
                <a:cs typeface="Times New Roman" panose="02020603050405020304" pitchFamily="18" charset="0"/>
                <a:hlinkClick r:id="rId2"/>
              </a:rPr>
              <a:t>https</a:t>
            </a:r>
            <a:r>
              <a:rPr lang="ru-RU" sz="1400" b="1" dirty="0">
                <a:solidFill>
                  <a:srgbClr val="004E9E"/>
                </a:solidFill>
                <a:ea typeface="Roboto Condensed Light" panose="02000000000000000000" pitchFamily="2" charset="0"/>
                <a:cs typeface="Times New Roman" panose="02020603050405020304" pitchFamily="18" charset="0"/>
                <a:hlinkClick r:id="rId2"/>
              </a:rPr>
              <a:t>://</a:t>
            </a:r>
            <a:r>
              <a:rPr lang="ru-RU" sz="14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constitutionalist.com.ua/proiekt-postanovy-kmu-pro-realizatsiiu-eksperymentalnoho-proiektu-shchodo-vykorystannia-tekhnolohij-shtuchnoho-intelektu-pid-chas-tekhnichnoho-opratsiuvannia-materialiv-okremykh-katehorij-sprav-pro-ad</a:t>
            </a:r>
            <a:r>
              <a:rPr lang="ru-RU" sz="1400" b="1" dirty="0" smtClean="0">
                <a:solidFill>
                  <a:srgbClr val="004E9E"/>
                </a:solidFill>
                <a:ea typeface="Roboto Condensed Light" panose="02000000000000000000" pitchFamily="2" charset="0"/>
                <a:cs typeface="Times New Roman" panose="02020603050405020304" pitchFamily="18" charset="0"/>
              </a:rPr>
              <a:t> </a:t>
            </a:r>
            <a:endParaRPr lang="en-US" sz="14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276800" y="2004544"/>
            <a:ext cx="11395494" cy="3292967"/>
          </a:xfrm>
        </p:spPr>
        <p:txBody>
          <a:bodyPr/>
          <a:lstStyle/>
          <a:p>
            <a:pPr indent="0" algn="just">
              <a:lnSpc>
                <a:spcPct val="100000"/>
              </a:lnSpc>
              <a:spcBef>
                <a:spcPts val="600"/>
              </a:spcBef>
              <a:spcAft>
                <a:spcPts val="0"/>
              </a:spcAft>
              <a:buNone/>
            </a:pPr>
            <a:r>
              <a:rPr lang="uk-UA" sz="2600" dirty="0">
                <a:solidFill>
                  <a:srgbClr val="002949"/>
                </a:solidFill>
                <a:ea typeface="Roboto Condensed Light" panose="02000000000000000000" pitchFamily="2" charset="0"/>
              </a:rPr>
              <a:t>Персональні дані можуть оброблятися лише у необхідному обсязі з дотриманням принципів законності, визначеності мети, пропорційності, мінімізації даних, обмеження доступу та журналювання операцій. Дані з конкретних судових справ не можуть використовуватися для навчання або донавчання моделей ШІ</a:t>
            </a:r>
            <a:r>
              <a:rPr lang="uk-UA" sz="2600" dirty="0" smtClean="0">
                <a:solidFill>
                  <a:srgbClr val="002949"/>
                </a:solidFill>
                <a:ea typeface="Roboto Condensed Light" panose="02000000000000000000" pitchFamily="2" charset="0"/>
              </a:rPr>
              <a:t>.</a:t>
            </a:r>
          </a:p>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Суддя </a:t>
            </a:r>
            <a:r>
              <a:rPr lang="uk-UA" sz="2600" dirty="0">
                <a:solidFill>
                  <a:srgbClr val="002949"/>
                </a:solidFill>
                <a:ea typeface="Roboto Condensed Light" panose="02000000000000000000" pitchFamily="2" charset="0"/>
              </a:rPr>
              <a:t>зобов’язаний самостійно дослідити матеріали справи, оцінити докази, встановити обставини та ухвалити рішення відповідно до закону. Інформаційно-аналітична довідка не є обов’язковою: суддя може не використовувати її і не пояснювати причин такого рішення.</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14</a:t>
            </a:r>
            <a:endParaRPr lang="en-US" sz="1400" dirty="0">
              <a:solidFill>
                <a:srgbClr val="002949"/>
              </a:solidFill>
            </a:endParaRPr>
          </a:p>
        </p:txBody>
      </p:sp>
    </p:spTree>
    <p:extLst>
      <p:ext uri="{BB962C8B-B14F-4D97-AF65-F5344CB8AC3E}">
        <p14:creationId xmlns:p14="http://schemas.microsoft.com/office/powerpoint/2010/main" val="360941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587036" y="363641"/>
            <a:ext cx="10896415" cy="1600393"/>
          </a:xfrm>
        </p:spPr>
        <p:txBody>
          <a:bodyPr/>
          <a:lstStyle/>
          <a:p>
            <a:pPr algn="ctr"/>
            <a:r>
              <a:rPr lang="uk-UA" sz="2600" b="1" dirty="0" smtClean="0">
                <a:solidFill>
                  <a:srgbClr val="004E9E"/>
                </a:solidFill>
                <a:ea typeface="Roboto Condensed Light" panose="02000000000000000000" pitchFamily="2" charset="0"/>
                <a:cs typeface="Times New Roman" panose="02020603050405020304" pitchFamily="18" charset="0"/>
              </a:rPr>
              <a:t>Від ШІ-асистентів до ШІ-агентів: Рекомендації з відповідального використання систем штучного інтелекту для публічного та приватного секторів </a:t>
            </a:r>
            <a:r>
              <a:rPr lang="ru-RU" sz="1800" b="1" dirty="0" smtClean="0">
                <a:solidFill>
                  <a:srgbClr val="004E9E"/>
                </a:solidFill>
                <a:ea typeface="Roboto Condensed Light" panose="02000000000000000000" pitchFamily="2" charset="0"/>
                <a:cs typeface="Times New Roman" panose="02020603050405020304" pitchFamily="18" charset="0"/>
                <a:hlinkClick r:id="rId2"/>
              </a:rPr>
              <a:t>https</a:t>
            </a:r>
            <a:r>
              <a:rPr lang="ru-RU" sz="1800" b="1" dirty="0">
                <a:solidFill>
                  <a:srgbClr val="004E9E"/>
                </a:solidFill>
                <a:ea typeface="Roboto Condensed Light" panose="02000000000000000000" pitchFamily="2" charset="0"/>
                <a:cs typeface="Times New Roman" panose="02020603050405020304" pitchFamily="18" charset="0"/>
                <a:hlinkClick r:id="rId2"/>
              </a:rPr>
              <a:t>://</a:t>
            </a:r>
            <a:r>
              <a:rPr lang="ru-RU" sz="1800" b="1" dirty="0" smtClean="0">
                <a:solidFill>
                  <a:srgbClr val="004E9E"/>
                </a:solidFill>
                <a:ea typeface="Roboto Condensed Light" panose="02000000000000000000" pitchFamily="2" charset="0"/>
                <a:cs typeface="Times New Roman" panose="02020603050405020304" pitchFamily="18" charset="0"/>
                <a:hlinkClick r:id="rId2"/>
              </a:rPr>
              <a:t>storage.thedigital.gov.ua/files/4/b4/db247c50df4a1f37f8b716dff1121b4f.pdf</a:t>
            </a:r>
            <a:r>
              <a:rPr lang="ru-RU" sz="1800" b="1" dirty="0" smtClean="0">
                <a:solidFill>
                  <a:srgbClr val="004E9E"/>
                </a:solidFill>
                <a:ea typeface="Roboto Condensed Light" panose="02000000000000000000" pitchFamily="2" charset="0"/>
                <a:cs typeface="Times New Roman" panose="02020603050405020304" pitchFamily="18" charset="0"/>
              </a:rPr>
              <a:t> </a:t>
            </a:r>
            <a:endParaRPr lang="ru-RU" sz="1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276800" y="2004544"/>
            <a:ext cx="11395494" cy="3610193"/>
          </a:xfrm>
        </p:spPr>
        <p:txBody>
          <a:bodyPr/>
          <a:lstStyle/>
          <a:p>
            <a:pPr indent="0" algn="just">
              <a:lnSpc>
                <a:spcPct val="100000"/>
              </a:lnSpc>
              <a:spcBef>
                <a:spcPts val="600"/>
              </a:spcBef>
              <a:spcAft>
                <a:spcPts val="0"/>
              </a:spcAft>
              <a:buNone/>
            </a:pPr>
            <a:r>
              <a:rPr lang="uk-UA" sz="3000" dirty="0">
                <a:solidFill>
                  <a:srgbClr val="002949"/>
                </a:solidFill>
                <a:ea typeface="Roboto Condensed Light" panose="02000000000000000000" pitchFamily="2" charset="0"/>
              </a:rPr>
              <a:t>ШІ-асистент переважно відповідає на запит користувача, тоді як ШІ-агент може самостійно планувати кроки, обирати інструменти, діяти у зовнішньому цифровому середовищі та коригувати власні дії</a:t>
            </a:r>
            <a:r>
              <a:rPr lang="uk-UA" sz="3000" dirty="0" smtClean="0">
                <a:solidFill>
                  <a:srgbClr val="002949"/>
                </a:solidFill>
                <a:ea typeface="Roboto Condensed Light" panose="02000000000000000000" pitchFamily="2" charset="0"/>
              </a:rPr>
              <a:t>.</a:t>
            </a:r>
          </a:p>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Для </a:t>
            </a:r>
            <a:r>
              <a:rPr lang="uk-UA" sz="3000" dirty="0">
                <a:solidFill>
                  <a:srgbClr val="002949"/>
                </a:solidFill>
                <a:ea typeface="Roboto Condensed Light" panose="02000000000000000000" pitchFamily="2" charset="0"/>
              </a:rPr>
              <a:t>суддів це означає перехід від інструмента, який “підказує”, до системи, яка потенційно “діє”. Тому ключовим стає не технічна зручність, а рівень автономності, контроль людини, простежуваність дій і межі відповідальності.</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15</a:t>
            </a:r>
            <a:endParaRPr lang="en-US" sz="1400" dirty="0">
              <a:solidFill>
                <a:srgbClr val="002949"/>
              </a:solidFill>
            </a:endParaRPr>
          </a:p>
        </p:txBody>
      </p:sp>
    </p:spTree>
    <p:extLst>
      <p:ext uri="{BB962C8B-B14F-4D97-AF65-F5344CB8AC3E}">
        <p14:creationId xmlns:p14="http://schemas.microsoft.com/office/powerpoint/2010/main" val="3096838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58789"/>
          </a:xfrm>
        </p:spPr>
        <p:txBody>
          <a:bodyPr/>
          <a:lstStyle/>
          <a:p>
            <a:pPr algn="ctr"/>
            <a:r>
              <a:rPr lang="en-US" sz="3600" b="1" dirty="0">
                <a:solidFill>
                  <a:srgbClr val="004E9E"/>
                </a:solidFill>
                <a:ea typeface="Roboto Condensed Light" panose="02000000000000000000" pitchFamily="2" charset="0"/>
                <a:cs typeface="Times New Roman" panose="02020603050405020304" pitchFamily="18" charset="0"/>
              </a:rPr>
              <a:t>OECD.AI Policy Navigator: </a:t>
            </a:r>
            <a:r>
              <a:rPr lang="en-US" sz="3600" b="1" dirty="0" smtClean="0">
                <a:solidFill>
                  <a:srgbClr val="004E9E"/>
                </a:solidFill>
                <a:ea typeface="Roboto Condensed Light" panose="02000000000000000000" pitchFamily="2" charset="0"/>
                <a:cs typeface="Times New Roman" panose="02020603050405020304" pitchFamily="18" charset="0"/>
              </a:rPr>
              <a:t/>
            </a:r>
            <a:br>
              <a:rPr lang="en-US" sz="3600" b="1" dirty="0" smtClean="0">
                <a:solidFill>
                  <a:srgbClr val="004E9E"/>
                </a:solidFill>
                <a:ea typeface="Roboto Condensed Light" panose="02000000000000000000" pitchFamily="2" charset="0"/>
                <a:cs typeface="Times New Roman" panose="02020603050405020304" pitchFamily="18" charset="0"/>
              </a:rPr>
            </a:br>
            <a:r>
              <a:rPr lang="uk-UA" sz="3600" b="1" dirty="0" smtClean="0">
                <a:solidFill>
                  <a:srgbClr val="004E9E"/>
                </a:solidFill>
                <a:ea typeface="Roboto Condensed Light" panose="02000000000000000000" pitchFamily="2" charset="0"/>
                <a:cs typeface="Times New Roman" panose="02020603050405020304" pitchFamily="18" charset="0"/>
              </a:rPr>
              <a:t>глобальна </a:t>
            </a:r>
            <a:r>
              <a:rPr lang="uk-UA" sz="3600" b="1" dirty="0">
                <a:solidFill>
                  <a:srgbClr val="004E9E"/>
                </a:solidFill>
                <a:ea typeface="Roboto Condensed Light" panose="02000000000000000000" pitchFamily="2" charset="0"/>
                <a:cs typeface="Times New Roman" panose="02020603050405020304" pitchFamily="18" charset="0"/>
              </a:rPr>
              <a:t>карта державної політики у сфері </a:t>
            </a:r>
            <a:r>
              <a:rPr lang="uk-UA" sz="3600" b="1" dirty="0" smtClean="0">
                <a:solidFill>
                  <a:srgbClr val="004E9E"/>
                </a:solidFill>
                <a:ea typeface="Roboto Condensed Light" panose="02000000000000000000" pitchFamily="2" charset="0"/>
                <a:cs typeface="Times New Roman" panose="02020603050405020304" pitchFamily="18" charset="0"/>
              </a:rPr>
              <a:t>ШІ</a:t>
            </a:r>
            <a:r>
              <a:rPr lang="en-US" sz="1800" b="1" dirty="0">
                <a:solidFill>
                  <a:srgbClr val="004E9E"/>
                </a:solidFill>
                <a:ea typeface="Roboto Condensed Light" panose="02000000000000000000" pitchFamily="2" charset="0"/>
                <a:cs typeface="Times New Roman" panose="02020603050405020304" pitchFamily="18" charset="0"/>
              </a:rPr>
              <a:t/>
            </a:r>
            <a:br>
              <a:rPr lang="en-US" sz="1800" b="1" dirty="0">
                <a:solidFill>
                  <a:srgbClr val="004E9E"/>
                </a:solidFill>
                <a:ea typeface="Roboto Condensed Light" panose="02000000000000000000" pitchFamily="2" charset="0"/>
                <a:cs typeface="Times New Roman" panose="02020603050405020304" pitchFamily="18" charset="0"/>
              </a:rPr>
            </a:br>
            <a:r>
              <a:rPr lang="en-US" sz="1800" b="1" dirty="0">
                <a:solidFill>
                  <a:srgbClr val="004E9E"/>
                </a:solidFill>
                <a:ea typeface="Roboto Condensed Light" panose="02000000000000000000" pitchFamily="2" charset="0"/>
                <a:cs typeface="Times New Roman" panose="02020603050405020304" pitchFamily="18" charset="0"/>
                <a:hlinkClick r:id="rId2"/>
              </a:rPr>
              <a:t>https://</a:t>
            </a:r>
            <a:r>
              <a:rPr lang="en-US" sz="1800" b="1" dirty="0" smtClean="0">
                <a:solidFill>
                  <a:srgbClr val="004E9E"/>
                </a:solidFill>
                <a:ea typeface="Roboto Condensed Light" panose="02000000000000000000" pitchFamily="2" charset="0"/>
                <a:cs typeface="Times New Roman" panose="02020603050405020304" pitchFamily="18" charset="0"/>
                <a:hlinkClick r:id="rId2"/>
              </a:rPr>
              <a:t>oecd.ai/en/dashboards/policy-initiatives</a:t>
            </a:r>
            <a:r>
              <a:rPr lang="en-US" sz="1800" b="1" dirty="0" smtClean="0">
                <a:solidFill>
                  <a:srgbClr val="004E9E"/>
                </a:solidFill>
                <a:ea typeface="Roboto Condensed Light" panose="02000000000000000000" pitchFamily="2" charset="0"/>
                <a:cs typeface="Times New Roman" panose="02020603050405020304" pitchFamily="18" charset="0"/>
              </a:rPr>
              <a:t> </a:t>
            </a:r>
            <a:endParaRPr lang="en-US" sz="1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276800" y="1662940"/>
            <a:ext cx="11395494" cy="3791376"/>
          </a:xfrm>
        </p:spPr>
        <p:txBody>
          <a:bodyPr/>
          <a:lstStyle/>
          <a:p>
            <a:pPr indent="0" algn="just">
              <a:lnSpc>
                <a:spcPct val="100000"/>
              </a:lnSpc>
              <a:spcBef>
                <a:spcPts val="600"/>
              </a:spcBef>
              <a:spcAft>
                <a:spcPts val="0"/>
              </a:spcAft>
              <a:buNone/>
            </a:pPr>
            <a:r>
              <a:rPr lang="uk-UA" sz="2600" dirty="0">
                <a:solidFill>
                  <a:srgbClr val="002949"/>
                </a:solidFill>
                <a:ea typeface="Roboto Condensed Light" panose="02000000000000000000" pitchFamily="2" charset="0"/>
              </a:rPr>
              <a:t>О</a:t>
            </a:r>
            <a:r>
              <a:rPr lang="uk-UA" sz="2600" dirty="0" smtClean="0">
                <a:solidFill>
                  <a:srgbClr val="002949"/>
                </a:solidFill>
                <a:ea typeface="Roboto Condensed Light" panose="02000000000000000000" pitchFamily="2" charset="0"/>
              </a:rPr>
              <a:t>фіційна </a:t>
            </a:r>
            <a:r>
              <a:rPr lang="uk-UA" sz="2600" dirty="0">
                <a:solidFill>
                  <a:srgbClr val="002949"/>
                </a:solidFill>
                <a:ea typeface="Roboto Condensed Light" panose="02000000000000000000" pitchFamily="2" charset="0"/>
              </a:rPr>
              <a:t>інтерактивна база Організації економічного співробітництва та </a:t>
            </a:r>
            <a:r>
              <a:rPr lang="uk-UA" sz="2600" dirty="0" smtClean="0">
                <a:solidFill>
                  <a:srgbClr val="002949"/>
                </a:solidFill>
                <a:ea typeface="Roboto Condensed Light" panose="02000000000000000000" pitchFamily="2" charset="0"/>
              </a:rPr>
              <a:t>розвитку (ОЕСР), що містить </a:t>
            </a:r>
            <a:r>
              <a:rPr lang="uk-UA" sz="2600" dirty="0">
                <a:solidFill>
                  <a:srgbClr val="002949"/>
                </a:solidFill>
                <a:ea typeface="Roboto Condensed Light" panose="02000000000000000000" pitchFamily="2" charset="0"/>
              </a:rPr>
              <a:t>понад 2 300 законів, стратегій, регуляторних актів, інституційних механізмів і державних проєктів більш як із 80 юрисдикцій та організацій, із можливістю пошуку за країною, видом документа, статусом, сектором і принципами ШІ. </a:t>
            </a:r>
            <a:endParaRPr lang="en-US" sz="2600" dirty="0" smtClean="0">
              <a:solidFill>
                <a:srgbClr val="002949"/>
              </a:solidFill>
              <a:ea typeface="Roboto Condensed Light" panose="02000000000000000000" pitchFamily="2" charset="0"/>
            </a:endParaRPr>
          </a:p>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Його </a:t>
            </a:r>
            <a:r>
              <a:rPr lang="uk-UA" sz="2600" dirty="0">
                <a:solidFill>
                  <a:srgbClr val="002949"/>
                </a:solidFill>
                <a:ea typeface="Roboto Condensed Light" panose="02000000000000000000" pitchFamily="2" charset="0"/>
              </a:rPr>
              <a:t>значення полягає у доступі до систематизованих і верифікованих державами відомостей, що допомагають виявляти міжнародні тенденції, уникати випадкового запозичення окремих моделей і формувати регулювання, сумісне з підходами інших юрисдикцій.</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16</a:t>
            </a:r>
            <a:endParaRPr lang="en-US" sz="1400" dirty="0">
              <a:solidFill>
                <a:srgbClr val="002949"/>
              </a:solidFill>
            </a:endParaRPr>
          </a:p>
        </p:txBody>
      </p:sp>
    </p:spTree>
    <p:extLst>
      <p:ext uri="{BB962C8B-B14F-4D97-AF65-F5344CB8AC3E}">
        <p14:creationId xmlns:p14="http://schemas.microsoft.com/office/powerpoint/2010/main" val="923929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600393"/>
          </a:xfrm>
        </p:spPr>
        <p:txBody>
          <a:bodyPr/>
          <a:lstStyle/>
          <a:p>
            <a:pPr algn="ctr"/>
            <a:r>
              <a:rPr lang="en-US" sz="3600" b="1" dirty="0" smtClean="0">
                <a:solidFill>
                  <a:srgbClr val="004E9E"/>
                </a:solidFill>
                <a:ea typeface="Roboto Condensed Light" panose="02000000000000000000" pitchFamily="2" charset="0"/>
                <a:cs typeface="Times New Roman" panose="02020603050405020304" pitchFamily="18" charset="0"/>
              </a:rPr>
              <a:t>OECD AI Incidents and Hazards Monitor: </a:t>
            </a:r>
            <a:r>
              <a:rPr lang="ru-RU" sz="3600" b="1" dirty="0" smtClean="0">
                <a:solidFill>
                  <a:srgbClr val="004E9E"/>
                </a:solidFill>
                <a:ea typeface="Roboto Condensed Light" panose="02000000000000000000" pitchFamily="2" charset="0"/>
                <a:cs typeface="Times New Roman" panose="02020603050405020304" pitchFamily="18" charset="0"/>
              </a:rPr>
              <a:t>база ризиків і </a:t>
            </a:r>
            <a:r>
              <a:rPr lang="uk-UA" sz="3600" b="1" dirty="0" smtClean="0">
                <a:solidFill>
                  <a:srgbClr val="004E9E"/>
                </a:solidFill>
                <a:ea typeface="Roboto Condensed Light" panose="02000000000000000000" pitchFamily="2" charset="0"/>
                <a:cs typeface="Times New Roman" panose="02020603050405020304" pitchFamily="18" charset="0"/>
              </a:rPr>
              <a:t>негативних наслідків ШІ</a:t>
            </a:r>
            <a:r>
              <a:rPr lang="ru-RU" sz="2600" b="1" dirty="0" smtClean="0">
                <a:solidFill>
                  <a:srgbClr val="004E9E"/>
                </a:solidFill>
                <a:ea typeface="Roboto Condensed Light" panose="02000000000000000000" pitchFamily="2" charset="0"/>
                <a:cs typeface="Times New Roman" panose="02020603050405020304" pitchFamily="18" charset="0"/>
              </a:rPr>
              <a:t/>
            </a:r>
            <a:br>
              <a:rPr lang="ru-RU" sz="2600" b="1" dirty="0" smtClean="0">
                <a:solidFill>
                  <a:srgbClr val="004E9E"/>
                </a:solidFill>
                <a:ea typeface="Roboto Condensed Light" panose="02000000000000000000" pitchFamily="2" charset="0"/>
                <a:cs typeface="Times New Roman" panose="02020603050405020304" pitchFamily="18" charset="0"/>
              </a:rPr>
            </a:br>
            <a:r>
              <a:rPr lang="en-US" sz="2000" b="1" dirty="0">
                <a:solidFill>
                  <a:srgbClr val="004E9E"/>
                </a:solidFill>
                <a:ea typeface="Roboto Condensed Light" panose="02000000000000000000" pitchFamily="2" charset="0"/>
                <a:cs typeface="Times New Roman" panose="02020603050405020304" pitchFamily="18" charset="0"/>
                <a:hlinkClick r:id="rId2"/>
              </a:rPr>
              <a:t>https://</a:t>
            </a:r>
            <a:r>
              <a:rPr lang="en-US" sz="2000" b="1" dirty="0" smtClean="0">
                <a:solidFill>
                  <a:srgbClr val="004E9E"/>
                </a:solidFill>
                <a:ea typeface="Roboto Condensed Light" panose="02000000000000000000" pitchFamily="2" charset="0"/>
                <a:cs typeface="Times New Roman" panose="02020603050405020304" pitchFamily="18" charset="0"/>
                <a:hlinkClick r:id="rId2"/>
              </a:rPr>
              <a:t>oecd.ai/en/incidents</a:t>
            </a:r>
            <a:r>
              <a:rPr lang="uk-UA" sz="2000" b="1" dirty="0" smtClean="0">
                <a:solidFill>
                  <a:srgbClr val="004E9E"/>
                </a:solidFill>
                <a:ea typeface="Roboto Condensed Light" panose="02000000000000000000" pitchFamily="2" charset="0"/>
                <a:cs typeface="Times New Roman" panose="02020603050405020304" pitchFamily="18" charset="0"/>
              </a:rPr>
              <a:t> </a:t>
            </a:r>
            <a:endParaRPr lang="en-US" sz="20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276800" y="2004544"/>
            <a:ext cx="11395494" cy="3738530"/>
          </a:xfrm>
        </p:spPr>
        <p:txBody>
          <a:bodyPr/>
          <a:lstStyle/>
          <a:p>
            <a:pPr indent="0" algn="just">
              <a:lnSpc>
                <a:spcPct val="100000"/>
              </a:lnSpc>
              <a:spcBef>
                <a:spcPts val="600"/>
              </a:spcBef>
              <a:spcAft>
                <a:spcPts val="0"/>
              </a:spcAft>
              <a:buNone/>
            </a:pPr>
            <a:r>
              <a:rPr lang="uk-UA" dirty="0" smtClean="0">
                <a:solidFill>
                  <a:srgbClr val="002949"/>
                </a:solidFill>
                <a:ea typeface="Roboto Condensed Light" panose="02000000000000000000" pitchFamily="2" charset="0"/>
              </a:rPr>
              <a:t>Автоматизований </a:t>
            </a:r>
            <a:r>
              <a:rPr lang="uk-UA" dirty="0">
                <a:solidFill>
                  <a:srgbClr val="002949"/>
                </a:solidFill>
                <a:ea typeface="Roboto Condensed Light" panose="02000000000000000000" pitchFamily="2" charset="0"/>
              </a:rPr>
              <a:t>монітор повідомлень про інциденти та потенційні загрози, пов’язані із системами ШІ. </a:t>
            </a:r>
            <a:r>
              <a:rPr lang="en-US" dirty="0">
                <a:solidFill>
                  <a:srgbClr val="002949"/>
                </a:solidFill>
                <a:ea typeface="Roboto Condensed Light" panose="02000000000000000000" pitchFamily="2" charset="0"/>
              </a:rPr>
              <a:t>AIM </a:t>
            </a:r>
            <a:r>
              <a:rPr lang="uk-UA" dirty="0">
                <a:solidFill>
                  <a:srgbClr val="002949"/>
                </a:solidFill>
                <a:ea typeface="Roboto Condensed Light" panose="02000000000000000000" pitchFamily="2" charset="0"/>
              </a:rPr>
              <a:t>аналізує матеріали авторитетних міжнародних медіа та дає змогу шукати випадки за країною, галуззю, видом і тяжкістю шкоди, категорією постраждалих, функцією та рівнем автономності системи. </a:t>
            </a:r>
            <a:r>
              <a:rPr lang="uk-UA" dirty="0" smtClean="0">
                <a:solidFill>
                  <a:srgbClr val="002949"/>
                </a:solidFill>
                <a:ea typeface="Roboto Condensed Light" panose="02000000000000000000" pitchFamily="2" charset="0"/>
              </a:rPr>
              <a:t>Для </a:t>
            </a:r>
            <a:r>
              <a:rPr lang="uk-UA" dirty="0">
                <a:solidFill>
                  <a:srgbClr val="002949"/>
                </a:solidFill>
                <a:ea typeface="Roboto Condensed Light" panose="02000000000000000000" pitchFamily="2" charset="0"/>
              </a:rPr>
              <a:t>суддів і правників </a:t>
            </a:r>
            <a:r>
              <a:rPr lang="en-US" dirty="0">
                <a:solidFill>
                  <a:srgbClr val="002949"/>
                </a:solidFill>
                <a:ea typeface="Roboto Condensed Light" panose="02000000000000000000" pitchFamily="2" charset="0"/>
              </a:rPr>
              <a:t>AIM </a:t>
            </a:r>
            <a:r>
              <a:rPr lang="uk-UA" dirty="0">
                <a:solidFill>
                  <a:srgbClr val="002949"/>
                </a:solidFill>
                <a:ea typeface="Roboto Condensed Light" panose="02000000000000000000" pitchFamily="2" charset="0"/>
              </a:rPr>
              <a:t>є джерелом емпіричної інформації про те, як ризики ШІ реалізуються на практиці: від дискримінації та порушень приватності до помилкових автоматизованих рішень і каскадних збоїв. </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17</a:t>
            </a:r>
            <a:endParaRPr lang="en-US" sz="1400" dirty="0">
              <a:solidFill>
                <a:srgbClr val="002949"/>
              </a:solidFill>
            </a:endParaRPr>
          </a:p>
        </p:txBody>
      </p:sp>
    </p:spTree>
    <p:extLst>
      <p:ext uri="{BB962C8B-B14F-4D97-AF65-F5344CB8AC3E}">
        <p14:creationId xmlns:p14="http://schemas.microsoft.com/office/powerpoint/2010/main" val="2169267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371083"/>
          </a:xfrm>
        </p:spPr>
        <p:txBody>
          <a:bodyPr/>
          <a:lstStyle/>
          <a:p>
            <a:pPr algn="ctr"/>
            <a:r>
              <a:rPr lang="ru-RU" sz="3200" b="1" dirty="0">
                <a:solidFill>
                  <a:srgbClr val="004E9E"/>
                </a:solidFill>
                <a:ea typeface="Roboto Condensed Light" panose="02000000000000000000" pitchFamily="2" charset="0"/>
                <a:cs typeface="Times New Roman" panose="02020603050405020304" pitchFamily="18" charset="0"/>
              </a:rPr>
              <a:t>OpenAI — Мальта: ШІ як </a:t>
            </a:r>
            <a:r>
              <a:rPr lang="uk-UA" sz="3200" b="1" dirty="0" smtClean="0">
                <a:solidFill>
                  <a:srgbClr val="004E9E"/>
                </a:solidFill>
                <a:ea typeface="Roboto Condensed Light" panose="02000000000000000000" pitchFamily="2" charset="0"/>
                <a:cs typeface="Times New Roman" panose="02020603050405020304" pitchFamily="18" charset="0"/>
              </a:rPr>
              <a:t>загальнодоступна національна інфраструктура</a:t>
            </a:r>
            <a:r>
              <a:rPr lang="ru-RU" sz="3200" b="1" dirty="0" smtClean="0">
                <a:solidFill>
                  <a:srgbClr val="004E9E"/>
                </a:solidFill>
                <a:ea typeface="Roboto Condensed Light" panose="02000000000000000000" pitchFamily="2" charset="0"/>
                <a:cs typeface="Times New Roman" panose="02020603050405020304" pitchFamily="18" charset="0"/>
              </a:rPr>
              <a:t/>
            </a:r>
            <a:br>
              <a:rPr lang="ru-RU" sz="3200" b="1" dirty="0" smtClean="0">
                <a:solidFill>
                  <a:srgbClr val="004E9E"/>
                </a:solidFill>
                <a:ea typeface="Roboto Condensed Light" panose="02000000000000000000" pitchFamily="2" charset="0"/>
                <a:cs typeface="Times New Roman" panose="02020603050405020304" pitchFamily="18" charset="0"/>
              </a:rPr>
            </a:br>
            <a:r>
              <a:rPr lang="en-US" sz="2000" b="1" dirty="0">
                <a:solidFill>
                  <a:srgbClr val="004E9E"/>
                </a:solidFill>
                <a:ea typeface="Roboto Condensed Light" panose="02000000000000000000" pitchFamily="2" charset="0"/>
                <a:cs typeface="Times New Roman" panose="02020603050405020304" pitchFamily="18" charset="0"/>
                <a:hlinkClick r:id="rId2"/>
              </a:rPr>
              <a:t>https://</a:t>
            </a:r>
            <a:r>
              <a:rPr lang="en-US" sz="2000" b="1" dirty="0" smtClean="0">
                <a:solidFill>
                  <a:srgbClr val="004E9E"/>
                </a:solidFill>
                <a:ea typeface="Roboto Condensed Light" panose="02000000000000000000" pitchFamily="2" charset="0"/>
                <a:cs typeface="Times New Roman" panose="02020603050405020304" pitchFamily="18" charset="0"/>
                <a:hlinkClick r:id="rId2"/>
              </a:rPr>
              <a:t>openai.com/uk-UA/index/malta-chatgpt-plus-partnership</a:t>
            </a:r>
            <a:r>
              <a:rPr lang="uk-UA" sz="2000" b="1" dirty="0" smtClean="0">
                <a:solidFill>
                  <a:srgbClr val="004E9E"/>
                </a:solidFill>
                <a:ea typeface="Roboto Condensed Light" panose="02000000000000000000" pitchFamily="2" charset="0"/>
                <a:cs typeface="Times New Roman" panose="02020603050405020304" pitchFamily="18" charset="0"/>
              </a:rPr>
              <a:t>  </a:t>
            </a:r>
            <a:endParaRPr lang="en-US" sz="20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909011"/>
            <a:ext cx="11395494" cy="3955766"/>
          </a:xfrm>
        </p:spPr>
        <p:txBody>
          <a:bodyPr/>
          <a:lstStyle/>
          <a:p>
            <a:pPr indent="0" algn="just">
              <a:lnSpc>
                <a:spcPct val="100000"/>
              </a:lnSpc>
              <a:spcBef>
                <a:spcPts val="600"/>
              </a:spcBef>
              <a:spcAft>
                <a:spcPts val="0"/>
              </a:spcAft>
              <a:buNone/>
            </a:pPr>
            <a:r>
              <a:rPr lang="uk-UA" sz="2900" dirty="0" smtClean="0">
                <a:solidFill>
                  <a:srgbClr val="002949"/>
                </a:solidFill>
                <a:ea typeface="Roboto Condensed Light" panose="02000000000000000000" pitchFamily="2" charset="0"/>
              </a:rPr>
              <a:t>Уряд </a:t>
            </a:r>
            <a:r>
              <a:rPr lang="uk-UA" sz="2900" dirty="0">
                <a:solidFill>
                  <a:srgbClr val="002949"/>
                </a:solidFill>
                <a:ea typeface="Roboto Condensed Light" panose="02000000000000000000" pitchFamily="2" charset="0"/>
              </a:rPr>
              <a:t>Мальти </a:t>
            </a:r>
            <a:r>
              <a:rPr lang="uk-UA" sz="2900" smtClean="0">
                <a:solidFill>
                  <a:srgbClr val="002949"/>
                </a:solidFill>
                <a:ea typeface="Roboto Condensed Light" panose="02000000000000000000" pitchFamily="2" charset="0"/>
              </a:rPr>
              <a:t>започаткував </a:t>
            </a:r>
            <a:r>
              <a:rPr lang="uk-UA" sz="2900" smtClean="0">
                <a:solidFill>
                  <a:srgbClr val="002949"/>
                </a:solidFill>
                <a:ea typeface="Roboto Condensed Light" panose="02000000000000000000" pitchFamily="2" charset="0"/>
              </a:rPr>
              <a:t>партнерство </a:t>
            </a:r>
            <a:r>
              <a:rPr lang="uk-UA" sz="2900" dirty="0">
                <a:solidFill>
                  <a:srgbClr val="002949"/>
                </a:solidFill>
                <a:ea typeface="Roboto Condensed Light" panose="02000000000000000000" pitchFamily="2" charset="0"/>
              </a:rPr>
              <a:t>такого масштабу: після завершення безплатного курсу </a:t>
            </a:r>
            <a:r>
              <a:rPr lang="en-US" sz="2900" dirty="0">
                <a:solidFill>
                  <a:srgbClr val="002949"/>
                </a:solidFill>
                <a:ea typeface="Roboto Condensed Light" panose="02000000000000000000" pitchFamily="2" charset="0"/>
              </a:rPr>
              <a:t>AI for </a:t>
            </a:r>
            <a:r>
              <a:rPr lang="en-US" sz="2900" dirty="0" smtClean="0">
                <a:solidFill>
                  <a:srgbClr val="002949"/>
                </a:solidFill>
                <a:ea typeface="Roboto Condensed Light" panose="02000000000000000000" pitchFamily="2" charset="0"/>
              </a:rPr>
              <a:t>Everyone</a:t>
            </a:r>
            <a:r>
              <a:rPr lang="uk-UA" sz="2900" dirty="0" smtClean="0">
                <a:solidFill>
                  <a:srgbClr val="002949"/>
                </a:solidFill>
                <a:ea typeface="Roboto Condensed Light" panose="02000000000000000000" pitchFamily="2" charset="0"/>
              </a:rPr>
              <a:t>, </a:t>
            </a:r>
            <a:r>
              <a:rPr lang="uk-UA" sz="2900" dirty="0">
                <a:solidFill>
                  <a:srgbClr val="002949"/>
                </a:solidFill>
                <a:ea typeface="Roboto Condensed Light" panose="02000000000000000000" pitchFamily="2" charset="0"/>
              </a:rPr>
              <a:t>громадяни отримують безоплатний доступ до </a:t>
            </a:r>
            <a:r>
              <a:rPr lang="en-US" sz="2900" dirty="0">
                <a:solidFill>
                  <a:srgbClr val="002949"/>
                </a:solidFill>
                <a:ea typeface="Roboto Condensed Light" panose="02000000000000000000" pitchFamily="2" charset="0"/>
              </a:rPr>
              <a:t>ChatGPT Plus </a:t>
            </a:r>
            <a:r>
              <a:rPr lang="uk-UA" sz="2900" dirty="0">
                <a:solidFill>
                  <a:srgbClr val="002949"/>
                </a:solidFill>
                <a:ea typeface="Roboto Condensed Light" panose="02000000000000000000" pitchFamily="2" charset="0"/>
              </a:rPr>
              <a:t>на один рік. </a:t>
            </a:r>
            <a:endParaRPr lang="uk-UA" sz="2900" dirty="0" smtClean="0">
              <a:solidFill>
                <a:srgbClr val="002949"/>
              </a:solidFill>
              <a:ea typeface="Roboto Condensed Light" panose="02000000000000000000" pitchFamily="2" charset="0"/>
            </a:endParaRPr>
          </a:p>
          <a:p>
            <a:pPr indent="0" algn="just">
              <a:lnSpc>
                <a:spcPct val="100000"/>
              </a:lnSpc>
              <a:spcBef>
                <a:spcPts val="600"/>
              </a:spcBef>
              <a:spcAft>
                <a:spcPts val="0"/>
              </a:spcAft>
              <a:buNone/>
            </a:pPr>
            <a:r>
              <a:rPr lang="uk-UA" sz="2900" dirty="0" smtClean="0">
                <a:solidFill>
                  <a:srgbClr val="002949"/>
                </a:solidFill>
                <a:ea typeface="Roboto Condensed Light" panose="02000000000000000000" pitchFamily="2" charset="0"/>
              </a:rPr>
              <a:t>Для </a:t>
            </a:r>
            <a:r>
              <a:rPr lang="uk-UA" sz="2900" dirty="0">
                <a:solidFill>
                  <a:srgbClr val="002949"/>
                </a:solidFill>
                <a:ea typeface="Roboto Condensed Light" panose="02000000000000000000" pitchFamily="2" charset="0"/>
              </a:rPr>
              <a:t>майбутнього правосуддя це важливий орієнтир: надання суддям і працівникам судів доступу до професійних ШІ-систем має супроводжуватися обов’язковою ШІ-грамотністю, перевіркою компетентності та чіткими межами використання; інакше технологічний доступ випереджатиме здатність належно контролювати ризики.</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18</a:t>
            </a:r>
            <a:endParaRPr lang="en-US" sz="1400" dirty="0">
              <a:solidFill>
                <a:srgbClr val="002949"/>
              </a:solidFill>
            </a:endParaRPr>
          </a:p>
        </p:txBody>
      </p:sp>
    </p:spTree>
    <p:extLst>
      <p:ext uri="{BB962C8B-B14F-4D97-AF65-F5344CB8AC3E}">
        <p14:creationId xmlns:p14="http://schemas.microsoft.com/office/powerpoint/2010/main" val="2943891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80" y="550927"/>
            <a:ext cx="10896415" cy="1277873"/>
          </a:xfrm>
        </p:spPr>
        <p:txBody>
          <a:bodyPr/>
          <a:lstStyle/>
          <a:p>
            <a:pPr algn="ctr"/>
            <a:r>
              <a:rPr lang="ru-RU" sz="3000" b="1" dirty="0" smtClean="0">
                <a:solidFill>
                  <a:srgbClr val="004E9E"/>
                </a:solidFill>
                <a:ea typeface="Roboto Condensed Light" panose="02000000000000000000" pitchFamily="2" charset="0"/>
                <a:cs typeface="Times New Roman" panose="02020603050405020304" pitchFamily="18" charset="0"/>
              </a:rPr>
              <a:t>Ухвала </a:t>
            </a:r>
            <a:r>
              <a:rPr lang="ru-RU" sz="3000" b="1" dirty="0">
                <a:solidFill>
                  <a:srgbClr val="004E9E"/>
                </a:solidFill>
                <a:ea typeface="Roboto Condensed Light" panose="02000000000000000000" pitchFamily="2" charset="0"/>
                <a:cs typeface="Times New Roman" panose="02020603050405020304" pitchFamily="18" charset="0"/>
              </a:rPr>
              <a:t>Верховного Суду від 15 січня 2026 року </a:t>
            </a:r>
            <a:r>
              <a:rPr lang="ru-RU" sz="3000" b="1" dirty="0" smtClean="0">
                <a:solidFill>
                  <a:srgbClr val="004E9E"/>
                </a:solidFill>
                <a:ea typeface="Roboto Condensed Light" panose="02000000000000000000" pitchFamily="2" charset="0"/>
                <a:cs typeface="Times New Roman" panose="02020603050405020304" pitchFamily="18" charset="0"/>
              </a:rPr>
              <a:t/>
            </a:r>
            <a:br>
              <a:rPr lang="ru-RU" sz="3000" b="1" dirty="0" smtClean="0">
                <a:solidFill>
                  <a:srgbClr val="004E9E"/>
                </a:solidFill>
                <a:ea typeface="Roboto Condensed Light" panose="02000000000000000000" pitchFamily="2" charset="0"/>
                <a:cs typeface="Times New Roman" panose="02020603050405020304" pitchFamily="18" charset="0"/>
              </a:rPr>
            </a:br>
            <a:r>
              <a:rPr lang="ru-RU" sz="3000" b="1" dirty="0" smtClean="0">
                <a:solidFill>
                  <a:srgbClr val="004E9E"/>
                </a:solidFill>
                <a:ea typeface="Roboto Condensed Light" panose="02000000000000000000" pitchFamily="2" charset="0"/>
                <a:cs typeface="Times New Roman" panose="02020603050405020304" pitchFamily="18" charset="0"/>
              </a:rPr>
              <a:t>у </a:t>
            </a:r>
            <a:r>
              <a:rPr lang="ru-RU" sz="3000" b="1" dirty="0">
                <a:solidFill>
                  <a:srgbClr val="004E9E"/>
                </a:solidFill>
                <a:ea typeface="Roboto Condensed Light" panose="02000000000000000000" pitchFamily="2" charset="0"/>
                <a:cs typeface="Times New Roman" panose="02020603050405020304" pitchFamily="18" charset="0"/>
              </a:rPr>
              <a:t>справі № </a:t>
            </a:r>
            <a:r>
              <a:rPr lang="ru-RU" sz="3000" b="1" dirty="0" smtClean="0">
                <a:solidFill>
                  <a:srgbClr val="004E9E"/>
                </a:solidFill>
                <a:ea typeface="Roboto Condensed Light" panose="02000000000000000000" pitchFamily="2" charset="0"/>
                <a:cs typeface="Times New Roman" panose="02020603050405020304" pitchFamily="18" charset="0"/>
              </a:rPr>
              <a:t>240/14153/24</a:t>
            </a:r>
            <a:r>
              <a:rPr lang="ru-RU" sz="3000" b="1" dirty="0">
                <a:solidFill>
                  <a:srgbClr val="004E9E"/>
                </a:solidFill>
                <a:ea typeface="Roboto Condensed Light" panose="02000000000000000000" pitchFamily="2" charset="0"/>
                <a:cs typeface="Times New Roman" panose="02020603050405020304" pitchFamily="18" charset="0"/>
              </a:rPr>
              <a:t/>
            </a:r>
            <a:br>
              <a:rPr lang="ru-RU" sz="3000" b="1" dirty="0">
                <a:solidFill>
                  <a:srgbClr val="004E9E"/>
                </a:solidFill>
                <a:ea typeface="Roboto Condensed Light" panose="02000000000000000000" pitchFamily="2" charset="0"/>
                <a:cs typeface="Times New Roman" panose="02020603050405020304" pitchFamily="18" charset="0"/>
              </a:rPr>
            </a:br>
            <a:r>
              <a:rPr lang="ru-RU" sz="3000" b="1" dirty="0">
                <a:solidFill>
                  <a:srgbClr val="004E9E"/>
                </a:solidFill>
                <a:ea typeface="Roboto Condensed Light" panose="02000000000000000000" pitchFamily="2" charset="0"/>
                <a:cs typeface="Times New Roman" panose="02020603050405020304" pitchFamily="18" charset="0"/>
                <a:hlinkClick r:id="rId2"/>
              </a:rPr>
              <a:t>https://</a:t>
            </a:r>
            <a:r>
              <a:rPr lang="ru-RU" sz="3000" b="1" dirty="0" smtClean="0">
                <a:solidFill>
                  <a:srgbClr val="004E9E"/>
                </a:solidFill>
                <a:ea typeface="Roboto Condensed Light" panose="02000000000000000000" pitchFamily="2" charset="0"/>
                <a:cs typeface="Times New Roman" panose="02020603050405020304" pitchFamily="18" charset="0"/>
                <a:hlinkClick r:id="rId2"/>
              </a:rPr>
              <a:t>reyestr.court.gov.ua/Review/133336040</a:t>
            </a:r>
            <a:r>
              <a:rPr lang="ru-RU" sz="3000" b="1" dirty="0" smtClean="0">
                <a:solidFill>
                  <a:srgbClr val="004E9E"/>
                </a:solidFill>
                <a:ea typeface="Roboto Condensed Light" panose="02000000000000000000" pitchFamily="2" charset="0"/>
                <a:cs typeface="Times New Roman" panose="02020603050405020304" pitchFamily="18" charset="0"/>
              </a:rPr>
              <a:t>  </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2113346"/>
            <a:ext cx="11395494" cy="3751432"/>
          </a:xfrm>
        </p:spPr>
        <p:txBody>
          <a:bodyPr/>
          <a:lstStyle/>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У справі № 240/14153/24 Суд установив, що в касаційній скарзі були наведені неіснуючі постанови Верховного Суду. Суд прямо пов’язав такий характер посилань із можливим використанням генеративного ШІ та отриманням результату у формі «галюцинацій» — хибної інформації, представленої як достовірна.</a:t>
            </a:r>
          </a:p>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Такі дії суперечать принципу добросовісності користування процесуальними правами, закріпленому у статті 45 КАС України. Використання ШІ для підготовки процесуального документа саме по собі не заборонене, але відповідальність за достовірність інформації несе учасник справи.</a:t>
            </a:r>
            <a:endParaRPr lang="uk-UA" sz="26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19</a:t>
            </a:r>
            <a:endParaRPr lang="en-US" sz="1400" dirty="0">
              <a:solidFill>
                <a:srgbClr val="002949"/>
              </a:solidFill>
            </a:endParaRPr>
          </a:p>
        </p:txBody>
      </p:sp>
    </p:spTree>
    <p:extLst>
      <p:ext uri="{BB962C8B-B14F-4D97-AF65-F5344CB8AC3E}">
        <p14:creationId xmlns:p14="http://schemas.microsoft.com/office/powerpoint/2010/main" val="2961730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587037" y="377506"/>
            <a:ext cx="11252866" cy="994094"/>
          </a:xfrm>
        </p:spPr>
        <p:txBody>
          <a:bodyPr/>
          <a:lstStyle/>
          <a:p>
            <a:pPr algn="ctr"/>
            <a:r>
              <a:rPr lang="uk-UA" sz="3000" dirty="0" smtClean="0">
                <a:solidFill>
                  <a:srgbClr val="004E9E"/>
                </a:solidFill>
                <a:ea typeface="Roboto Condensed Light" panose="02000000000000000000" pitchFamily="2" charset="0"/>
              </a:rPr>
              <a:t/>
            </a:r>
            <a:br>
              <a:rPr lang="uk-UA" sz="3000" dirty="0" smtClean="0">
                <a:solidFill>
                  <a:srgbClr val="004E9E"/>
                </a:solidFill>
                <a:ea typeface="Roboto Condensed Light" panose="02000000000000000000" pitchFamily="2" charset="0"/>
              </a:rPr>
            </a:br>
            <a:r>
              <a:rPr lang="en-US" sz="3000" dirty="0" smtClean="0">
                <a:solidFill>
                  <a:srgbClr val="004E9E"/>
                </a:solidFill>
                <a:ea typeface="Roboto Condensed Light" panose="02000000000000000000" pitchFamily="2" charset="0"/>
              </a:rPr>
              <a:t>Ukraine</a:t>
            </a:r>
            <a:r>
              <a:rPr lang="en-US" sz="3000" dirty="0">
                <a:solidFill>
                  <a:srgbClr val="004E9E"/>
                </a:solidFill>
                <a:ea typeface="Roboto Condensed Light" panose="02000000000000000000" pitchFamily="2" charset="0"/>
              </a:rPr>
              <a:t>: Artificial Intelligence Readiness Assessment Report. Paris: United Nations Educational, Scientific and Cultural Organization, </a:t>
            </a:r>
            <a:r>
              <a:rPr lang="en-US" sz="3000" dirty="0" smtClean="0">
                <a:solidFill>
                  <a:srgbClr val="004E9E"/>
                </a:solidFill>
                <a:ea typeface="Roboto Condensed Light" panose="02000000000000000000" pitchFamily="2" charset="0"/>
              </a:rPr>
              <a:t>2026 </a:t>
            </a:r>
            <a:r>
              <a:rPr lang="en-US" sz="1800" dirty="0">
                <a:solidFill>
                  <a:srgbClr val="004E9E"/>
                </a:solidFill>
                <a:ea typeface="Roboto Condensed Light" panose="02000000000000000000" pitchFamily="2" charset="0"/>
              </a:rPr>
              <a:t/>
            </a:r>
            <a:br>
              <a:rPr lang="en-US" sz="1800" dirty="0">
                <a:solidFill>
                  <a:srgbClr val="004E9E"/>
                </a:solidFill>
                <a:ea typeface="Roboto Condensed Light" panose="02000000000000000000" pitchFamily="2" charset="0"/>
              </a:rPr>
            </a:br>
            <a:r>
              <a:rPr lang="en-US" sz="1800" dirty="0">
                <a:solidFill>
                  <a:srgbClr val="004E9E"/>
                </a:solidFill>
                <a:ea typeface="Roboto Condensed Light" panose="02000000000000000000" pitchFamily="2" charset="0"/>
                <a:hlinkClick r:id="rId2"/>
              </a:rPr>
              <a:t>https://unesdoc.unesco.org/ark:/</a:t>
            </a:r>
            <a:r>
              <a:rPr lang="en-US" sz="1800" dirty="0" smtClean="0">
                <a:solidFill>
                  <a:srgbClr val="004E9E"/>
                </a:solidFill>
                <a:ea typeface="Roboto Condensed Light" panose="02000000000000000000" pitchFamily="2" charset="0"/>
                <a:hlinkClick r:id="rId2"/>
              </a:rPr>
              <a:t>48223/pf0000398153</a:t>
            </a:r>
            <a:r>
              <a:rPr lang="uk-UA" sz="1800" dirty="0" smtClean="0">
                <a:solidFill>
                  <a:srgbClr val="004E9E"/>
                </a:solidFill>
                <a:ea typeface="Roboto Condensed Light" panose="02000000000000000000" pitchFamily="2" charset="0"/>
              </a:rPr>
              <a:t> </a:t>
            </a:r>
            <a:r>
              <a:rPr lang="en-US" sz="1800" dirty="0" smtClean="0">
                <a:solidFill>
                  <a:srgbClr val="004E9E"/>
                </a:solidFill>
                <a:ea typeface="Roboto Condensed Light" panose="02000000000000000000" pitchFamily="2" charset="0"/>
              </a:rPr>
              <a:t> </a:t>
            </a:r>
            <a:r>
              <a:rPr lang="en-US" sz="3600" dirty="0">
                <a:solidFill>
                  <a:srgbClr val="004E9E"/>
                </a:solidFill>
                <a:ea typeface="Roboto Condensed Light" panose="02000000000000000000" pitchFamily="2" charset="0"/>
              </a:rPr>
              <a:t/>
            </a:r>
            <a:br>
              <a:rPr lang="en-US" sz="3600" dirty="0">
                <a:solidFill>
                  <a:srgbClr val="004E9E"/>
                </a:solidFill>
                <a:ea typeface="Roboto Condensed Light" panose="02000000000000000000" pitchFamily="2" charset="0"/>
              </a:rPr>
            </a:br>
            <a:endParaRPr lang="uk-UA" sz="36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9672"/>
            <a:ext cx="11395494" cy="4305106"/>
          </a:xfrm>
        </p:spPr>
        <p:txBody>
          <a:bodyPr/>
          <a:lstStyle/>
          <a:p>
            <a:pPr indent="0" algn="just">
              <a:lnSpc>
                <a:spcPct val="100000"/>
              </a:lnSpc>
              <a:spcBef>
                <a:spcPts val="0"/>
              </a:spcBef>
              <a:spcAft>
                <a:spcPts val="600"/>
              </a:spcAft>
              <a:buNone/>
            </a:pPr>
            <a:r>
              <a:rPr lang="uk-UA" sz="2900" dirty="0"/>
              <a:t>1-ше місце у світі за Індексом електронної участі ООН (</a:t>
            </a:r>
            <a:r>
              <a:rPr lang="en-US" sz="2900" dirty="0"/>
              <a:t>E-Participation Index) </a:t>
            </a:r>
            <a:r>
              <a:rPr lang="uk-UA" sz="2900" dirty="0" smtClean="0"/>
              <a:t>Україна є </a:t>
            </a:r>
            <a:r>
              <a:rPr lang="uk-UA" sz="2900" dirty="0"/>
              <a:t>лідером у залученні громадян до демократичних процесів через цифрові </a:t>
            </a:r>
            <a:r>
              <a:rPr lang="uk-UA" sz="2900" dirty="0" smtClean="0"/>
              <a:t>інструменти.</a:t>
            </a:r>
            <a:endParaRPr lang="uk-UA" sz="2900" dirty="0"/>
          </a:p>
          <a:p>
            <a:pPr indent="0" algn="just">
              <a:lnSpc>
                <a:spcPct val="100000"/>
              </a:lnSpc>
              <a:spcBef>
                <a:spcPts val="0"/>
              </a:spcBef>
              <a:spcAft>
                <a:spcPts val="600"/>
              </a:spcAft>
              <a:buNone/>
            </a:pPr>
            <a:r>
              <a:rPr lang="uk-UA" sz="2900" dirty="0"/>
              <a:t>5-те місце в Індексі онлайн-послуг ООН (</a:t>
            </a:r>
            <a:r>
              <a:rPr lang="en-US" sz="2900" dirty="0"/>
              <a:t>Online Services Index) </a:t>
            </a:r>
            <a:r>
              <a:rPr lang="uk-UA" sz="2900" dirty="0"/>
              <a:t>у 2024 році — підйом на 97 позицій з 2018 </a:t>
            </a:r>
            <a:r>
              <a:rPr lang="uk-UA" sz="2900" dirty="0" smtClean="0"/>
              <a:t>року</a:t>
            </a:r>
            <a:r>
              <a:rPr lang="en-US" sz="2900" dirty="0" smtClean="0"/>
              <a:t>.</a:t>
            </a:r>
            <a:endParaRPr lang="en-US" sz="2900" dirty="0"/>
          </a:p>
          <a:p>
            <a:pPr indent="0" algn="just">
              <a:lnSpc>
                <a:spcPct val="100000"/>
              </a:lnSpc>
              <a:spcBef>
                <a:spcPts val="0"/>
              </a:spcBef>
              <a:spcAft>
                <a:spcPts val="600"/>
              </a:spcAft>
              <a:buNone/>
            </a:pPr>
            <a:r>
              <a:rPr lang="en-US" sz="2900" dirty="0"/>
              <a:t>40-</a:t>
            </a:r>
            <a:r>
              <a:rPr lang="uk-UA" sz="2900" dirty="0"/>
              <a:t>те місце серед 195 країн у </a:t>
            </a:r>
            <a:r>
              <a:rPr lang="en-US" sz="2900" dirty="0"/>
              <a:t>Government AI Readiness Index 2025 </a:t>
            </a:r>
            <a:r>
              <a:rPr lang="uk-UA" sz="2900" dirty="0"/>
              <a:t>від </a:t>
            </a:r>
            <a:r>
              <a:rPr lang="en-US" sz="2900" dirty="0"/>
              <a:t>Oxford Insights </a:t>
            </a:r>
            <a:r>
              <a:rPr lang="uk-UA" sz="2900" dirty="0" smtClean="0"/>
              <a:t>(показник </a:t>
            </a:r>
            <a:r>
              <a:rPr lang="uk-UA" sz="2900" dirty="0"/>
              <a:t>цифровізації державних послуг — 99,63</a:t>
            </a:r>
            <a:r>
              <a:rPr lang="uk-UA" sz="2900" dirty="0" smtClean="0"/>
              <a:t>%).</a:t>
            </a:r>
          </a:p>
          <a:p>
            <a:pPr indent="0" algn="just">
              <a:lnSpc>
                <a:spcPct val="100000"/>
              </a:lnSpc>
              <a:spcBef>
                <a:spcPts val="0"/>
              </a:spcBef>
              <a:spcAft>
                <a:spcPts val="600"/>
              </a:spcAft>
              <a:buNone/>
            </a:pPr>
            <a:r>
              <a:rPr lang="uk-UA" sz="2900" b="1" dirty="0" smtClean="0"/>
              <a:t>Висока цифровізація України створює можливість для </a:t>
            </a:r>
            <a:r>
              <a:rPr lang="ru-RU" sz="2900" b="1" dirty="0"/>
              <a:t>відповідального використання ШІ у правосудді</a:t>
            </a:r>
            <a:endParaRPr lang="uk-UA" sz="2900" b="1"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2</a:t>
            </a:fld>
            <a:endParaRPr lang="en-US" sz="1400" dirty="0">
              <a:solidFill>
                <a:srgbClr val="002949"/>
              </a:solidFill>
            </a:endParaRPr>
          </a:p>
        </p:txBody>
      </p:sp>
    </p:spTree>
    <p:extLst>
      <p:ext uri="{BB962C8B-B14F-4D97-AF65-F5344CB8AC3E}">
        <p14:creationId xmlns:p14="http://schemas.microsoft.com/office/powerpoint/2010/main" val="1482061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798135"/>
          </a:xfrm>
        </p:spPr>
        <p:txBody>
          <a:bodyPr/>
          <a:lstStyle/>
          <a:p>
            <a:pPr algn="ctr"/>
            <a:r>
              <a:rPr lang="ru-RU" sz="3200" b="1" dirty="0" smtClean="0">
                <a:solidFill>
                  <a:srgbClr val="004E9E"/>
                </a:solidFill>
                <a:ea typeface="Roboto Condensed Light" panose="02000000000000000000" pitchFamily="2" charset="0"/>
                <a:cs typeface="Times New Roman" panose="02020603050405020304" pitchFamily="18" charset="0"/>
              </a:rPr>
              <a:t/>
            </a:r>
            <a:br>
              <a:rPr lang="ru-RU" sz="3200" b="1" dirty="0" smtClean="0">
                <a:solidFill>
                  <a:srgbClr val="004E9E"/>
                </a:solidFill>
                <a:ea typeface="Roboto Condensed Light" panose="02000000000000000000" pitchFamily="2" charset="0"/>
                <a:cs typeface="Times New Roman" panose="02020603050405020304" pitchFamily="18" charset="0"/>
              </a:rPr>
            </a:br>
            <a:r>
              <a:rPr lang="ru-RU" sz="3200" b="1" dirty="0" smtClean="0">
                <a:solidFill>
                  <a:srgbClr val="004E9E"/>
                </a:solidFill>
                <a:ea typeface="Roboto Condensed Light" panose="02000000000000000000" pitchFamily="2" charset="0"/>
                <a:cs typeface="Times New Roman" panose="02020603050405020304" pitchFamily="18" charset="0"/>
              </a:rPr>
              <a:t>Ухвала </a:t>
            </a:r>
            <a:r>
              <a:rPr lang="ru-RU" sz="3200" b="1" dirty="0">
                <a:solidFill>
                  <a:srgbClr val="004E9E"/>
                </a:solidFill>
                <a:ea typeface="Roboto Condensed Light" panose="02000000000000000000" pitchFamily="2" charset="0"/>
                <a:cs typeface="Times New Roman" panose="02020603050405020304" pitchFamily="18" charset="0"/>
              </a:rPr>
              <a:t>Верховного Суду від 08 лютого 2024 року у справі № 925/200/22.</a:t>
            </a:r>
            <a:br>
              <a:rPr lang="ru-RU" sz="3200" b="1" dirty="0">
                <a:solidFill>
                  <a:srgbClr val="004E9E"/>
                </a:solidFill>
                <a:ea typeface="Roboto Condensed Light" panose="02000000000000000000" pitchFamily="2" charset="0"/>
                <a:cs typeface="Times New Roman" panose="02020603050405020304" pitchFamily="18" charset="0"/>
              </a:rPr>
            </a:br>
            <a:r>
              <a:rPr lang="ru-RU" sz="3200" b="1" dirty="0">
                <a:solidFill>
                  <a:srgbClr val="004E9E"/>
                </a:solidFill>
                <a:ea typeface="Roboto Condensed Light" panose="02000000000000000000" pitchFamily="2" charset="0"/>
                <a:cs typeface="Times New Roman" panose="02020603050405020304" pitchFamily="18" charset="0"/>
              </a:rPr>
              <a:t>Окрема думка судді Верховного Суду від 08 лютого 2024 року у справі № 925/200/22</a:t>
            </a:r>
            <a:br>
              <a:rPr lang="ru-RU" sz="3200" b="1" dirty="0">
                <a:solidFill>
                  <a:srgbClr val="004E9E"/>
                </a:solidFill>
                <a:ea typeface="Roboto Condensed Light" panose="02000000000000000000" pitchFamily="2" charset="0"/>
                <a:cs typeface="Times New Roman" panose="02020603050405020304" pitchFamily="18" charset="0"/>
              </a:rPr>
            </a:br>
            <a:r>
              <a:rPr lang="en-US" sz="2800" b="1" dirty="0" smtClean="0">
                <a:solidFill>
                  <a:srgbClr val="004E9E"/>
                </a:solidFill>
                <a:ea typeface="Roboto Condensed Light" panose="02000000000000000000" pitchFamily="2" charset="0"/>
                <a:cs typeface="Times New Roman" panose="02020603050405020304" pitchFamily="18" charset="0"/>
              </a:rPr>
              <a:t> </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2202286"/>
            <a:ext cx="11395494" cy="3662491"/>
          </a:xfrm>
        </p:spPr>
        <p:txBody>
          <a:bodyPr/>
          <a:lstStyle/>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У справі № 925/200/22 Верховний Суд сформулював принципову позицію: ШІ може бути корисним і допоміжним інструментом у сфері правосуддя, але не може замінити суддів. Ухвалення рішень має здійснюватися лише суддями - явно чи неявно це не можна делегувати технології.</a:t>
            </a:r>
          </a:p>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Водночас окрема думка у цій справі важлива для балансу: саме по собі посилання на інформацію, згенеровану ШІ, без інших обставин недобросовісності, не повинно автоматично визнаватися зловживанням процесуальними правами або неповагою до суду. Карати треба не інструмент, а недобросовісне використання.</a:t>
            </a:r>
            <a:endParaRPr lang="uk-UA" sz="26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20</a:t>
            </a:r>
            <a:endParaRPr lang="en-US" sz="1400" dirty="0">
              <a:solidFill>
                <a:srgbClr val="002949"/>
              </a:solidFill>
            </a:endParaRPr>
          </a:p>
        </p:txBody>
      </p:sp>
    </p:spTree>
    <p:extLst>
      <p:ext uri="{BB962C8B-B14F-4D97-AF65-F5344CB8AC3E}">
        <p14:creationId xmlns:p14="http://schemas.microsoft.com/office/powerpoint/2010/main" val="3465412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777606"/>
          </a:xfrm>
        </p:spPr>
        <p:txBody>
          <a:bodyPr/>
          <a:lstStyle/>
          <a:p>
            <a:pPr algn="ctr"/>
            <a:r>
              <a:rPr lang="ru-RU" sz="3000" b="1" dirty="0">
                <a:solidFill>
                  <a:srgbClr val="004E9E"/>
                </a:solidFill>
                <a:ea typeface="Roboto Condensed Light" panose="02000000000000000000" pitchFamily="2" charset="0"/>
                <a:cs typeface="Times New Roman" panose="02020603050405020304" pitchFamily="18" charset="0"/>
              </a:rPr>
              <a:t>Рішення Броварського міськрайонного суду Київської області від 02 травня 2023 року у справі № </a:t>
            </a:r>
            <a:r>
              <a:rPr lang="ru-RU" sz="3000" b="1" dirty="0" smtClean="0">
                <a:solidFill>
                  <a:srgbClr val="004E9E"/>
                </a:solidFill>
                <a:ea typeface="Roboto Condensed Light" panose="02000000000000000000" pitchFamily="2" charset="0"/>
                <a:cs typeface="Times New Roman" panose="02020603050405020304" pitchFamily="18" charset="0"/>
              </a:rPr>
              <a:t>361/4011/20</a:t>
            </a:r>
            <a:br>
              <a:rPr lang="ru-RU" sz="3000" b="1" dirty="0" smtClean="0">
                <a:solidFill>
                  <a:srgbClr val="004E9E"/>
                </a:solidFill>
                <a:ea typeface="Roboto Condensed Light" panose="02000000000000000000" pitchFamily="2" charset="0"/>
                <a:cs typeface="Times New Roman" panose="02020603050405020304" pitchFamily="18" charset="0"/>
              </a:rPr>
            </a:br>
            <a:r>
              <a:rPr lang="ru-RU" sz="3000" b="1" dirty="0" smtClean="0">
                <a:solidFill>
                  <a:srgbClr val="004E9E"/>
                </a:solidFill>
                <a:ea typeface="Roboto Condensed Light" panose="02000000000000000000" pitchFamily="2" charset="0"/>
                <a:cs typeface="Times New Roman" panose="02020603050405020304" pitchFamily="18" charset="0"/>
              </a:rPr>
              <a:t>Постанова </a:t>
            </a:r>
            <a:r>
              <a:rPr lang="ru-RU" sz="3000" b="1" dirty="0">
                <a:solidFill>
                  <a:srgbClr val="004E9E"/>
                </a:solidFill>
                <a:ea typeface="Roboto Condensed Light" panose="02000000000000000000" pitchFamily="2" charset="0"/>
                <a:cs typeface="Times New Roman" panose="02020603050405020304" pitchFamily="18" charset="0"/>
              </a:rPr>
              <a:t>Київського апеляційного суду від 05 лютого 2024 року у справі № 361/4450/20</a:t>
            </a:r>
            <a:endParaRPr lang="en-US" sz="30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2286000"/>
            <a:ext cx="11395494" cy="3578777"/>
          </a:xfrm>
        </p:spPr>
        <p:txBody>
          <a:bodyPr/>
          <a:lstStyle/>
          <a:p>
            <a:pPr indent="0" algn="just">
              <a:lnSpc>
                <a:spcPct val="100000"/>
              </a:lnSpc>
              <a:spcBef>
                <a:spcPts val="600"/>
              </a:spcBef>
              <a:spcAft>
                <a:spcPts val="0"/>
              </a:spcAft>
              <a:buNone/>
            </a:pPr>
            <a:r>
              <a:rPr lang="uk-UA" sz="2600" dirty="0">
                <a:solidFill>
                  <a:srgbClr val="002949"/>
                </a:solidFill>
                <a:ea typeface="Roboto Condensed Light" panose="02000000000000000000" pitchFamily="2" charset="0"/>
              </a:rPr>
              <a:t>У справі № 361/4011/20 суд відхилив посилання на аналіз схожості знаків, проведений із залученням </a:t>
            </a:r>
            <a:r>
              <a:rPr lang="en-US" sz="2600" dirty="0">
                <a:solidFill>
                  <a:srgbClr val="002949"/>
                </a:solidFill>
                <a:ea typeface="Roboto Condensed Light" panose="02000000000000000000" pitchFamily="2" charset="0"/>
              </a:rPr>
              <a:t>ChatGPT. </a:t>
            </a:r>
            <a:r>
              <a:rPr lang="uk-UA" sz="2600" dirty="0">
                <a:solidFill>
                  <a:srgbClr val="002949"/>
                </a:solidFill>
                <a:ea typeface="Roboto Condensed Light" panose="02000000000000000000" pitchFamily="2" charset="0"/>
              </a:rPr>
              <a:t>Суд виходив з того, що в Україні відсутнє законодавство, яке дозволяє використовувати висновки ШІ як засіб доказування; ШІ не має статусу експерта чи спеціаліста.</a:t>
            </a:r>
          </a:p>
          <a:p>
            <a:pPr indent="0" algn="just">
              <a:lnSpc>
                <a:spcPct val="100000"/>
              </a:lnSpc>
              <a:spcBef>
                <a:spcPts val="600"/>
              </a:spcBef>
              <a:spcAft>
                <a:spcPts val="0"/>
              </a:spcAft>
              <a:buNone/>
            </a:pPr>
            <a:r>
              <a:rPr lang="uk-UA" sz="2600" dirty="0" smtClean="0">
                <a:solidFill>
                  <a:srgbClr val="002949"/>
                </a:solidFill>
                <a:ea typeface="Roboto Condensed Light" panose="02000000000000000000" pitchFamily="2" charset="0"/>
              </a:rPr>
              <a:t>В іншій справі </a:t>
            </a:r>
            <a:r>
              <a:rPr lang="uk-UA" sz="2600" dirty="0">
                <a:solidFill>
                  <a:srgbClr val="002949"/>
                </a:solidFill>
                <a:ea typeface="Roboto Condensed Light" panose="02000000000000000000" pitchFamily="2" charset="0"/>
              </a:rPr>
              <a:t>№ </a:t>
            </a:r>
            <a:r>
              <a:rPr lang="uk-UA" sz="2600" dirty="0" smtClean="0">
                <a:solidFill>
                  <a:srgbClr val="002949"/>
                </a:solidFill>
                <a:ea typeface="Roboto Condensed Light" panose="02000000000000000000" pitchFamily="2" charset="0"/>
              </a:rPr>
              <a:t>361/4450/20 </a:t>
            </a:r>
            <a:r>
              <a:rPr lang="uk-UA" sz="2600" dirty="0">
                <a:solidFill>
                  <a:srgbClr val="002949"/>
                </a:solidFill>
                <a:ea typeface="Roboto Condensed Light" panose="02000000000000000000" pitchFamily="2" charset="0"/>
              </a:rPr>
              <a:t>суд додав важливий аргумент: результати діяльності ШІ мають характер імовірнісних припущень, а процес роботи ШІ не є прозорим і верифікованим. Отже, використання ШІ для формування позиції сторони можливе, але такі результати не можуть підміняти доказову базу.</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21</a:t>
            </a:r>
            <a:endParaRPr lang="en-US" sz="1400" dirty="0">
              <a:solidFill>
                <a:srgbClr val="002949"/>
              </a:solidFill>
            </a:endParaRPr>
          </a:p>
        </p:txBody>
      </p:sp>
    </p:spTree>
    <p:extLst>
      <p:ext uri="{BB962C8B-B14F-4D97-AF65-F5344CB8AC3E}">
        <p14:creationId xmlns:p14="http://schemas.microsoft.com/office/powerpoint/2010/main" val="222466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ru-RU" sz="3200" b="1" dirty="0">
                <a:solidFill>
                  <a:srgbClr val="004E9E"/>
                </a:solidFill>
                <a:ea typeface="Roboto Condensed Light" panose="02000000000000000000" pitchFamily="2" charset="0"/>
                <a:cs typeface="Times New Roman" panose="02020603050405020304" pitchFamily="18" charset="0"/>
              </a:rPr>
              <a:t>Постанова Верховного Суду від 07 травня 2025 року </a:t>
            </a:r>
            <a:r>
              <a:rPr lang="ru-RU" sz="3200" b="1" dirty="0" smtClean="0">
                <a:solidFill>
                  <a:srgbClr val="004E9E"/>
                </a:solidFill>
                <a:ea typeface="Roboto Condensed Light" panose="02000000000000000000" pitchFamily="2" charset="0"/>
                <a:cs typeface="Times New Roman" panose="02020603050405020304" pitchFamily="18" charset="0"/>
              </a:rPr>
              <a:t/>
            </a:r>
            <a:br>
              <a:rPr lang="ru-RU" sz="3200" b="1" dirty="0" smtClean="0">
                <a:solidFill>
                  <a:srgbClr val="004E9E"/>
                </a:solidFill>
                <a:ea typeface="Roboto Condensed Light" panose="02000000000000000000" pitchFamily="2" charset="0"/>
                <a:cs typeface="Times New Roman" panose="02020603050405020304" pitchFamily="18" charset="0"/>
              </a:rPr>
            </a:br>
            <a:r>
              <a:rPr lang="ru-RU" sz="3200" b="1" dirty="0" smtClean="0">
                <a:solidFill>
                  <a:srgbClr val="004E9E"/>
                </a:solidFill>
                <a:ea typeface="Roboto Condensed Light" panose="02000000000000000000" pitchFamily="2" charset="0"/>
                <a:cs typeface="Times New Roman" panose="02020603050405020304" pitchFamily="18" charset="0"/>
              </a:rPr>
              <a:t>у </a:t>
            </a:r>
            <a:r>
              <a:rPr lang="ru-RU" sz="3200" b="1" dirty="0">
                <a:solidFill>
                  <a:srgbClr val="004E9E"/>
                </a:solidFill>
                <a:ea typeface="Roboto Condensed Light" panose="02000000000000000000" pitchFamily="2" charset="0"/>
                <a:cs typeface="Times New Roman" panose="02020603050405020304" pitchFamily="18" charset="0"/>
              </a:rPr>
              <a:t>справі № 335/12523/23</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600"/>
              </a:spcBef>
              <a:spcAft>
                <a:spcPts val="0"/>
              </a:spcAft>
              <a:buNone/>
            </a:pPr>
            <a:r>
              <a:rPr lang="uk-UA" sz="3200" dirty="0" smtClean="0">
                <a:solidFill>
                  <a:srgbClr val="002949"/>
                </a:solidFill>
                <a:ea typeface="Roboto Condensed Light" panose="02000000000000000000" pitchFamily="2" charset="0"/>
              </a:rPr>
              <a:t>Верховний Суд підкреслив, що технології ШІ не наділені процесуальним статусом експерта чи спеціаліста; їхні висновки не мають преюдиційного або доказового значення; вони не є загальновизнаними в криміналістиці й не можуть підміняти оцінку доказів судом.</a:t>
            </a:r>
          </a:p>
          <a:p>
            <a:pPr indent="0" algn="just">
              <a:lnSpc>
                <a:spcPct val="100000"/>
              </a:lnSpc>
              <a:spcBef>
                <a:spcPts val="600"/>
              </a:spcBef>
              <a:spcAft>
                <a:spcPts val="0"/>
              </a:spcAft>
              <a:buNone/>
            </a:pPr>
            <a:r>
              <a:rPr lang="uk-UA" sz="3200" dirty="0" smtClean="0">
                <a:solidFill>
                  <a:srgbClr val="002949"/>
                </a:solidFill>
                <a:ea typeface="Roboto Condensed Light" panose="02000000000000000000" pitchFamily="2" charset="0"/>
              </a:rPr>
              <a:t>ШІ не попереджається про кримінальну відповідальність за надання завідомо неправдивого висновку або за відмову від виконання обов’язків експерта. </a:t>
            </a:r>
            <a:endParaRPr lang="uk-UA" sz="32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10981187" y="5995665"/>
            <a:ext cx="691107"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22</a:t>
            </a:r>
            <a:endParaRPr lang="en-US" sz="1400" dirty="0">
              <a:solidFill>
                <a:srgbClr val="002949"/>
              </a:solidFill>
            </a:endParaRPr>
          </a:p>
        </p:txBody>
      </p:sp>
    </p:spTree>
    <p:extLst>
      <p:ext uri="{BB962C8B-B14F-4D97-AF65-F5344CB8AC3E}">
        <p14:creationId xmlns:p14="http://schemas.microsoft.com/office/powerpoint/2010/main" val="4100857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ru-RU" sz="3200" b="1" dirty="0">
                <a:solidFill>
                  <a:srgbClr val="004E9E"/>
                </a:solidFill>
                <a:ea typeface="Roboto Condensed Light" panose="02000000000000000000" pitchFamily="2" charset="0"/>
                <a:cs typeface="Times New Roman" panose="02020603050405020304" pitchFamily="18" charset="0"/>
              </a:rPr>
              <a:t>Ухвала Київського апеляційного суду від 30 липня 2025 року у справі № 11-КП/824/1818/2025</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600"/>
              </a:spcBef>
              <a:spcAft>
                <a:spcPts val="0"/>
              </a:spcAft>
              <a:buNone/>
            </a:pPr>
            <a:r>
              <a:rPr lang="uk-UA" sz="3000" dirty="0">
                <a:solidFill>
                  <a:srgbClr val="002949"/>
                </a:solidFill>
                <a:ea typeface="Roboto Condensed Light" panose="02000000000000000000" pitchFamily="2" charset="0"/>
              </a:rPr>
              <a:t>Київський апеляційний суд скасував вирок суду першої інстанції, зокрема через те, що вирок було обтяжено довільним трактуванням загальних понять і теоретичними аспектами, згенерованими </a:t>
            </a:r>
            <a:r>
              <a:rPr lang="en-US" sz="3000" dirty="0">
                <a:solidFill>
                  <a:srgbClr val="002949"/>
                </a:solidFill>
                <a:ea typeface="Roboto Condensed Light" panose="02000000000000000000" pitchFamily="2" charset="0"/>
              </a:rPr>
              <a:t>ChatGPT. </a:t>
            </a:r>
            <a:r>
              <a:rPr lang="uk-UA" sz="3000" dirty="0">
                <a:solidFill>
                  <a:srgbClr val="002949"/>
                </a:solidFill>
                <a:ea typeface="Roboto Condensed Light" panose="02000000000000000000" pitchFamily="2" charset="0"/>
              </a:rPr>
              <a:t>Це поставило під сумнів суддівський розсуд і тлумачення права.</a:t>
            </a:r>
          </a:p>
          <a:p>
            <a:pPr indent="0" algn="just">
              <a:lnSpc>
                <a:spcPct val="100000"/>
              </a:lnSpc>
              <a:spcBef>
                <a:spcPts val="600"/>
              </a:spcBef>
              <a:spcAft>
                <a:spcPts val="0"/>
              </a:spcAft>
              <a:buNone/>
            </a:pPr>
            <a:r>
              <a:rPr lang="uk-UA" sz="3000" dirty="0">
                <a:solidFill>
                  <a:srgbClr val="002949"/>
                </a:solidFill>
                <a:ea typeface="Roboto Condensed Light" panose="02000000000000000000" pitchFamily="2" charset="0"/>
              </a:rPr>
              <a:t>Апеляційний суд наголосив, що використання технологій має поважати природу судового процесу. ШІ є лише допоміжним інструментом і не може замінити роль суддів у встановленні фактичних обставин справи. </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23</a:t>
            </a:r>
            <a:endParaRPr lang="en-US" sz="1400" dirty="0">
              <a:solidFill>
                <a:srgbClr val="002949"/>
              </a:solidFill>
            </a:endParaRPr>
          </a:p>
        </p:txBody>
      </p:sp>
    </p:spTree>
    <p:extLst>
      <p:ext uri="{BB962C8B-B14F-4D97-AF65-F5344CB8AC3E}">
        <p14:creationId xmlns:p14="http://schemas.microsoft.com/office/powerpoint/2010/main" val="3780032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ru-RU" sz="3200" b="1" dirty="0">
                <a:solidFill>
                  <a:srgbClr val="004E9E"/>
                </a:solidFill>
                <a:ea typeface="Roboto Condensed Light" panose="02000000000000000000" pitchFamily="2" charset="0"/>
                <a:cs typeface="Times New Roman" panose="02020603050405020304" pitchFamily="18" charset="0"/>
              </a:rPr>
              <a:t>Постанова Верховного Суду від 08 липня 2025 року </a:t>
            </a:r>
            <a:r>
              <a:rPr lang="ru-RU" sz="3200" b="1" dirty="0" smtClean="0">
                <a:solidFill>
                  <a:srgbClr val="004E9E"/>
                </a:solidFill>
                <a:ea typeface="Roboto Condensed Light" panose="02000000000000000000" pitchFamily="2" charset="0"/>
                <a:cs typeface="Times New Roman" panose="02020603050405020304" pitchFamily="18" charset="0"/>
              </a:rPr>
              <a:t/>
            </a:r>
            <a:br>
              <a:rPr lang="ru-RU" sz="3200" b="1" dirty="0" smtClean="0">
                <a:solidFill>
                  <a:srgbClr val="004E9E"/>
                </a:solidFill>
                <a:ea typeface="Roboto Condensed Light" panose="02000000000000000000" pitchFamily="2" charset="0"/>
                <a:cs typeface="Times New Roman" panose="02020603050405020304" pitchFamily="18" charset="0"/>
              </a:rPr>
            </a:br>
            <a:r>
              <a:rPr lang="ru-RU" sz="3200" b="1" dirty="0" smtClean="0">
                <a:solidFill>
                  <a:srgbClr val="004E9E"/>
                </a:solidFill>
                <a:ea typeface="Roboto Condensed Light" panose="02000000000000000000" pitchFamily="2" charset="0"/>
                <a:cs typeface="Times New Roman" panose="02020603050405020304" pitchFamily="18" charset="0"/>
              </a:rPr>
              <a:t>у </a:t>
            </a:r>
            <a:r>
              <a:rPr lang="ru-RU" sz="3200" b="1" dirty="0">
                <a:solidFill>
                  <a:srgbClr val="004E9E"/>
                </a:solidFill>
                <a:ea typeface="Roboto Condensed Light" panose="02000000000000000000" pitchFamily="2" charset="0"/>
                <a:cs typeface="Times New Roman" panose="02020603050405020304" pitchFamily="18" charset="0"/>
              </a:rPr>
              <a:t>справі № 925/496/24</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600"/>
              </a:spcBef>
              <a:spcAft>
                <a:spcPts val="0"/>
              </a:spcAft>
              <a:buNone/>
            </a:pPr>
            <a:r>
              <a:rPr lang="uk-UA" sz="3000" dirty="0">
                <a:solidFill>
                  <a:srgbClr val="002949"/>
                </a:solidFill>
                <a:ea typeface="Roboto Condensed Light" panose="02000000000000000000" pitchFamily="2" charset="0"/>
              </a:rPr>
              <a:t>У справі № 925/496/24 сторона намагалася використати відповіді, згенеровані </a:t>
            </a:r>
            <a:r>
              <a:rPr lang="en-US" sz="3000" dirty="0">
                <a:solidFill>
                  <a:srgbClr val="002949"/>
                </a:solidFill>
                <a:ea typeface="Roboto Condensed Light" panose="02000000000000000000" pitchFamily="2" charset="0"/>
              </a:rPr>
              <a:t>ChatGPT </a:t>
            </a:r>
            <a:r>
              <a:rPr lang="uk-UA" sz="3000" dirty="0">
                <a:solidFill>
                  <a:srgbClr val="002949"/>
                </a:solidFill>
                <a:ea typeface="Roboto Condensed Light" panose="02000000000000000000" pitchFamily="2" charset="0"/>
              </a:rPr>
              <a:t>та </a:t>
            </a:r>
            <a:r>
              <a:rPr lang="en-US" sz="3000" dirty="0">
                <a:solidFill>
                  <a:srgbClr val="002949"/>
                </a:solidFill>
                <a:ea typeface="Roboto Condensed Light" panose="02000000000000000000" pitchFamily="2" charset="0"/>
              </a:rPr>
              <a:t>Grok, </a:t>
            </a:r>
            <a:r>
              <a:rPr lang="uk-UA" sz="3000" dirty="0">
                <a:solidFill>
                  <a:srgbClr val="002949"/>
                </a:solidFill>
                <a:ea typeface="Roboto Condensed Light" panose="02000000000000000000" pitchFamily="2" charset="0"/>
              </a:rPr>
              <a:t>для трактування умов договору оренди землі. </a:t>
            </a:r>
            <a:r>
              <a:rPr lang="uk-UA" sz="3000" dirty="0" smtClean="0">
                <a:solidFill>
                  <a:srgbClr val="002949"/>
                </a:solidFill>
                <a:ea typeface="Roboto Condensed Light" panose="02000000000000000000" pitchFamily="2" charset="0"/>
              </a:rPr>
              <a:t>Суд </a:t>
            </a:r>
            <a:r>
              <a:rPr lang="uk-UA" sz="3000" dirty="0">
                <a:solidFill>
                  <a:srgbClr val="002949"/>
                </a:solidFill>
                <a:ea typeface="Roboto Condensed Light" panose="02000000000000000000" pitchFamily="2" charset="0"/>
              </a:rPr>
              <a:t>відмовився досліджувати такі відповіді як доказ.</a:t>
            </a:r>
          </a:p>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ШІ </a:t>
            </a:r>
            <a:r>
              <a:rPr lang="uk-UA" sz="3000" dirty="0">
                <a:solidFill>
                  <a:srgbClr val="002949"/>
                </a:solidFill>
                <a:ea typeface="Roboto Condensed Light" panose="02000000000000000000" pitchFamily="2" charset="0"/>
              </a:rPr>
              <a:t>може бути корисним інформативним інструментом, але не може замінити ні роль суддів, ні принципи належності, допустимості та достовірності доказів. Технологія має підтримувати верховенство права, а не створювати альтернативний канал доказування чи тлумачення.</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10673255" y="5995665"/>
            <a:ext cx="999040"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24</a:t>
            </a:r>
            <a:endParaRPr lang="en-US" sz="1400" dirty="0">
              <a:solidFill>
                <a:srgbClr val="002949"/>
              </a:solidFill>
            </a:endParaRPr>
          </a:p>
        </p:txBody>
      </p:sp>
    </p:spTree>
    <p:extLst>
      <p:ext uri="{BB962C8B-B14F-4D97-AF65-F5344CB8AC3E}">
        <p14:creationId xmlns:p14="http://schemas.microsoft.com/office/powerpoint/2010/main" val="620637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uk-UA" sz="3600" b="1" dirty="0" smtClean="0">
                <a:solidFill>
                  <a:srgbClr val="004E9E"/>
                </a:solidFill>
                <a:ea typeface="Roboto Condensed Light" panose="02000000000000000000" pitchFamily="2" charset="0"/>
                <a:cs typeface="Times New Roman" panose="02020603050405020304" pitchFamily="18" charset="0"/>
              </a:rPr>
              <a:t>Промова сера Коліна </a:t>
            </a:r>
            <a:r>
              <a:rPr lang="uk-UA" sz="3600" b="1" dirty="0" err="1" smtClean="0">
                <a:solidFill>
                  <a:srgbClr val="004E9E"/>
                </a:solidFill>
                <a:ea typeface="Roboto Condensed Light" panose="02000000000000000000" pitchFamily="2" charset="0"/>
                <a:cs typeface="Times New Roman" panose="02020603050405020304" pitchFamily="18" charset="0"/>
              </a:rPr>
              <a:t>Бірсса</a:t>
            </a:r>
            <a:r>
              <a:rPr lang="uk-UA" sz="3600" b="1" dirty="0" smtClean="0">
                <a:solidFill>
                  <a:srgbClr val="004E9E"/>
                </a:solidFill>
                <a:ea typeface="Roboto Condensed Light" panose="02000000000000000000" pitchFamily="2" charset="0"/>
                <a:cs typeface="Times New Roman" panose="02020603050405020304" pitchFamily="18" charset="0"/>
              </a:rPr>
              <a:t> </a:t>
            </a:r>
            <a:r>
              <a:rPr lang="ru-RU" sz="3600" b="1" dirty="0" smtClean="0">
                <a:solidFill>
                  <a:srgbClr val="004E9E"/>
                </a:solidFill>
                <a:ea typeface="Roboto Condensed Light" panose="02000000000000000000" pitchFamily="2" charset="0"/>
                <a:cs typeface="Times New Roman" panose="02020603050405020304" pitchFamily="18" charset="0"/>
              </a:rPr>
              <a:t>(</a:t>
            </a:r>
            <a:r>
              <a:rPr lang="en-US" sz="3600" b="1" dirty="0">
                <a:solidFill>
                  <a:srgbClr val="004E9E"/>
                </a:solidFill>
                <a:ea typeface="Roboto Condensed Light" panose="02000000000000000000" pitchFamily="2" charset="0"/>
                <a:cs typeface="Times New Roman" panose="02020603050405020304" pitchFamily="18" charset="0"/>
              </a:rPr>
              <a:t>Sir Colin </a:t>
            </a:r>
            <a:r>
              <a:rPr lang="en-US" sz="3600" b="1" dirty="0" err="1">
                <a:solidFill>
                  <a:srgbClr val="004E9E"/>
                </a:solidFill>
                <a:ea typeface="Roboto Condensed Light" panose="02000000000000000000" pitchFamily="2" charset="0"/>
                <a:cs typeface="Times New Roman" panose="02020603050405020304" pitchFamily="18" charset="0"/>
              </a:rPr>
              <a:t>Birss</a:t>
            </a:r>
            <a:r>
              <a:rPr lang="en-US" sz="3600" b="1" dirty="0" smtClean="0">
                <a:solidFill>
                  <a:srgbClr val="004E9E"/>
                </a:solidFill>
                <a:ea typeface="Roboto Condensed Light" panose="02000000000000000000" pitchFamily="2" charset="0"/>
                <a:cs typeface="Times New Roman" panose="02020603050405020304" pitchFamily="18" charset="0"/>
              </a:rPr>
              <a:t>) </a:t>
            </a:r>
            <a:r>
              <a:rPr lang="ru-RU" sz="3600" b="1" dirty="0" smtClean="0">
                <a:solidFill>
                  <a:srgbClr val="004E9E"/>
                </a:solidFill>
                <a:ea typeface="Roboto Condensed Light" panose="02000000000000000000" pitchFamily="2" charset="0"/>
                <a:cs typeface="Times New Roman" panose="02020603050405020304" pitchFamily="18" charset="0"/>
              </a:rPr>
              <a:t>К</a:t>
            </a:r>
            <a:r>
              <a:rPr lang="uk-UA" sz="3600" b="1" dirty="0" err="1" smtClean="0">
                <a:solidFill>
                  <a:srgbClr val="004E9E"/>
                </a:solidFill>
                <a:ea typeface="Roboto Condensed Light" panose="02000000000000000000" pitchFamily="2" charset="0"/>
                <a:cs typeface="Times New Roman" panose="02020603050405020304" pitchFamily="18" charset="0"/>
              </a:rPr>
              <a:t>анцлера</a:t>
            </a:r>
            <a:r>
              <a:rPr lang="uk-UA" sz="3600" b="1" dirty="0" smtClean="0">
                <a:solidFill>
                  <a:srgbClr val="004E9E"/>
                </a:solidFill>
                <a:ea typeface="Roboto Condensed Light" panose="02000000000000000000" pitchFamily="2" charset="0"/>
                <a:cs typeface="Times New Roman" panose="02020603050405020304" pitchFamily="18" charset="0"/>
              </a:rPr>
              <a:t> Високого суду Англії та Уельсу</a:t>
            </a:r>
            <a:r>
              <a:rPr lang="ru-RU" sz="3600" b="1" dirty="0" smtClean="0">
                <a:solidFill>
                  <a:srgbClr val="004E9E"/>
                </a:solidFill>
                <a:ea typeface="Roboto Condensed Light" panose="02000000000000000000" pitchFamily="2" charset="0"/>
                <a:cs typeface="Times New Roman" panose="02020603050405020304" pitchFamily="18" charset="0"/>
              </a:rPr>
              <a:t/>
            </a:r>
            <a:br>
              <a:rPr lang="ru-RU" sz="3600" b="1" dirty="0" smtClean="0">
                <a:solidFill>
                  <a:srgbClr val="004E9E"/>
                </a:solidFill>
                <a:ea typeface="Roboto Condensed Light" panose="02000000000000000000" pitchFamily="2" charset="0"/>
                <a:cs typeface="Times New Roman" panose="02020603050405020304" pitchFamily="18" charset="0"/>
              </a:rPr>
            </a:br>
            <a:r>
              <a:rPr lang="en-US" sz="1800" b="1" dirty="0">
                <a:solidFill>
                  <a:srgbClr val="004E9E"/>
                </a:solidFill>
                <a:ea typeface="Roboto Condensed Light" panose="02000000000000000000" pitchFamily="2" charset="0"/>
                <a:cs typeface="Times New Roman" panose="02020603050405020304" pitchFamily="18" charset="0"/>
                <a:hlinkClick r:id="rId2"/>
              </a:rPr>
              <a:t>https://</a:t>
            </a:r>
            <a:r>
              <a:rPr lang="en-US" sz="1800" b="1" dirty="0" smtClean="0">
                <a:solidFill>
                  <a:srgbClr val="004E9E"/>
                </a:solidFill>
                <a:ea typeface="Roboto Condensed Light" panose="02000000000000000000" pitchFamily="2" charset="0"/>
                <a:cs typeface="Times New Roman" panose="02020603050405020304" pitchFamily="18" charset="0"/>
                <a:hlinkClick r:id="rId2"/>
              </a:rPr>
              <a:t>www.judiciary.uk/wp-content/uploads/2026/04/CHC-CLLS-Speech-April-2026.pdf</a:t>
            </a:r>
            <a:r>
              <a:rPr lang="uk-UA" sz="1800" b="1" dirty="0" smtClean="0">
                <a:solidFill>
                  <a:srgbClr val="004E9E"/>
                </a:solidFill>
                <a:ea typeface="Roboto Condensed Light" panose="02000000000000000000" pitchFamily="2" charset="0"/>
                <a:cs typeface="Times New Roman" panose="02020603050405020304" pitchFamily="18" charset="0"/>
              </a:rPr>
              <a:t> </a:t>
            </a:r>
            <a:endParaRPr lang="en-US" sz="1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Суддям </a:t>
            </a:r>
            <a:r>
              <a:rPr lang="uk-UA" sz="3000" dirty="0">
                <a:solidFill>
                  <a:srgbClr val="002949"/>
                </a:solidFill>
                <a:ea typeface="Roboto Condensed Light" panose="02000000000000000000" pitchFamily="2" charset="0"/>
              </a:rPr>
              <a:t>н</a:t>
            </a:r>
            <a:r>
              <a:rPr lang="uk-UA" sz="3000" dirty="0" smtClean="0">
                <a:solidFill>
                  <a:srgbClr val="002949"/>
                </a:solidFill>
                <a:ea typeface="Roboto Condensed Light" panose="02000000000000000000" pitchFamily="2" charset="0"/>
              </a:rPr>
              <a:t>е </a:t>
            </a:r>
            <a:r>
              <a:rPr lang="uk-UA" sz="3000" dirty="0">
                <a:solidFill>
                  <a:srgbClr val="002949"/>
                </a:solidFill>
                <a:ea typeface="Roboto Condensed Light" panose="02000000000000000000" pitchFamily="2" charset="0"/>
              </a:rPr>
              <a:t>заборонено використовувати ШІ: навпаки, їм надано захищені інструменти, навчальні матеріали, бібліотеку запитів і спеціальні </a:t>
            </a:r>
            <a:r>
              <a:rPr lang="uk-UA" sz="3000" dirty="0" smtClean="0">
                <a:solidFill>
                  <a:srgbClr val="002949"/>
                </a:solidFill>
                <a:ea typeface="Roboto Condensed Light" panose="02000000000000000000" pitchFamily="2" charset="0"/>
              </a:rPr>
              <a:t>тренінги</a:t>
            </a:r>
          </a:p>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ШІ </a:t>
            </a:r>
            <a:r>
              <a:rPr lang="uk-UA" sz="3000" dirty="0">
                <a:solidFill>
                  <a:srgbClr val="002949"/>
                </a:solidFill>
                <a:ea typeface="Roboto Condensed Light" panose="02000000000000000000" pitchFamily="2" charset="0"/>
              </a:rPr>
              <a:t>вже використовується для транскрибування, знеособлення судових рішень, пошуку внутрішніх суперечностей у проєктах і швидкої навігації у великих масивах електронних матеріалів. Сер Колін Бірсс особисто застосовує захищений </a:t>
            </a:r>
            <a:r>
              <a:rPr lang="en-US" sz="3000" dirty="0">
                <a:solidFill>
                  <a:srgbClr val="002949"/>
                </a:solidFill>
                <a:ea typeface="Roboto Condensed Light" panose="02000000000000000000" pitchFamily="2" charset="0"/>
              </a:rPr>
              <a:t>Copilot </a:t>
            </a:r>
            <a:r>
              <a:rPr lang="uk-UA" sz="3000" dirty="0">
                <a:solidFill>
                  <a:srgbClr val="002949"/>
                </a:solidFill>
                <a:ea typeface="Roboto Condensed Light" panose="02000000000000000000" pitchFamily="2" charset="0"/>
              </a:rPr>
              <a:t>для перевірки завершених проєктів рішень і відзначає його високу ефективність у виявленні неузгодженостей та уточненні формулювань.</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10673255" y="5995665"/>
            <a:ext cx="999040"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25</a:t>
            </a:r>
            <a:endParaRPr lang="en-US" sz="1400" dirty="0">
              <a:solidFill>
                <a:srgbClr val="002949"/>
              </a:solidFill>
            </a:endParaRPr>
          </a:p>
        </p:txBody>
      </p:sp>
    </p:spTree>
    <p:extLst>
      <p:ext uri="{BB962C8B-B14F-4D97-AF65-F5344CB8AC3E}">
        <p14:creationId xmlns:p14="http://schemas.microsoft.com/office/powerpoint/2010/main" val="3652210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ru-RU" sz="3600" b="1" dirty="0">
                <a:solidFill>
                  <a:srgbClr val="004E9E"/>
                </a:solidFill>
                <a:ea typeface="Roboto Condensed Light" panose="02000000000000000000" pitchFamily="2" charset="0"/>
                <a:cs typeface="Times New Roman" panose="02020603050405020304" pitchFamily="18" charset="0"/>
              </a:rPr>
              <a:t>RentAHuman.ai: </a:t>
            </a:r>
            <a:r>
              <a:rPr lang="uk-UA" sz="3600" b="1" dirty="0" smtClean="0">
                <a:solidFill>
                  <a:srgbClr val="004E9E"/>
                </a:solidFill>
                <a:ea typeface="Roboto Condensed Light" panose="02000000000000000000" pitchFamily="2" charset="0"/>
                <a:cs typeface="Times New Roman" panose="02020603050405020304" pitchFamily="18" charset="0"/>
              </a:rPr>
              <a:t>агентний ШІ виходить у фізичний світ</a:t>
            </a:r>
            <a:r>
              <a:rPr lang="ru-RU" sz="3600" b="1" dirty="0" smtClean="0">
                <a:solidFill>
                  <a:srgbClr val="004E9E"/>
                </a:solidFill>
                <a:ea typeface="Roboto Condensed Light" panose="02000000000000000000" pitchFamily="2" charset="0"/>
                <a:cs typeface="Times New Roman" panose="02020603050405020304" pitchFamily="18" charset="0"/>
              </a:rPr>
              <a:t/>
            </a:r>
            <a:br>
              <a:rPr lang="ru-RU" sz="3600" b="1" dirty="0" smtClean="0">
                <a:solidFill>
                  <a:srgbClr val="004E9E"/>
                </a:solidFill>
                <a:ea typeface="Roboto Condensed Light" panose="02000000000000000000" pitchFamily="2" charset="0"/>
                <a:cs typeface="Times New Roman" panose="02020603050405020304" pitchFamily="18" charset="0"/>
              </a:rPr>
            </a:br>
            <a:r>
              <a:rPr lang="en-US" sz="3200" b="1" dirty="0">
                <a:solidFill>
                  <a:srgbClr val="004E9E"/>
                </a:solidFill>
                <a:ea typeface="Roboto Condensed Light" panose="02000000000000000000" pitchFamily="2" charset="0"/>
                <a:cs typeface="Times New Roman" panose="02020603050405020304" pitchFamily="18" charset="0"/>
                <a:hlinkClick r:id="rId2"/>
              </a:rPr>
              <a:t>https://</a:t>
            </a:r>
            <a:r>
              <a:rPr lang="en-US" sz="3200" b="1" dirty="0" smtClean="0">
                <a:solidFill>
                  <a:srgbClr val="004E9E"/>
                </a:solidFill>
                <a:ea typeface="Roboto Condensed Light" panose="02000000000000000000" pitchFamily="2" charset="0"/>
                <a:cs typeface="Times New Roman" panose="02020603050405020304" pitchFamily="18" charset="0"/>
                <a:hlinkClick r:id="rId2"/>
              </a:rPr>
              <a:t>rentahuman.ai</a:t>
            </a:r>
            <a:r>
              <a:rPr lang="uk-UA" sz="3200" b="1" dirty="0" smtClean="0">
                <a:solidFill>
                  <a:srgbClr val="004E9E"/>
                </a:solidFill>
                <a:ea typeface="Roboto Condensed Light" panose="02000000000000000000" pitchFamily="2" charset="0"/>
                <a:cs typeface="Times New Roman" panose="02020603050405020304" pitchFamily="18" charset="0"/>
              </a:rPr>
              <a:t> </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600"/>
              </a:spcBef>
              <a:spcAft>
                <a:spcPts val="0"/>
              </a:spcAft>
              <a:buNone/>
            </a:pPr>
            <a:r>
              <a:rPr lang="uk-UA" sz="3000" dirty="0">
                <a:solidFill>
                  <a:srgbClr val="002949"/>
                </a:solidFill>
                <a:ea typeface="Roboto Condensed Light" panose="02000000000000000000" pitchFamily="2" charset="0"/>
              </a:rPr>
              <a:t>Е</a:t>
            </a:r>
            <a:r>
              <a:rPr lang="uk-UA" sz="3000" dirty="0" smtClean="0">
                <a:solidFill>
                  <a:srgbClr val="002949"/>
                </a:solidFill>
                <a:ea typeface="Roboto Condensed Light" panose="02000000000000000000" pitchFamily="2" charset="0"/>
              </a:rPr>
              <a:t>кспериментальний </a:t>
            </a:r>
            <a:r>
              <a:rPr lang="uk-UA" sz="3000" dirty="0">
                <a:solidFill>
                  <a:srgbClr val="002949"/>
                </a:solidFill>
                <a:ea typeface="Roboto Condensed Light" panose="02000000000000000000" pitchFamily="2" charset="0"/>
              </a:rPr>
              <a:t>цифровий </a:t>
            </a:r>
            <a:r>
              <a:rPr lang="uk-UA" sz="3000" dirty="0" smtClean="0">
                <a:solidFill>
                  <a:srgbClr val="002949"/>
                </a:solidFill>
                <a:ea typeface="Roboto Condensed Light" panose="02000000000000000000" pitchFamily="2" charset="0"/>
              </a:rPr>
              <a:t>майданчик</a:t>
            </a:r>
            <a:r>
              <a:rPr lang="en-US" sz="3000" dirty="0" smtClean="0">
                <a:solidFill>
                  <a:srgbClr val="002949"/>
                </a:solidFill>
                <a:ea typeface="Roboto Condensed Light" panose="02000000000000000000" pitchFamily="2" charset="0"/>
              </a:rPr>
              <a:t>, </a:t>
            </a:r>
            <a:r>
              <a:rPr lang="uk-UA" sz="3000" dirty="0">
                <a:solidFill>
                  <a:srgbClr val="002949"/>
                </a:solidFill>
                <a:ea typeface="Roboto Condensed Light" panose="02000000000000000000" pitchFamily="2" charset="0"/>
              </a:rPr>
              <a:t>через який оператори ШІ-агентів, компанії й фізичні особи можуть залучати людей до виконання завдань у реальному світі. </a:t>
            </a:r>
            <a:endParaRPr lang="uk-UA" sz="3000" dirty="0" smtClean="0">
              <a:solidFill>
                <a:srgbClr val="002949"/>
              </a:solidFill>
              <a:ea typeface="Roboto Condensed Light" panose="02000000000000000000" pitchFamily="2" charset="0"/>
            </a:endParaRPr>
          </a:p>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Агент може розмістити </a:t>
            </a:r>
            <a:r>
              <a:rPr lang="uk-UA" sz="3000" dirty="0">
                <a:solidFill>
                  <a:srgbClr val="002949"/>
                </a:solidFill>
                <a:ea typeface="Roboto Condensed Light" panose="02000000000000000000" pitchFamily="2" charset="0"/>
              </a:rPr>
              <a:t>завдання, комунікувати з виконавцем і забезпечити оплату. Це показовий перехід від ШІ, який лише пропонує відповідь, до ШІ, який ініціює послідовність юридично та фактично значущих дій. </a:t>
            </a:r>
            <a:endParaRPr lang="uk-UA" sz="3000" dirty="0" smtClean="0">
              <a:solidFill>
                <a:srgbClr val="002949"/>
              </a:solidFill>
              <a:ea typeface="Roboto Condensed Light" panose="02000000000000000000" pitchFamily="2" charset="0"/>
            </a:endParaRPr>
          </a:p>
          <a:p>
            <a:pPr indent="0" algn="just">
              <a:lnSpc>
                <a:spcPct val="100000"/>
              </a:lnSpc>
              <a:spcBef>
                <a:spcPts val="600"/>
              </a:spcBef>
              <a:spcAft>
                <a:spcPts val="0"/>
              </a:spcAft>
              <a:buNone/>
            </a:pPr>
            <a:r>
              <a:rPr lang="uk-UA" sz="3000" dirty="0" smtClean="0">
                <a:solidFill>
                  <a:srgbClr val="002949"/>
                </a:solidFill>
                <a:ea typeface="Roboto Condensed Light" panose="02000000000000000000" pitchFamily="2" charset="0"/>
              </a:rPr>
              <a:t>За </a:t>
            </a:r>
            <a:r>
              <a:rPr lang="uk-UA" sz="3000" dirty="0">
                <a:solidFill>
                  <a:srgbClr val="002949"/>
                </a:solidFill>
                <a:ea typeface="Roboto Condensed Light" panose="02000000000000000000" pitchFamily="2" charset="0"/>
              </a:rPr>
              <a:t>умовами платформи відповідальність за дії агента й фінансові зобов’язання покладається на його </a:t>
            </a:r>
            <a:r>
              <a:rPr lang="uk-UA" sz="3000" dirty="0" smtClean="0">
                <a:solidFill>
                  <a:srgbClr val="002949"/>
                </a:solidFill>
                <a:ea typeface="Roboto Condensed Light" panose="02000000000000000000" pitchFamily="2" charset="0"/>
              </a:rPr>
              <a:t>оператора</a:t>
            </a:r>
            <a:r>
              <a:rPr lang="uk-UA" sz="3000" dirty="0">
                <a:solidFill>
                  <a:srgbClr val="002949"/>
                </a:solidFill>
                <a:ea typeface="Roboto Condensed Light" panose="02000000000000000000" pitchFamily="2" charset="0"/>
              </a:rPr>
              <a:t>.</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10673255" y="5995665"/>
            <a:ext cx="999040"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26</a:t>
            </a:r>
            <a:endParaRPr lang="en-US" sz="1400" dirty="0">
              <a:solidFill>
                <a:srgbClr val="002949"/>
              </a:solidFill>
            </a:endParaRPr>
          </a:p>
        </p:txBody>
      </p:sp>
    </p:spTree>
    <p:extLst>
      <p:ext uri="{BB962C8B-B14F-4D97-AF65-F5344CB8AC3E}">
        <p14:creationId xmlns:p14="http://schemas.microsoft.com/office/powerpoint/2010/main" val="1584375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770610"/>
          </a:xfrm>
        </p:spPr>
        <p:txBody>
          <a:bodyPr/>
          <a:lstStyle/>
          <a:p>
            <a:pPr algn="ctr"/>
            <a:r>
              <a:rPr lang="uk-UA" sz="2800" b="1" dirty="0" smtClean="0">
                <a:solidFill>
                  <a:srgbClr val="004E9E"/>
                </a:solidFill>
                <a:ea typeface="Roboto Condensed Light" panose="02000000000000000000" pitchFamily="2" charset="0"/>
                <a:cs typeface="Times New Roman" panose="02020603050405020304" pitchFamily="18" charset="0"/>
              </a:rPr>
              <a:t>ПРИКЛАДИ ПРАКТИЧНОГО ВИКОРИСТАННЯ ШІ </a:t>
            </a:r>
            <a:br>
              <a:rPr lang="uk-UA" sz="2800" b="1" dirty="0" smtClean="0">
                <a:solidFill>
                  <a:srgbClr val="004E9E"/>
                </a:solidFill>
                <a:ea typeface="Roboto Condensed Light" panose="02000000000000000000" pitchFamily="2" charset="0"/>
                <a:cs typeface="Times New Roman" panose="02020603050405020304" pitchFamily="18" charset="0"/>
              </a:rPr>
            </a:br>
            <a:r>
              <a:rPr lang="uk-UA" sz="2800" b="1" dirty="0" smtClean="0">
                <a:solidFill>
                  <a:srgbClr val="004E9E"/>
                </a:solidFill>
                <a:ea typeface="Roboto Condensed Light" panose="02000000000000000000" pitchFamily="2" charset="0"/>
                <a:cs typeface="Times New Roman" panose="02020603050405020304" pitchFamily="18" charset="0"/>
              </a:rPr>
              <a:t>(у наукових та науково-експериментальних цілях)</a:t>
            </a:r>
            <a:endParaRPr lang="en-US" sz="2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252358"/>
            <a:ext cx="11395494" cy="4612420"/>
          </a:xfrm>
        </p:spPr>
        <p:txBody>
          <a:bodyPr/>
          <a:lstStyle/>
          <a:p>
            <a:pPr marL="742950" indent="-514350">
              <a:lnSpc>
                <a:spcPct val="100000"/>
              </a:lnSpc>
              <a:spcBef>
                <a:spcPts val="0"/>
              </a:spcBef>
              <a:spcAft>
                <a:spcPts val="0"/>
              </a:spcAft>
              <a:buFont typeface="+mj-lt"/>
              <a:buAutoNum type="arabicPeriod"/>
            </a:pPr>
            <a:r>
              <a:rPr lang="en-US" sz="1600" dirty="0" smtClean="0"/>
              <a:t>GPT-бот</a:t>
            </a:r>
            <a:r>
              <a:rPr lang="en-US" sz="1600" dirty="0"/>
              <a:t>: </a:t>
            </a:r>
            <a:r>
              <a:rPr lang="uk-UA" sz="1600" dirty="0" smtClean="0"/>
              <a:t>Наукомір </a:t>
            </a:r>
            <a:r>
              <a:rPr lang="en-US" sz="1600" dirty="0" smtClean="0"/>
              <a:t>AI</a:t>
            </a:r>
            <a:r>
              <a:rPr lang="uk-UA" sz="1600" dirty="0" smtClean="0"/>
              <a:t> </a:t>
            </a:r>
            <a:r>
              <a:rPr lang="en-US" sz="1600" dirty="0">
                <a:hlinkClick r:id="rId2"/>
              </a:rPr>
              <a:t>https://</a:t>
            </a:r>
            <a:r>
              <a:rPr lang="en-US" sz="1600" dirty="0" smtClean="0">
                <a:hlinkClick r:id="rId2"/>
              </a:rPr>
              <a:t>constitutionalist.com.ua/naukomir-ai</a:t>
            </a:r>
            <a:r>
              <a:rPr lang="uk-UA" sz="1600" dirty="0" smtClean="0"/>
              <a:t> </a:t>
            </a:r>
          </a:p>
          <a:p>
            <a:pPr marL="742950" indent="-514350">
              <a:lnSpc>
                <a:spcPct val="100000"/>
              </a:lnSpc>
              <a:spcBef>
                <a:spcPts val="0"/>
              </a:spcBef>
              <a:spcAft>
                <a:spcPts val="0"/>
              </a:spcAft>
              <a:buFont typeface="+mj-lt"/>
              <a:buAutoNum type="arabicPeriod"/>
            </a:pPr>
            <a:r>
              <a:rPr lang="en-US" sz="1600" dirty="0"/>
              <a:t>GPT-бот: AI &amp; Law Source </a:t>
            </a:r>
            <a:r>
              <a:rPr lang="en-US" sz="1600" dirty="0" smtClean="0"/>
              <a:t>Analyst</a:t>
            </a:r>
            <a:r>
              <a:rPr lang="uk-UA" sz="1600" dirty="0" smtClean="0"/>
              <a:t> </a:t>
            </a:r>
            <a:r>
              <a:rPr lang="en-US" sz="1600" dirty="0">
                <a:hlinkClick r:id="rId3"/>
              </a:rPr>
              <a:t>https://</a:t>
            </a:r>
            <a:r>
              <a:rPr lang="en-US" sz="1600" dirty="0" smtClean="0">
                <a:hlinkClick r:id="rId3"/>
              </a:rPr>
              <a:t>constitutionalist.com.ua/gpt-bot-ai-law-source-analyst</a:t>
            </a:r>
            <a:endParaRPr lang="uk-UA" sz="1600" dirty="0" smtClean="0"/>
          </a:p>
          <a:p>
            <a:pPr marL="742950" indent="-514350">
              <a:lnSpc>
                <a:spcPct val="100000"/>
              </a:lnSpc>
              <a:spcBef>
                <a:spcPts val="0"/>
              </a:spcBef>
              <a:spcAft>
                <a:spcPts val="0"/>
              </a:spcAft>
              <a:buFont typeface="+mj-lt"/>
              <a:buAutoNum type="arabicPeriod"/>
            </a:pPr>
            <a:r>
              <a:rPr lang="ru-RU" sz="1600" dirty="0" smtClean="0"/>
              <a:t>GPT-бот </a:t>
            </a:r>
            <a:r>
              <a:rPr lang="ru-RU" sz="1600" dirty="0"/>
              <a:t>«Касаційний фільтр КАС України»: перевірка скарги до Верховного </a:t>
            </a:r>
            <a:r>
              <a:rPr lang="ru-RU" sz="1600" dirty="0" smtClean="0"/>
              <a:t>Суду </a:t>
            </a:r>
            <a:r>
              <a:rPr lang="en-US" sz="1600" dirty="0">
                <a:hlinkClick r:id="rId4"/>
              </a:rPr>
              <a:t>https://</a:t>
            </a:r>
            <a:r>
              <a:rPr lang="en-US" sz="1600" dirty="0" smtClean="0">
                <a:hlinkClick r:id="rId4"/>
              </a:rPr>
              <a:t>constitutionalist.com.ua/gpt-bot-kasatsijnyj-filtr-kas-ukrainy-perevirka-skarhy-do-verkhovnoho-sudu-3</a:t>
            </a:r>
            <a:r>
              <a:rPr lang="uk-UA" sz="1600" dirty="0" smtClean="0"/>
              <a:t> </a:t>
            </a:r>
          </a:p>
          <a:p>
            <a:pPr marL="742950" indent="-514350">
              <a:lnSpc>
                <a:spcPct val="100000"/>
              </a:lnSpc>
              <a:spcBef>
                <a:spcPts val="0"/>
              </a:spcBef>
              <a:spcAft>
                <a:spcPts val="0"/>
              </a:spcAft>
              <a:buFont typeface="+mj-lt"/>
              <a:buAutoNum type="arabicPeriod"/>
            </a:pPr>
            <a:r>
              <a:rPr lang="ru-RU" sz="1600" dirty="0" smtClean="0">
                <a:solidFill>
                  <a:srgbClr val="002949"/>
                </a:solidFill>
                <a:ea typeface="Roboto Condensed Light" panose="02000000000000000000" pitchFamily="2" charset="0"/>
              </a:rPr>
              <a:t>ШІ </a:t>
            </a:r>
            <a:r>
              <a:rPr lang="ru-RU" sz="1600" dirty="0">
                <a:solidFill>
                  <a:srgbClr val="002949"/>
                </a:solidFill>
                <a:ea typeface="Roboto Condensed Light" panose="02000000000000000000" pitchFamily="2" charset="0"/>
              </a:rPr>
              <a:t>та </a:t>
            </a:r>
            <a:r>
              <a:rPr lang="uk-UA" sz="1600" dirty="0" smtClean="0">
                <a:solidFill>
                  <a:srgbClr val="002949"/>
                </a:solidFill>
                <a:ea typeface="Roboto Condensed Light" panose="02000000000000000000" pitchFamily="2" charset="0"/>
              </a:rPr>
              <a:t>досудовий порядок урегулювання спорів: Конституція України та нова архітектура доступу до правосуддя </a:t>
            </a:r>
            <a:r>
              <a:rPr lang="en-US" sz="1600" dirty="0" smtClean="0">
                <a:solidFill>
                  <a:srgbClr val="002949"/>
                </a:solidFill>
                <a:ea typeface="Roboto Condensed Light" panose="02000000000000000000" pitchFamily="2" charset="0"/>
                <a:hlinkClick r:id="rId5"/>
              </a:rPr>
              <a:t>https</a:t>
            </a:r>
            <a:r>
              <a:rPr lang="en-US" sz="1600" dirty="0">
                <a:solidFill>
                  <a:srgbClr val="002949"/>
                </a:solidFill>
                <a:ea typeface="Roboto Condensed Light" panose="02000000000000000000" pitchFamily="2" charset="0"/>
                <a:hlinkClick r:id="rId5"/>
              </a:rPr>
              <a:t>://</a:t>
            </a:r>
            <a:r>
              <a:rPr lang="en-US" sz="1600" dirty="0" smtClean="0">
                <a:solidFill>
                  <a:srgbClr val="002949"/>
                </a:solidFill>
                <a:ea typeface="Roboto Condensed Light" panose="02000000000000000000" pitchFamily="2" charset="0"/>
                <a:hlinkClick r:id="rId5"/>
              </a:rPr>
              <a:t>constitutionalist.com.ua/shi-ta-dosudovyj-poriadok-urehuliuvannia-sporiv-konstytutsiia-ukrainy-ta-nova-arkhitektura-dostupu-do-pravosuddia</a:t>
            </a:r>
            <a:r>
              <a:rPr lang="uk-UA" sz="1600" dirty="0" smtClean="0">
                <a:solidFill>
                  <a:srgbClr val="002949"/>
                </a:solidFill>
                <a:ea typeface="Roboto Condensed Light" panose="02000000000000000000" pitchFamily="2" charset="0"/>
              </a:rPr>
              <a:t> </a:t>
            </a:r>
          </a:p>
          <a:p>
            <a:pPr marL="742950" indent="-514350">
              <a:lnSpc>
                <a:spcPct val="100000"/>
              </a:lnSpc>
              <a:spcBef>
                <a:spcPts val="0"/>
              </a:spcBef>
              <a:spcAft>
                <a:spcPts val="0"/>
              </a:spcAft>
              <a:buFont typeface="+mj-lt"/>
              <a:buAutoNum type="arabicPeriod"/>
            </a:pPr>
            <a:r>
              <a:rPr lang="en-US" sz="1600" dirty="0" smtClean="0">
                <a:solidFill>
                  <a:srgbClr val="002949"/>
                </a:solidFill>
                <a:ea typeface="Roboto Condensed Light" panose="02000000000000000000" pitchFamily="2" charset="0"/>
              </a:rPr>
              <a:t>Supreme </a:t>
            </a:r>
            <a:r>
              <a:rPr lang="en-US" sz="1600" dirty="0">
                <a:solidFill>
                  <a:srgbClr val="002949"/>
                </a:solidFill>
                <a:ea typeface="Roboto Condensed Light" panose="02000000000000000000" pitchFamily="2" charset="0"/>
              </a:rPr>
              <a:t>Court Case Law on the Application of the Law of Ukraine “On Administrative Procedure”: A </a:t>
            </a:r>
            <a:r>
              <a:rPr lang="en-US" sz="1600" dirty="0" smtClean="0">
                <a:solidFill>
                  <a:srgbClr val="002949"/>
                </a:solidFill>
                <a:ea typeface="Roboto Condensed Light" panose="02000000000000000000" pitchFamily="2" charset="0"/>
              </a:rPr>
              <a:t>Review</a:t>
            </a:r>
            <a:r>
              <a:rPr lang="uk-UA" sz="1600" dirty="0" smtClean="0">
                <a:solidFill>
                  <a:srgbClr val="002949"/>
                </a:solidFill>
                <a:ea typeface="Roboto Condensed Light" panose="02000000000000000000" pitchFamily="2" charset="0"/>
              </a:rPr>
              <a:t> </a:t>
            </a:r>
            <a:r>
              <a:rPr lang="en-US" sz="1600" dirty="0">
                <a:solidFill>
                  <a:srgbClr val="002949"/>
                </a:solidFill>
                <a:ea typeface="Roboto Condensed Light" panose="02000000000000000000" pitchFamily="2" charset="0"/>
                <a:hlinkClick r:id="rId6"/>
              </a:rPr>
              <a:t>https://</a:t>
            </a:r>
            <a:r>
              <a:rPr lang="en-US" sz="1600" dirty="0" smtClean="0">
                <a:solidFill>
                  <a:srgbClr val="002949"/>
                </a:solidFill>
                <a:ea typeface="Roboto Condensed Light" panose="02000000000000000000" pitchFamily="2" charset="0"/>
                <a:hlinkClick r:id="rId6"/>
              </a:rPr>
              <a:t>constitutionalist.com.ua/supreme-court-case-law-on-the-application-of-the-law-of-ukraine-on-administrative-procedure-a-review</a:t>
            </a:r>
            <a:r>
              <a:rPr lang="uk-UA" sz="1600" dirty="0" smtClean="0">
                <a:solidFill>
                  <a:srgbClr val="002949"/>
                </a:solidFill>
                <a:ea typeface="Roboto Condensed Light" panose="02000000000000000000" pitchFamily="2" charset="0"/>
              </a:rPr>
              <a:t> </a:t>
            </a:r>
          </a:p>
          <a:p>
            <a:pPr marL="742950" indent="-514350">
              <a:lnSpc>
                <a:spcPct val="100000"/>
              </a:lnSpc>
              <a:spcBef>
                <a:spcPts val="0"/>
              </a:spcBef>
              <a:spcAft>
                <a:spcPts val="0"/>
              </a:spcAft>
              <a:buFont typeface="+mj-lt"/>
              <a:buAutoNum type="arabicPeriod"/>
            </a:pPr>
            <a:r>
              <a:rPr lang="uk-UA" sz="1600" dirty="0" smtClean="0">
                <a:solidFill>
                  <a:srgbClr val="002949"/>
                </a:solidFill>
                <a:ea typeface="Roboto Condensed Light" panose="02000000000000000000" pitchFamily="2" charset="0"/>
              </a:rPr>
              <a:t>Окрема ухвала в практиці Верховного Суду: процесуальна дисципліна, реагування на нормативні прогалини та захист суспільного інтересу (огляд окремих ухвал за 2021–2026 роки</a:t>
            </a:r>
            <a:r>
              <a:rPr lang="ru-RU" sz="1600" dirty="0" smtClean="0">
                <a:solidFill>
                  <a:srgbClr val="002949"/>
                </a:solidFill>
                <a:ea typeface="Roboto Condensed Light" panose="02000000000000000000" pitchFamily="2" charset="0"/>
              </a:rPr>
              <a:t>) </a:t>
            </a:r>
            <a:r>
              <a:rPr lang="ru-RU" sz="1600" dirty="0">
                <a:solidFill>
                  <a:srgbClr val="002949"/>
                </a:solidFill>
                <a:ea typeface="Roboto Condensed Light" panose="02000000000000000000" pitchFamily="2" charset="0"/>
                <a:hlinkClick r:id="rId7"/>
              </a:rPr>
              <a:t>https://</a:t>
            </a:r>
            <a:r>
              <a:rPr lang="ru-RU" sz="1600" dirty="0" smtClean="0">
                <a:solidFill>
                  <a:srgbClr val="002949"/>
                </a:solidFill>
                <a:ea typeface="Roboto Condensed Light" panose="02000000000000000000" pitchFamily="2" charset="0"/>
                <a:hlinkClick r:id="rId7"/>
              </a:rPr>
              <a:t>constitutionalist.com.ua/okrema-ukhvala-v-praktytsi-verkhovnoho-sudu-protsesualna-dystsyplina-reahuvannia-na-normatyvni-prohalyny-ta-zakhyst-suspilnoho-interesu-ohliad-okremykh-ukhval-za-2021-2026-roky</a:t>
            </a:r>
            <a:endParaRPr lang="ru-RU" sz="1600" dirty="0" smtClean="0">
              <a:solidFill>
                <a:srgbClr val="002949"/>
              </a:solidFill>
              <a:ea typeface="Roboto Condensed Light" panose="02000000000000000000" pitchFamily="2" charset="0"/>
            </a:endParaRPr>
          </a:p>
          <a:p>
            <a:pPr marL="742950" indent="-514350">
              <a:lnSpc>
                <a:spcPct val="100000"/>
              </a:lnSpc>
              <a:spcBef>
                <a:spcPts val="0"/>
              </a:spcBef>
              <a:spcAft>
                <a:spcPts val="0"/>
              </a:spcAft>
              <a:buFont typeface="+mj-lt"/>
              <a:buAutoNum type="arabicPeriod"/>
            </a:pPr>
            <a:r>
              <a:rPr lang="uk-UA" sz="1600" dirty="0" smtClean="0">
                <a:solidFill>
                  <a:srgbClr val="002949"/>
                </a:solidFill>
                <a:ea typeface="Roboto Condensed Light" panose="02000000000000000000" pitchFamily="2" charset="0"/>
              </a:rPr>
              <a:t>Окремі думки судді в адміністративному судочинстві: ефективний судовий захист, суспільний інтерес та конституційні межі судової влади (авторський аналітичний огляд за 2018–2026 роки)</a:t>
            </a:r>
            <a:r>
              <a:rPr lang="ru-RU" sz="1600" dirty="0" smtClean="0">
                <a:solidFill>
                  <a:srgbClr val="002949"/>
                </a:solidFill>
                <a:ea typeface="Roboto Condensed Light" panose="02000000000000000000" pitchFamily="2" charset="0"/>
              </a:rPr>
              <a:t> </a:t>
            </a:r>
            <a:r>
              <a:rPr lang="ru-RU" sz="1600" dirty="0">
                <a:solidFill>
                  <a:srgbClr val="002949"/>
                </a:solidFill>
                <a:ea typeface="Roboto Condensed Light" panose="02000000000000000000" pitchFamily="2" charset="0"/>
                <a:hlinkClick r:id="rId8"/>
              </a:rPr>
              <a:t>https://</a:t>
            </a:r>
            <a:r>
              <a:rPr lang="ru-RU" sz="1600" dirty="0" smtClean="0">
                <a:solidFill>
                  <a:srgbClr val="002949"/>
                </a:solidFill>
                <a:ea typeface="Roboto Condensed Light" panose="02000000000000000000" pitchFamily="2" charset="0"/>
                <a:hlinkClick r:id="rId8"/>
              </a:rPr>
              <a:t>constitutionalist.com.ua/okremi-dumky-suddi-v-administratyvnomu-sudochynstvi-efektyvnyj-sudovyj-zakhyst-suspilnyj-interes-ta-konstytutsijni-mezhi-sudovoi-vlady-avtorskyj-analitychnyj-ohliad-za-2018-2026-roky</a:t>
            </a:r>
            <a:r>
              <a:rPr lang="ru-RU" sz="1600" dirty="0" smtClean="0">
                <a:solidFill>
                  <a:srgbClr val="002949"/>
                </a:solidFill>
                <a:ea typeface="Roboto Condensed Light" panose="02000000000000000000" pitchFamily="2" charset="0"/>
              </a:rPr>
              <a:t> </a:t>
            </a:r>
            <a:endParaRPr lang="uk-UA" sz="16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27</a:t>
            </a:r>
            <a:endParaRPr lang="en-US" sz="1400" dirty="0">
              <a:solidFill>
                <a:srgbClr val="002949"/>
              </a:solidFill>
            </a:endParaRPr>
          </a:p>
        </p:txBody>
      </p:sp>
    </p:spTree>
    <p:extLst>
      <p:ext uri="{BB962C8B-B14F-4D97-AF65-F5344CB8AC3E}">
        <p14:creationId xmlns:p14="http://schemas.microsoft.com/office/powerpoint/2010/main" val="174819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D323-AE4D-80E4-0E71-D0D5182B34B8}"/>
            </a:ext>
          </a:extLst>
        </p:cNvPr>
        <p:cNvGrpSpPr/>
        <p:nvPr/>
      </p:nvGrpSpPr>
      <p:grpSpPr>
        <a:xfrm>
          <a:off x="0" y="0"/>
          <a:ext cx="0" cy="0"/>
          <a:chOff x="0" y="0"/>
          <a:chExt cx="0" cy="0"/>
        </a:xfrm>
      </p:grpSpPr>
      <p:sp>
        <p:nvSpPr>
          <p:cNvPr id="3" name="Прямоугольник 4">
            <a:extLst>
              <a:ext uri="{FF2B5EF4-FFF2-40B4-BE49-F238E27FC236}">
                <a16:creationId xmlns:a16="http://schemas.microsoft.com/office/drawing/2014/main" id="{BB2D1CC0-46E8-5832-495F-E1A1090F5016}"/>
              </a:ext>
            </a:extLst>
          </p:cNvPr>
          <p:cNvSpPr>
            <a:spLocks noChangeArrowheads="1"/>
          </p:cNvSpPr>
          <p:nvPr/>
        </p:nvSpPr>
        <p:spPr bwMode="auto">
          <a:xfrm>
            <a:off x="587036" y="738234"/>
            <a:ext cx="11108140" cy="538609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lnSpc>
                <a:spcPct val="100000"/>
              </a:lnSpc>
              <a:spcBef>
                <a:spcPts val="0"/>
              </a:spcBef>
              <a:spcAft>
                <a:spcPts val="0"/>
              </a:spcAft>
              <a:buNone/>
            </a:pPr>
            <a:r>
              <a:rPr lang="uk-UA" sz="1200" dirty="0">
                <a:solidFill>
                  <a:srgbClr val="002949"/>
                </a:solidFill>
                <a:effectLst/>
                <a:ea typeface="Roboto Condensed Light" panose="02000000000000000000" pitchFamily="2" charset="0"/>
                <a:cs typeface="Times New Roman" panose="02020603050405020304" pitchFamily="18" charset="0"/>
              </a:rPr>
              <a:t>1. </a:t>
            </a:r>
            <a:r>
              <a:rPr lang="uk-UA" sz="1100" dirty="0">
                <a:solidFill>
                  <a:srgbClr val="002949"/>
                </a:solidFill>
                <a:effectLst/>
                <a:ea typeface="Roboto Condensed Light" panose="02000000000000000000" pitchFamily="2" charset="0"/>
                <a:cs typeface="Times New Roman" panose="02020603050405020304" pitchFamily="18" charset="0"/>
              </a:rPr>
              <a:t>Берназюк Ян. Штучний інтелект та система правосуддя України: результати співпраці у році, що минув </a:t>
            </a:r>
            <a:r>
              <a:rPr lang="en-US" sz="1100" dirty="0">
                <a:solidFill>
                  <a:srgbClr val="002949"/>
                </a:solidFill>
                <a:effectLst/>
                <a:ea typeface="Roboto Condensed Light" panose="02000000000000000000" pitchFamily="2" charset="0"/>
                <a:cs typeface="Times New Roman" panose="02020603050405020304" pitchFamily="18" charset="0"/>
                <a:hlinkClick r:id="rId2"/>
              </a:rPr>
              <a:t>https://so.supreme.court.gov.ua/authors/934/shtuchnyi-intelekt-ta-systema-pravosuddia-ukrainy-rezultaty-spivpratsi-u-rotsi-sh%D1%81ho-mynuv</a:t>
            </a:r>
            <a:r>
              <a:rPr lang="uk-UA" sz="1100" dirty="0">
                <a:solidFill>
                  <a:srgbClr val="002949"/>
                </a:solidFill>
                <a:effectLst/>
                <a:ea typeface="Roboto Condensed Light" panose="02000000000000000000" pitchFamily="2" charset="0"/>
                <a:cs typeface="Times New Roman" panose="02020603050405020304" pitchFamily="18" charset="0"/>
              </a:rPr>
              <a:t> </a:t>
            </a:r>
            <a:endParaRPr lang="en-US" sz="1100" dirty="0">
              <a:solidFill>
                <a:srgbClr val="002949"/>
              </a:solidFill>
              <a:effectLst/>
              <a:ea typeface="Roboto Condensed Light" panose="02000000000000000000" pitchFamily="2" charset="0"/>
              <a:cs typeface="Times New Roman" panose="02020603050405020304" pitchFamily="18" charset="0"/>
            </a:endParaRPr>
          </a:p>
          <a:p>
            <a:pPr algn="just">
              <a:lnSpc>
                <a:spcPct val="100000"/>
              </a:lnSpc>
              <a:spcBef>
                <a:spcPts val="0"/>
              </a:spcBef>
              <a:spcAft>
                <a:spcPts val="0"/>
              </a:spcAft>
              <a:buNone/>
            </a:pPr>
            <a:r>
              <a:rPr lang="uk-UA" sz="1100" dirty="0">
                <a:solidFill>
                  <a:srgbClr val="002949"/>
                </a:solidFill>
                <a:effectLst/>
                <a:ea typeface="Roboto Condensed Light" panose="02000000000000000000" pitchFamily="2" charset="0"/>
                <a:cs typeface="Times New Roman" panose="02020603050405020304" pitchFamily="18" charset="0"/>
              </a:rPr>
              <a:t>2. Берназюк Ян. Наукові надбання як основа для наступних кроків на шляху інтеграції штучного інтелекту в систему правосуддя </a:t>
            </a:r>
            <a:r>
              <a:rPr lang="en-US" sz="1100" dirty="0">
                <a:solidFill>
                  <a:srgbClr val="002949"/>
                </a:solidFill>
                <a:effectLst/>
                <a:ea typeface="Roboto Condensed Light" panose="02000000000000000000" pitchFamily="2" charset="0"/>
                <a:cs typeface="Times New Roman" panose="02020603050405020304" pitchFamily="18" charset="0"/>
                <a:hlinkClick r:id="rId3"/>
              </a:rPr>
              <a:t>https://so.supreme.court.gov.ua/news/949/naukovi-nadbannia-iak-osnova-dlia-nastupnykh-krokiv-na-shliakhu-intehratsii-shtuchnoho-intelektu-v-systemu-pravosuddia</a:t>
            </a:r>
            <a:r>
              <a:rPr lang="uk-UA" sz="1100" dirty="0">
                <a:solidFill>
                  <a:srgbClr val="002949"/>
                </a:solidFill>
                <a:effectLst/>
                <a:ea typeface="Roboto Condensed Light" panose="02000000000000000000" pitchFamily="2" charset="0"/>
                <a:cs typeface="Times New Roman" panose="02020603050405020304" pitchFamily="18" charset="0"/>
              </a:rPr>
              <a:t> </a:t>
            </a:r>
            <a:r>
              <a:rPr lang="en-US" sz="1100" dirty="0">
                <a:solidFill>
                  <a:srgbClr val="002949"/>
                </a:solidFill>
                <a:effectLst/>
                <a:ea typeface="Roboto Condensed Light" panose="02000000000000000000" pitchFamily="2" charset="0"/>
                <a:cs typeface="Times New Roman" panose="02020603050405020304" pitchFamily="18" charset="0"/>
              </a:rPr>
              <a:t> </a:t>
            </a:r>
          </a:p>
          <a:p>
            <a:pPr algn="just">
              <a:lnSpc>
                <a:spcPct val="100000"/>
              </a:lnSpc>
              <a:spcBef>
                <a:spcPts val="0"/>
              </a:spcBef>
              <a:spcAft>
                <a:spcPts val="0"/>
              </a:spcAft>
              <a:buNone/>
            </a:pPr>
            <a:r>
              <a:rPr lang="ru-RU" sz="1100" dirty="0">
                <a:solidFill>
                  <a:srgbClr val="002949"/>
                </a:solidFill>
                <a:ea typeface="Roboto Condensed Light" panose="02000000000000000000" pitchFamily="2" charset="0"/>
                <a:cs typeface="Times New Roman" panose="02020603050405020304" pitchFamily="18" charset="0"/>
              </a:rPr>
              <a:t>3. Берназюк Ян. Цифрова ера правосуддя: роль ШІ у забезпеченні єдності судової практики в Україні </a:t>
            </a:r>
            <a:r>
              <a:rPr lang="en-US" sz="1100" dirty="0">
                <a:solidFill>
                  <a:srgbClr val="002949"/>
                </a:solidFill>
                <a:effectLst/>
                <a:ea typeface="Roboto Condensed Light" panose="02000000000000000000" pitchFamily="2" charset="0"/>
                <a:cs typeface="Times New Roman" panose="02020603050405020304" pitchFamily="18" charset="0"/>
                <a:hlinkClick r:id="rId4"/>
              </a:rPr>
              <a:t>https://so.supreme.court.gov.ua/news/986/tsyfrova-era-pravosuddia-rol-shi-u-zabezpechenni-iednosti-sudovoi-praktyky-v-ukraini</a:t>
            </a:r>
            <a:r>
              <a:rPr lang="uk-UA" sz="1100" dirty="0">
                <a:solidFill>
                  <a:srgbClr val="002949"/>
                </a:solidFill>
                <a:effectLst/>
                <a:ea typeface="Roboto Condensed Light" panose="02000000000000000000" pitchFamily="2" charset="0"/>
                <a:cs typeface="Times New Roman" panose="02020603050405020304" pitchFamily="18" charset="0"/>
              </a:rPr>
              <a:t> </a:t>
            </a:r>
            <a:r>
              <a:rPr lang="en-US" sz="1100" dirty="0">
                <a:solidFill>
                  <a:srgbClr val="002949"/>
                </a:solidFill>
                <a:effectLst/>
                <a:ea typeface="Roboto Condensed Light" panose="02000000000000000000" pitchFamily="2" charset="0"/>
                <a:cs typeface="Times New Roman" panose="02020603050405020304" pitchFamily="18" charset="0"/>
              </a:rPr>
              <a:t> </a:t>
            </a:r>
            <a:endParaRPr lang="uk-UA" sz="1100" dirty="0">
              <a:solidFill>
                <a:srgbClr val="002949"/>
              </a:solidFill>
              <a:effectLst/>
              <a:ea typeface="Roboto Condensed Light" panose="02000000000000000000" pitchFamily="2" charset="0"/>
              <a:cs typeface="Times New Roman" panose="02020603050405020304" pitchFamily="18" charset="0"/>
            </a:endParaRPr>
          </a:p>
          <a:p>
            <a:pPr algn="just">
              <a:lnSpc>
                <a:spcPct val="100000"/>
              </a:lnSpc>
              <a:spcBef>
                <a:spcPts val="0"/>
              </a:spcBef>
              <a:spcAft>
                <a:spcPts val="0"/>
              </a:spcAft>
              <a:buNone/>
            </a:pPr>
            <a:r>
              <a:rPr lang="uk-UA" sz="1100" dirty="0">
                <a:effectLst/>
                <a:ea typeface="Roboto Condensed Light" panose="02000000000000000000" pitchFamily="2" charset="0"/>
                <a:cs typeface="Times New Roman" panose="02020603050405020304" pitchFamily="18" charset="0"/>
              </a:rPr>
              <a:t>4. </a:t>
            </a:r>
            <a:r>
              <a:rPr lang="en-US" sz="1100" dirty="0">
                <a:effectLst/>
                <a:ea typeface="Roboto Condensed Light" panose="02000000000000000000" pitchFamily="2" charset="0"/>
                <a:cs typeface="Times New Roman" panose="02020603050405020304" pitchFamily="18" charset="0"/>
              </a:rPr>
              <a:t>Bernaziuk Ian. Artificial Intelligence and the Judicial system of Ukraine: results of cooperation in the past year</a:t>
            </a:r>
            <a:r>
              <a:rPr lang="uk-UA" sz="1100" dirty="0">
                <a:effectLst/>
                <a:ea typeface="Roboto Condensed Light" panose="02000000000000000000" pitchFamily="2" charset="0"/>
                <a:cs typeface="Times New Roman" panose="02020603050405020304" pitchFamily="18" charset="0"/>
              </a:rPr>
              <a:t> </a:t>
            </a:r>
            <a:r>
              <a:rPr lang="uk-UA" sz="1100" u="sng" kern="100" dirty="0">
                <a:solidFill>
                  <a:srgbClr val="0563C1"/>
                </a:solidFill>
                <a:effectLst/>
                <a:ea typeface="Calibri" panose="020F0502020204030204" pitchFamily="34" charset="0"/>
                <a:cs typeface="Times New Roman" panose="02020603050405020304" pitchFamily="18" charset="0"/>
                <a:hlinkClick r:id="rId5"/>
              </a:rPr>
              <a:t>https://constitutionalist.com.ua/artificial-intelligence-and-the-judicial-system-of-ukraine-results-of-cooperation-in-the-past-year</a:t>
            </a:r>
            <a:r>
              <a:rPr lang="uk-UA" sz="1100" kern="100" dirty="0">
                <a:effectLst/>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a typeface="Calibri" panose="020F0502020204030204" pitchFamily="34" charset="0"/>
                <a:cs typeface="Times New Roman" panose="02020603050405020304" pitchFamily="18" charset="0"/>
              </a:rPr>
              <a:t>5. Берназюк Ян. Штучний інтелект і його використання для забезпечення єдності судової практики як складової довіри до суду // Слово Національної школи суддів України. – 2024, № 2(49), С. 16-35 </a:t>
            </a:r>
            <a:r>
              <a:rPr lang="en-US" sz="1100" kern="100" dirty="0">
                <a:ea typeface="Calibri" panose="020F0502020204030204" pitchFamily="34" charset="0"/>
                <a:cs typeface="Times New Roman" panose="02020603050405020304" pitchFamily="18" charset="0"/>
                <a:hlinkClick r:id="rId6"/>
              </a:rPr>
              <a:t>https://slovo.nsj.gov.ua/images/pdf/2024_4_49/nsj_4_49_2024.pdf</a:t>
            </a:r>
            <a:r>
              <a:rPr lang="uk-UA" sz="1100" kern="100" dirty="0">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a typeface="Calibri" panose="020F0502020204030204" pitchFamily="34" charset="0"/>
                <a:cs typeface="Times New Roman" panose="02020603050405020304" pitchFamily="18" charset="0"/>
              </a:rPr>
              <a:t>6. </a:t>
            </a:r>
            <a:r>
              <a:rPr lang="ru-RU" sz="1100" kern="100" dirty="0">
                <a:ea typeface="Calibri" panose="020F0502020204030204" pitchFamily="34" charset="0"/>
                <a:cs typeface="Times New Roman" panose="02020603050405020304" pitchFamily="18" charset="0"/>
              </a:rPr>
              <a:t>Берназюк Ян. </a:t>
            </a:r>
            <a:r>
              <a:rPr lang="uk-UA" sz="1100" kern="100" dirty="0">
                <a:ea typeface="Calibri" panose="020F0502020204030204" pitchFamily="34" charset="0"/>
                <a:cs typeface="Times New Roman" panose="02020603050405020304" pitchFamily="18" charset="0"/>
              </a:rPr>
              <a:t>Ера ШІ й роль верховних судів у цифровій трансформації правосуддя // Юридична газет</a:t>
            </a:r>
            <a:r>
              <a:rPr lang="ru-RU" sz="1100" kern="100" dirty="0">
                <a:ea typeface="Calibri" panose="020F0502020204030204" pitchFamily="34" charset="0"/>
                <a:cs typeface="Times New Roman" panose="02020603050405020304" pitchFamily="18" charset="0"/>
              </a:rPr>
              <a:t>а. № 4 (792). - С. 16-18. </a:t>
            </a:r>
            <a:r>
              <a:rPr lang="en-US" sz="1100" kern="100" dirty="0">
                <a:ea typeface="Calibri" panose="020F0502020204030204" pitchFamily="34" charset="0"/>
                <a:cs typeface="Times New Roman" panose="02020603050405020304" pitchFamily="18" charset="0"/>
                <a:hlinkClick r:id="rId7"/>
              </a:rPr>
              <a:t>https://yur-gazeta.com/publications/practice/sudova-praktika/era-shi-y-rol-verhovnih-sudiv-u-cifroviy-transformaciyi-pravosuddya.html</a:t>
            </a:r>
            <a:r>
              <a:rPr lang="uk-UA" sz="1100" kern="100" dirty="0">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ffectLst/>
                <a:ea typeface="Calibri" panose="020F0502020204030204" pitchFamily="34" charset="0"/>
                <a:cs typeface="Times New Roman" panose="02020603050405020304" pitchFamily="18" charset="0"/>
              </a:rPr>
              <a:t>7. </a:t>
            </a:r>
            <a:r>
              <a:rPr lang="en-US" sz="1100" dirty="0">
                <a:ea typeface="Roboto Condensed Light" panose="02000000000000000000" pitchFamily="2" charset="0"/>
                <a:cs typeface="Times New Roman" panose="02020603050405020304" pitchFamily="18" charset="0"/>
              </a:rPr>
              <a:t>Bernaziuk Ian. </a:t>
            </a:r>
            <a:r>
              <a:rPr lang="en-US" sz="1100" kern="100" dirty="0">
                <a:effectLst/>
                <a:ea typeface="Calibri" panose="020F0502020204030204" pitchFamily="34" charset="0"/>
                <a:cs typeface="Times New Roman" panose="02020603050405020304" pitchFamily="18" charset="0"/>
              </a:rPr>
              <a:t>Artificial Intelligence in the Ukrainian Judiciary: Charting the Course Under the Digital Gavel</a:t>
            </a:r>
            <a:r>
              <a:rPr lang="uk-UA" sz="1100" kern="100" dirty="0">
                <a:effectLst/>
                <a:ea typeface="Calibri" panose="020F0502020204030204" pitchFamily="34" charset="0"/>
                <a:cs typeface="Times New Roman" panose="02020603050405020304" pitchFamily="18" charset="0"/>
              </a:rPr>
              <a:t> </a:t>
            </a:r>
            <a:r>
              <a:rPr lang="en-US" sz="1100" kern="100" dirty="0">
                <a:ea typeface="Calibri" panose="020F0502020204030204" pitchFamily="34" charset="0"/>
                <a:cs typeface="Times New Roman" panose="02020603050405020304" pitchFamily="18" charset="0"/>
                <a:hlinkClick r:id="rId8"/>
              </a:rPr>
              <a:t>https://constitutionalist.com.ua/artificial-intelligence-in-the-ukrainian-judiciary-charting-the-course-under-the-digital-gavel</a:t>
            </a:r>
            <a:endParaRPr lang="uk-UA" sz="1100" kern="100" dirty="0">
              <a:ea typeface="Calibri" panose="020F0502020204030204" pitchFamily="34" charset="0"/>
              <a:cs typeface="Times New Roman" panose="02020603050405020304" pitchFamily="18" charset="0"/>
            </a:endParaRPr>
          </a:p>
          <a:p>
            <a:pPr algn="just">
              <a:lnSpc>
                <a:spcPct val="100000"/>
              </a:lnSpc>
              <a:spcBef>
                <a:spcPts val="0"/>
              </a:spcBef>
              <a:spcAft>
                <a:spcPts val="0"/>
              </a:spcAft>
              <a:buNone/>
            </a:pPr>
            <a:r>
              <a:rPr lang="uk-UA" altLang="uk-UA" sz="1100" kern="100" dirty="0">
                <a:solidFill>
                  <a:srgbClr val="002949"/>
                </a:solidFill>
                <a:cs typeface="Times New Roman" panose="02020603050405020304" pitchFamily="18" charset="0"/>
              </a:rPr>
              <a:t>8. </a:t>
            </a:r>
            <a:r>
              <a:rPr lang="en-US" sz="1100" dirty="0">
                <a:ea typeface="Roboto Condensed Light" panose="02000000000000000000" pitchFamily="2" charset="0"/>
                <a:cs typeface="Times New Roman" panose="02020603050405020304" pitchFamily="18" charset="0"/>
              </a:rPr>
              <a:t>Bernaziuk Ian. </a:t>
            </a:r>
            <a:r>
              <a:rPr lang="en-US" altLang="uk-UA" sz="1100" kern="100" dirty="0">
                <a:solidFill>
                  <a:srgbClr val="002949"/>
                </a:solidFill>
                <a:cs typeface="Times New Roman" panose="02020603050405020304" pitchFamily="18" charset="0"/>
              </a:rPr>
              <a:t>Benchmarking Justice: Can AI Uphold the Rule of Law? </a:t>
            </a:r>
            <a:r>
              <a:rPr lang="en-US" altLang="uk-UA" sz="1100" kern="100" dirty="0">
                <a:solidFill>
                  <a:srgbClr val="002949"/>
                </a:solidFill>
                <a:cs typeface="Times New Roman" panose="02020603050405020304" pitchFamily="18" charset="0"/>
                <a:hlinkClick r:id="rId9"/>
              </a:rPr>
              <a:t>https://law.ukma.edu.ua/wp-content/uploads/2025/11/Rule-of-Law-and-AI-Challenges.pdf</a:t>
            </a:r>
            <a:r>
              <a:rPr lang="en-US" altLang="uk-UA" sz="1100" kern="100" dirty="0">
                <a:solidFill>
                  <a:srgbClr val="002949"/>
                </a:solidFill>
                <a:cs typeface="Times New Roman" panose="02020603050405020304" pitchFamily="18" charset="0"/>
              </a:rPr>
              <a:t> </a:t>
            </a:r>
            <a:endParaRPr lang="uk-UA" altLang="uk-UA" sz="1100" kern="100" dirty="0">
              <a:solidFill>
                <a:srgbClr val="002949"/>
              </a:solidFill>
              <a:cs typeface="Times New Roman" panose="02020603050405020304" pitchFamily="18" charset="0"/>
            </a:endParaRPr>
          </a:p>
          <a:p>
            <a:pPr algn="just">
              <a:lnSpc>
                <a:spcPct val="100000"/>
              </a:lnSpc>
              <a:spcBef>
                <a:spcPts val="0"/>
              </a:spcBef>
              <a:spcAft>
                <a:spcPts val="0"/>
              </a:spcAft>
              <a:buNone/>
            </a:pPr>
            <a:r>
              <a:rPr lang="ru-RU" altLang="uk-UA" sz="1100" dirty="0">
                <a:solidFill>
                  <a:srgbClr val="002949"/>
                </a:solidFill>
              </a:rPr>
              <a:t>9. Берназюк Ян. Правосуддя майбутнього: збереження незалежності та людяності в еру ШІ </a:t>
            </a:r>
            <a:r>
              <a:rPr lang="en-US" altLang="uk-UA" sz="1100" dirty="0">
                <a:solidFill>
                  <a:srgbClr val="002949"/>
                </a:solidFill>
                <a:hlinkClick r:id="rId10"/>
              </a:rPr>
              <a:t>https://court.gov.ua/storage/portal/supreme/161.%20Future_justice_independent_humane%20AI-era_bernaziuk%20%D0%B3%D0%BE%D1%82%D0%BE%D0%B2%D0%BE.pdf</a:t>
            </a:r>
            <a:r>
              <a:rPr lang="uk-UA" altLang="uk-UA" sz="1100" dirty="0">
                <a:solidFill>
                  <a:srgbClr val="002949"/>
                </a:solidFill>
              </a:rPr>
              <a:t> </a:t>
            </a:r>
          </a:p>
          <a:p>
            <a:pPr algn="just">
              <a:lnSpc>
                <a:spcPct val="100000"/>
              </a:lnSpc>
              <a:spcBef>
                <a:spcPts val="0"/>
              </a:spcBef>
              <a:spcAft>
                <a:spcPts val="0"/>
              </a:spcAft>
              <a:buNone/>
            </a:pPr>
            <a:r>
              <a:rPr lang="ru-RU" altLang="uk-UA" sz="1100" dirty="0">
                <a:solidFill>
                  <a:srgbClr val="002949"/>
                </a:solidFill>
              </a:rPr>
              <a:t>10. Берназюк Ян. Межі втручання у приватне життя в умовах загроз національній безпеці: стандарти і виклики для правосуддя</a:t>
            </a:r>
          </a:p>
          <a:p>
            <a:pPr algn="just">
              <a:lnSpc>
                <a:spcPct val="100000"/>
              </a:lnSpc>
              <a:spcBef>
                <a:spcPts val="0"/>
              </a:spcBef>
              <a:spcAft>
                <a:spcPts val="0"/>
              </a:spcAft>
              <a:buNone/>
            </a:pPr>
            <a:r>
              <a:rPr lang="ru-RU" altLang="uk-UA" sz="1100" dirty="0">
                <a:solidFill>
                  <a:srgbClr val="002949"/>
                </a:solidFill>
                <a:hlinkClick r:id="rId11"/>
              </a:rPr>
              <a:t>https://court.gov.ua/storage/portal/supreme/135.%20Limits_of_Interference_Private_Life_under_National_Security%20Threats_bernaziuk.pdf</a:t>
            </a:r>
            <a:r>
              <a:rPr lang="ru-RU" altLang="uk-UA" sz="1100" dirty="0">
                <a:solidFill>
                  <a:srgbClr val="002949"/>
                </a:solidFill>
              </a:rPr>
              <a:t> </a:t>
            </a:r>
          </a:p>
          <a:p>
            <a:pPr algn="just">
              <a:lnSpc>
                <a:spcPct val="100000"/>
              </a:lnSpc>
              <a:spcBef>
                <a:spcPts val="0"/>
              </a:spcBef>
              <a:spcAft>
                <a:spcPts val="0"/>
              </a:spcAft>
              <a:buNone/>
            </a:pPr>
            <a:r>
              <a:rPr lang="ru-RU" altLang="uk-UA" sz="1100" dirty="0">
                <a:solidFill>
                  <a:srgbClr val="002949"/>
                </a:solidFill>
              </a:rPr>
              <a:t>11. Берназюк Ян, Фонова Олена. Правосуддя 2035: між правом і кодом. Випуск № 18 подкастів НШСУ </a:t>
            </a:r>
            <a:r>
              <a:rPr lang="ru-RU" altLang="uk-UA" sz="1100" dirty="0">
                <a:solidFill>
                  <a:srgbClr val="002949"/>
                </a:solidFill>
                <a:hlinkClick r:id="rId12"/>
              </a:rPr>
              <a:t>https://youtu.be/UlghLhHV8os?si=nCpvAl5p5KP3tY_G</a:t>
            </a:r>
            <a:r>
              <a:rPr lang="ru-RU" altLang="uk-UA" sz="1100" dirty="0">
                <a:solidFill>
                  <a:srgbClr val="002949"/>
                </a:solidFill>
              </a:rPr>
              <a:t> </a:t>
            </a:r>
          </a:p>
          <a:p>
            <a:pPr algn="just">
              <a:lnSpc>
                <a:spcPct val="100000"/>
              </a:lnSpc>
              <a:spcBef>
                <a:spcPts val="0"/>
              </a:spcBef>
              <a:spcAft>
                <a:spcPts val="0"/>
              </a:spcAft>
              <a:buNone/>
            </a:pPr>
            <a:r>
              <a:rPr lang="ru-RU" altLang="uk-UA" sz="1100" dirty="0">
                <a:solidFill>
                  <a:srgbClr val="002949"/>
                </a:solidFill>
              </a:rPr>
              <a:t>12. Штучний інтелект у роботі адвоката та судовому процесі: можливості, межі, відповідальність </a:t>
            </a:r>
            <a:r>
              <a:rPr lang="ru-RU" altLang="uk-UA" sz="1100" dirty="0">
                <a:solidFill>
                  <a:srgbClr val="002949"/>
                </a:solidFill>
                <a:hlinkClick r:id="rId13"/>
              </a:rPr>
              <a:t>https://youtu.be/-qJ2FCeOEWQ</a:t>
            </a:r>
            <a:endParaRPr lang="ru-RU" altLang="uk-UA" sz="1100" dirty="0">
              <a:solidFill>
                <a:srgbClr val="002949"/>
              </a:solidFill>
            </a:endParaRPr>
          </a:p>
          <a:p>
            <a:pPr algn="just">
              <a:lnSpc>
                <a:spcPct val="100000"/>
              </a:lnSpc>
              <a:spcBef>
                <a:spcPts val="0"/>
              </a:spcBef>
              <a:spcAft>
                <a:spcPts val="0"/>
              </a:spcAft>
              <a:buNone/>
            </a:pPr>
            <a:r>
              <a:rPr lang="ru-RU" altLang="uk-UA" sz="1100" dirty="0">
                <a:solidFill>
                  <a:srgbClr val="002949"/>
                </a:solidFill>
              </a:rPr>
              <a:t>13. </a:t>
            </a:r>
            <a:r>
              <a:rPr lang="uk-UA" altLang="uk-UA" sz="1100" dirty="0">
                <a:solidFill>
                  <a:srgbClr val="002949"/>
                </a:solidFill>
              </a:rPr>
              <a:t>Коментар до статті 16 (використання суддею </a:t>
            </a:r>
            <a:r>
              <a:rPr lang="ru-RU" altLang="uk-UA" sz="1100" dirty="0">
                <a:solidFill>
                  <a:srgbClr val="002949"/>
                </a:solidFill>
              </a:rPr>
              <a:t>технологій ШІ) Кодексу суддівської етики </a:t>
            </a:r>
            <a:r>
              <a:rPr lang="ru-RU" altLang="uk-UA" sz="1100" dirty="0">
                <a:solidFill>
                  <a:srgbClr val="002949"/>
                </a:solidFill>
                <a:hlinkClick r:id="rId14"/>
              </a:rPr>
              <a:t>https://constitutionalist.com.ua/komentar-do-statti-16-vykorystannia-suddeiu-tekhnolohij-shi-kodeksu-suddivskoi-etyky</a:t>
            </a:r>
            <a:r>
              <a:rPr lang="ru-RU" altLang="uk-UA" sz="1100" dirty="0">
                <a:solidFill>
                  <a:srgbClr val="002949"/>
                </a:solidFill>
              </a:rPr>
              <a:t> </a:t>
            </a:r>
            <a:endParaRPr lang="ru-RU" altLang="uk-UA" sz="1100" dirty="0" smtClean="0">
              <a:solidFill>
                <a:srgbClr val="002949"/>
              </a:solidFill>
            </a:endParaRPr>
          </a:p>
          <a:p>
            <a:pPr algn="just">
              <a:lnSpc>
                <a:spcPct val="100000"/>
              </a:lnSpc>
              <a:spcBef>
                <a:spcPts val="0"/>
              </a:spcBef>
              <a:spcAft>
                <a:spcPts val="0"/>
              </a:spcAft>
              <a:buNone/>
            </a:pPr>
            <a:r>
              <a:rPr lang="uk-UA" altLang="uk-UA" sz="1100" dirty="0" smtClean="0">
                <a:solidFill>
                  <a:srgbClr val="002949"/>
                </a:solidFill>
              </a:rPr>
              <a:t>14. </a:t>
            </a:r>
            <a:r>
              <a:rPr lang="en-US" sz="1100" dirty="0">
                <a:ea typeface="Roboto Condensed Light" panose="02000000000000000000" pitchFamily="2" charset="0"/>
                <a:cs typeface="Times New Roman" panose="02020603050405020304" pitchFamily="18" charset="0"/>
              </a:rPr>
              <a:t>Bernaziuk Ian </a:t>
            </a:r>
            <a:r>
              <a:rPr lang="en-US" altLang="uk-UA" sz="1100" dirty="0" smtClean="0">
                <a:solidFill>
                  <a:srgbClr val="002949"/>
                </a:solidFill>
              </a:rPr>
              <a:t>Integration </a:t>
            </a:r>
            <a:r>
              <a:rPr lang="en-US" altLang="uk-UA" sz="1100" dirty="0">
                <a:solidFill>
                  <a:srgbClr val="002949"/>
                </a:solidFill>
              </a:rPr>
              <a:t>of AI into the Justice System of Ukraine: Normative Boundaries, Technological Sovereignty, and Case-Law https://</a:t>
            </a:r>
            <a:r>
              <a:rPr lang="en-US" altLang="uk-UA" sz="1100" dirty="0" smtClean="0">
                <a:solidFill>
                  <a:srgbClr val="002949"/>
                </a:solidFill>
              </a:rPr>
              <a:t>court.gov.ua/storage/portal/supreme/prezent2026/182_Integration_AI_into_Ukraine%E2%80%99s_Justice_System_bernaziuk.pdf  </a:t>
            </a:r>
            <a:endParaRPr lang="uk-UA" altLang="uk-UA" sz="1100" dirty="0" smtClean="0">
              <a:solidFill>
                <a:srgbClr val="002949"/>
              </a:solidFill>
            </a:endParaRPr>
          </a:p>
          <a:p>
            <a:pPr algn="just">
              <a:lnSpc>
                <a:spcPct val="100000"/>
              </a:lnSpc>
              <a:spcBef>
                <a:spcPts val="0"/>
              </a:spcBef>
              <a:spcAft>
                <a:spcPts val="0"/>
              </a:spcAft>
              <a:buNone/>
            </a:pPr>
            <a:r>
              <a:rPr lang="uk-UA" sz="1100" dirty="0" smtClean="0">
                <a:solidFill>
                  <a:srgbClr val="002949"/>
                </a:solidFill>
                <a:ea typeface="Roboto Condensed Light" panose="02000000000000000000" pitchFamily="2" charset="0"/>
                <a:cs typeface="Times New Roman" panose="02020603050405020304" pitchFamily="18" charset="0"/>
              </a:rPr>
              <a:t>15. </a:t>
            </a:r>
            <a:r>
              <a:rPr lang="en-US" sz="1100" dirty="0" smtClean="0">
                <a:ea typeface="Roboto Condensed Light" panose="02000000000000000000" pitchFamily="2" charset="0"/>
                <a:cs typeface="Times New Roman" panose="02020603050405020304" pitchFamily="18" charset="0"/>
              </a:rPr>
              <a:t>Bernaziuk </a:t>
            </a:r>
            <a:r>
              <a:rPr lang="en-US" sz="1100" dirty="0">
                <a:ea typeface="Roboto Condensed Light" panose="02000000000000000000" pitchFamily="2" charset="0"/>
                <a:cs typeface="Times New Roman" panose="02020603050405020304" pitchFamily="18" charset="0"/>
              </a:rPr>
              <a:t>Ian </a:t>
            </a:r>
            <a:r>
              <a:rPr lang="en-US" altLang="uk-UA" sz="1100" dirty="0" smtClean="0">
                <a:solidFill>
                  <a:srgbClr val="002949"/>
                </a:solidFill>
              </a:rPr>
              <a:t>Educational </a:t>
            </a:r>
            <a:r>
              <a:rPr lang="en-US" altLang="uk-UA" sz="1100" dirty="0">
                <a:solidFill>
                  <a:srgbClr val="002949"/>
                </a:solidFill>
              </a:rPr>
              <a:t>and Practice-Oriented Initiatives: Preparing the Judiciary of Ukraine for the Age of </a:t>
            </a:r>
            <a:r>
              <a:rPr lang="en-US" altLang="uk-UA" sz="1100" dirty="0" smtClean="0">
                <a:solidFill>
                  <a:srgbClr val="002949"/>
                </a:solidFill>
              </a:rPr>
              <a:t>AI </a:t>
            </a:r>
            <a:r>
              <a:rPr lang="uk-UA" altLang="uk-UA" sz="1100" dirty="0" smtClean="0">
                <a:solidFill>
                  <a:srgbClr val="002949"/>
                </a:solidFill>
              </a:rPr>
              <a:t> </a:t>
            </a:r>
            <a:r>
              <a:rPr lang="en-US" altLang="uk-UA" sz="1100" dirty="0" smtClean="0">
                <a:solidFill>
                  <a:srgbClr val="002949"/>
                </a:solidFill>
                <a:hlinkClick r:id="rId15"/>
              </a:rPr>
              <a:t>https</a:t>
            </a:r>
            <a:r>
              <a:rPr lang="en-US" altLang="uk-UA" sz="1100" dirty="0">
                <a:solidFill>
                  <a:srgbClr val="002949"/>
                </a:solidFill>
                <a:hlinkClick r:id="rId15"/>
              </a:rPr>
              <a:t>://</a:t>
            </a:r>
            <a:r>
              <a:rPr lang="en-US" altLang="uk-UA" sz="1100" dirty="0" smtClean="0">
                <a:solidFill>
                  <a:srgbClr val="002949"/>
                </a:solidFill>
                <a:hlinkClick r:id="rId15"/>
              </a:rPr>
              <a:t>court.gov.ua/storage/portal/supreme/prezent2026/183_Preparing_Ukrainian_Judges_for_AI_bernaziuk.pdf</a:t>
            </a:r>
            <a:r>
              <a:rPr lang="uk-UA" altLang="uk-UA" sz="1100" dirty="0" smtClean="0">
                <a:solidFill>
                  <a:srgbClr val="002949"/>
                </a:solidFill>
              </a:rPr>
              <a:t> </a:t>
            </a:r>
            <a:r>
              <a:rPr lang="en-US" altLang="uk-UA" sz="1100" dirty="0" smtClean="0">
                <a:solidFill>
                  <a:srgbClr val="002949"/>
                </a:solidFill>
              </a:rPr>
              <a:t>  </a:t>
            </a:r>
            <a:endParaRPr lang="en-US" altLang="uk-UA" sz="1100" dirty="0">
              <a:solidFill>
                <a:srgbClr val="002949"/>
              </a:solidFill>
            </a:endParaRPr>
          </a:p>
          <a:p>
            <a:pPr algn="just">
              <a:lnSpc>
                <a:spcPct val="100000"/>
              </a:lnSpc>
              <a:spcBef>
                <a:spcPts val="0"/>
              </a:spcBef>
              <a:spcAft>
                <a:spcPts val="0"/>
              </a:spcAft>
              <a:buNone/>
            </a:pPr>
            <a:r>
              <a:rPr lang="ru-RU" altLang="uk-UA" sz="1100" dirty="0" smtClean="0">
                <a:solidFill>
                  <a:srgbClr val="002949"/>
                </a:solidFill>
              </a:rPr>
              <a:t>16. Берназюк Ян. Примирення </a:t>
            </a:r>
            <a:r>
              <a:rPr lang="ru-RU" altLang="uk-UA" sz="1100" dirty="0">
                <a:solidFill>
                  <a:srgbClr val="002949"/>
                </a:solidFill>
              </a:rPr>
              <a:t>та медіація як інструменти ефективного захисту в адміністративному судочинстві </a:t>
            </a:r>
            <a:r>
              <a:rPr lang="en-US" altLang="uk-UA" sz="1100" dirty="0">
                <a:solidFill>
                  <a:srgbClr val="002949"/>
                </a:solidFill>
                <a:hlinkClick r:id="rId16"/>
              </a:rPr>
              <a:t>https://</a:t>
            </a:r>
            <a:r>
              <a:rPr lang="en-US" altLang="uk-UA" sz="1100" dirty="0" smtClean="0">
                <a:solidFill>
                  <a:srgbClr val="002949"/>
                </a:solidFill>
                <a:hlinkClick r:id="rId16"/>
              </a:rPr>
              <a:t>court.gov.ua/storage/portal/supreme/prezent2026/184_Conciliation_mediation_effective_remedies_bernaziuk.pdf</a:t>
            </a:r>
            <a:r>
              <a:rPr lang="uk-UA" altLang="uk-UA" sz="1100" dirty="0" smtClean="0">
                <a:solidFill>
                  <a:srgbClr val="002949"/>
                </a:solidFill>
              </a:rPr>
              <a:t> </a:t>
            </a:r>
            <a:endParaRPr lang="en-US" altLang="uk-UA" sz="1100" dirty="0">
              <a:solidFill>
                <a:srgbClr val="002949"/>
              </a:solidFill>
            </a:endParaRPr>
          </a:p>
          <a:p>
            <a:pPr algn="just">
              <a:lnSpc>
                <a:spcPct val="100000"/>
              </a:lnSpc>
              <a:spcBef>
                <a:spcPts val="0"/>
              </a:spcBef>
              <a:spcAft>
                <a:spcPts val="0"/>
              </a:spcAft>
              <a:buNone/>
            </a:pPr>
            <a:r>
              <a:rPr lang="uk-UA" altLang="uk-UA" sz="1100" dirty="0" smtClean="0">
                <a:solidFill>
                  <a:srgbClr val="002949"/>
                </a:solidFill>
              </a:rPr>
              <a:t>17. </a:t>
            </a:r>
            <a:r>
              <a:rPr lang="en-US" sz="1100" dirty="0">
                <a:ea typeface="Roboto Condensed Light" panose="02000000000000000000" pitchFamily="2" charset="0"/>
                <a:cs typeface="Times New Roman" panose="02020603050405020304" pitchFamily="18" charset="0"/>
              </a:rPr>
              <a:t>Bernaziuk Ian </a:t>
            </a:r>
            <a:r>
              <a:rPr lang="en-US" altLang="uk-UA" sz="1100" dirty="0" smtClean="0">
                <a:solidFill>
                  <a:srgbClr val="002949"/>
                </a:solidFill>
              </a:rPr>
              <a:t>Sovereign </a:t>
            </a:r>
            <a:r>
              <a:rPr lang="en-US" altLang="uk-UA" sz="1100" dirty="0">
                <a:solidFill>
                  <a:srgbClr val="002949"/>
                </a:solidFill>
              </a:rPr>
              <a:t>AI: From a Technological Idea to a Matter of State Resilience </a:t>
            </a:r>
            <a:r>
              <a:rPr lang="en-US" altLang="uk-UA" sz="1100" dirty="0">
                <a:solidFill>
                  <a:srgbClr val="002949"/>
                </a:solidFill>
                <a:hlinkClick r:id="rId17"/>
              </a:rPr>
              <a:t>https://</a:t>
            </a:r>
            <a:r>
              <a:rPr lang="en-US" altLang="uk-UA" sz="1100" dirty="0" smtClean="0">
                <a:solidFill>
                  <a:srgbClr val="002949"/>
                </a:solidFill>
                <a:hlinkClick r:id="rId17"/>
              </a:rPr>
              <a:t>constitutionalist.com.ua/sovereign-ai-from-a-technological-idea-to-a-matter-of-state-resilience</a:t>
            </a:r>
            <a:r>
              <a:rPr lang="uk-UA" altLang="uk-UA" sz="1100" dirty="0" smtClean="0">
                <a:solidFill>
                  <a:srgbClr val="002949"/>
                </a:solidFill>
              </a:rPr>
              <a:t> </a:t>
            </a:r>
            <a:r>
              <a:rPr lang="en-US" altLang="uk-UA" sz="1100" dirty="0" smtClean="0">
                <a:solidFill>
                  <a:srgbClr val="002949"/>
                </a:solidFill>
              </a:rPr>
              <a:t> </a:t>
            </a:r>
            <a:endParaRPr lang="en-US" altLang="uk-UA" sz="1100" dirty="0">
              <a:solidFill>
                <a:srgbClr val="002949"/>
              </a:solidFill>
            </a:endParaRPr>
          </a:p>
          <a:p>
            <a:pPr algn="just">
              <a:lnSpc>
                <a:spcPct val="100000"/>
              </a:lnSpc>
              <a:spcBef>
                <a:spcPts val="0"/>
              </a:spcBef>
              <a:spcAft>
                <a:spcPts val="0"/>
              </a:spcAft>
              <a:buNone/>
            </a:pPr>
            <a:endParaRPr lang="en-US" altLang="uk-UA" sz="1300" dirty="0">
              <a:solidFill>
                <a:srgbClr val="002949"/>
              </a:solidFill>
            </a:endParaRPr>
          </a:p>
        </p:txBody>
      </p:sp>
      <p:sp>
        <p:nvSpPr>
          <p:cNvPr id="4" name="Сувій: горизонтальний 3">
            <a:extLst>
              <a:ext uri="{FF2B5EF4-FFF2-40B4-BE49-F238E27FC236}">
                <a16:creationId xmlns:a16="http://schemas.microsoft.com/office/drawing/2014/main" id="{0506264A-CA60-1228-9A4D-4409394511AB}"/>
              </a:ext>
            </a:extLst>
          </p:cNvPr>
          <p:cNvSpPr/>
          <p:nvPr/>
        </p:nvSpPr>
        <p:spPr>
          <a:xfrm>
            <a:off x="780176" y="210312"/>
            <a:ext cx="9873934" cy="406452"/>
          </a:xfrm>
          <a:prstGeom prst="horizontalScroll">
            <a:avLst>
              <a:gd name="adj" fmla="val 25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r>
              <a:rPr lang="uk-UA" sz="2400" dirty="0">
                <a:solidFill>
                  <a:srgbClr val="004E9E"/>
                </a:solidFill>
                <a:effectLst/>
                <a:latin typeface="Roboto Condensed Light" panose="02000000000000000000" pitchFamily="2" charset="0"/>
                <a:ea typeface="Roboto Condensed Light" panose="02000000000000000000" pitchFamily="2" charset="0"/>
              </a:rPr>
              <a:t>ДОДАТКОВІ ДЖЕРЕЛА</a:t>
            </a:r>
          </a:p>
        </p:txBody>
      </p:sp>
      <p:sp>
        <p:nvSpPr>
          <p:cNvPr id="5" name="Text Placeholder 2">
            <a:extLst>
              <a:ext uri="{FF2B5EF4-FFF2-40B4-BE49-F238E27FC236}">
                <a16:creationId xmlns:a16="http://schemas.microsoft.com/office/drawing/2014/main" id="{2DE07478-08E0-39ED-2AB9-B99B5D34639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sp>
        <p:nvSpPr>
          <p:cNvPr id="6" name="Slide Number Placeholder 3">
            <a:extLst>
              <a:ext uri="{FF2B5EF4-FFF2-40B4-BE49-F238E27FC236}">
                <a16:creationId xmlns:a16="http://schemas.microsoft.com/office/drawing/2014/main" id="{563E06CB-6092-36E9-3C6A-1B4FF6B9C18F}"/>
              </a:ext>
            </a:extLst>
          </p:cNvPr>
          <p:cNvSpPr>
            <a:spLocks noGrp="1"/>
          </p:cNvSpPr>
          <p:nvPr>
            <p:ph type="sldNum" sz="quarter" idx="12"/>
          </p:nvPr>
        </p:nvSpPr>
        <p:spPr>
          <a:xfrm>
            <a:off x="9267351" y="5995665"/>
            <a:ext cx="2404944" cy="402652"/>
          </a:xfrm>
        </p:spPr>
        <p:txBody>
          <a:bodyPr/>
          <a:lstStyle/>
          <a:p>
            <a:r>
              <a:rPr lang="uk-UA" sz="1400" dirty="0" smtClean="0">
                <a:solidFill>
                  <a:srgbClr val="002949"/>
                </a:solidFill>
              </a:rPr>
              <a:t>28</a:t>
            </a:r>
            <a:endParaRPr lang="en-US" sz="1400" dirty="0">
              <a:solidFill>
                <a:srgbClr val="002949"/>
              </a:solidFill>
            </a:endParaRPr>
          </a:p>
        </p:txBody>
      </p:sp>
      <p:cxnSp>
        <p:nvCxnSpPr>
          <p:cNvPr id="7" name="Прямая соединительная линия 6">
            <a:extLst>
              <a:ext uri="{FF2B5EF4-FFF2-40B4-BE49-F238E27FC236}">
                <a16:creationId xmlns:a16="http://schemas.microsoft.com/office/drawing/2014/main" id="{EF77FF37-91C3-30E3-2BE3-BEC355FD7E70}"/>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53015FB7-0082-4B91-F218-B1310B023C9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uk-UA" altLang="uk-UA" dirty="0">
              <a:solidFill>
                <a:srgbClr val="002949"/>
              </a:solidFill>
            </a:endParaRPr>
          </a:p>
        </p:txBody>
      </p:sp>
    </p:spTree>
    <p:extLst>
      <p:ext uri="{BB962C8B-B14F-4D97-AF65-F5344CB8AC3E}">
        <p14:creationId xmlns:p14="http://schemas.microsoft.com/office/powerpoint/2010/main" val="132070360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pic>
        <p:nvPicPr>
          <p:cNvPr id="5" name="Графіка 13">
            <a:extLst>
              <a:ext uri="{FF2B5EF4-FFF2-40B4-BE49-F238E27FC236}">
                <a16:creationId xmlns:a16="http://schemas.microsoft.com/office/drawing/2014/main" id="{807C6EA5-01E7-4961-906B-E8F780987E9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87375" y="584200"/>
            <a:ext cx="1232064" cy="1510617"/>
          </a:xfrm>
          <a:prstGeom prst="rect">
            <a:avLst/>
          </a:prstGeom>
        </p:spPr>
      </p:pic>
      <p:sp>
        <p:nvSpPr>
          <p:cNvPr id="6" name="TextBox 5">
            <a:extLst>
              <a:ext uri="{FF2B5EF4-FFF2-40B4-BE49-F238E27FC236}">
                <a16:creationId xmlns:a16="http://schemas.microsoft.com/office/drawing/2014/main" id="{234FC462-91EA-4801-A062-F8D36BEF3FCA}"/>
              </a:ext>
            </a:extLst>
          </p:cNvPr>
          <p:cNvSpPr txBox="1">
            <a:spLocks noChangeArrowheads="1"/>
          </p:cNvSpPr>
          <p:nvPr/>
        </p:nvSpPr>
        <p:spPr bwMode="auto">
          <a:xfrm>
            <a:off x="482525" y="5569506"/>
            <a:ext cx="49332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uk-UA"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Дякую за увагу</a:t>
            </a:r>
            <a:r>
              <a:rPr lang="en-US"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a:t>
            </a:r>
            <a:endParaRPr lang="uk-UA"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cxnSp>
        <p:nvCxnSpPr>
          <p:cNvPr id="7" name="Пряма сполучна лінія 2">
            <a:extLst>
              <a:ext uri="{FF2B5EF4-FFF2-40B4-BE49-F238E27FC236}">
                <a16:creationId xmlns:a16="http://schemas.microsoft.com/office/drawing/2014/main" id="{89431B16-B8A7-4491-BBE3-19389F18F114}"/>
              </a:ext>
            </a:extLst>
          </p:cNvPr>
          <p:cNvCxnSpPr>
            <a:cxnSpLocks/>
          </p:cNvCxnSpPr>
          <p:nvPr/>
        </p:nvCxnSpPr>
        <p:spPr>
          <a:xfrm>
            <a:off x="587375" y="5477773"/>
            <a:ext cx="90716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Місце для номера слайда 1">
            <a:extLst>
              <a:ext uri="{FF2B5EF4-FFF2-40B4-BE49-F238E27FC236}">
                <a16:creationId xmlns:a16="http://schemas.microsoft.com/office/drawing/2014/main" id="{5AE18610-062B-FEA4-3C53-2BB8686D94BF}"/>
              </a:ext>
            </a:extLst>
          </p:cNvPr>
          <p:cNvSpPr>
            <a:spLocks noGrp="1"/>
          </p:cNvSpPr>
          <p:nvPr>
            <p:ph type="sldNum" sz="quarter" idx="12"/>
          </p:nvPr>
        </p:nvSpPr>
        <p:spPr/>
        <p:txBody>
          <a:bodyPr/>
          <a:lstStyle/>
          <a:p>
            <a:pPr>
              <a:defRPr/>
            </a:pPr>
            <a:fld id="{AF12A4B8-FBE2-42FD-8F7C-E331D756A450}" type="slidenum">
              <a:rPr lang="uk-UA" altLang="uk-UA" smtClean="0">
                <a:solidFill>
                  <a:srgbClr val="002949"/>
                </a:solidFill>
              </a:rPr>
              <a:pPr>
                <a:defRPr/>
              </a:pPr>
              <a:t>29</a:t>
            </a:fld>
            <a:endParaRPr lang="uk-UA" altLang="uk-UA" dirty="0">
              <a:solidFill>
                <a:srgbClr val="00294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7"/>
            <a:ext cx="10515600" cy="695156"/>
          </a:xfrm>
        </p:spPr>
        <p:txBody>
          <a:bodyPr/>
          <a:lstStyle/>
          <a:p>
            <a:pPr algn="ctr"/>
            <a:r>
              <a:rPr lang="uk-UA" sz="3600" b="1" dirty="0" smtClean="0">
                <a:solidFill>
                  <a:srgbClr val="004E9E"/>
                </a:solidFill>
                <a:ea typeface="Roboto Condensed Light" panose="02000000000000000000" pitchFamily="2" charset="0"/>
                <a:cs typeface="Times New Roman" panose="02020603050405020304" pitchFamily="18" charset="0"/>
              </a:rPr>
              <a:t/>
            </a:r>
            <a:br>
              <a:rPr lang="uk-UA" sz="3600" b="1" dirty="0" smtClean="0">
                <a:solidFill>
                  <a:srgbClr val="004E9E"/>
                </a:solidFill>
                <a:ea typeface="Roboto Condensed Light" panose="02000000000000000000" pitchFamily="2" charset="0"/>
                <a:cs typeface="Times New Roman" panose="02020603050405020304" pitchFamily="18" charset="0"/>
              </a:rPr>
            </a:br>
            <a:r>
              <a:rPr lang="uk-UA" sz="3600" b="1" dirty="0" smtClean="0">
                <a:solidFill>
                  <a:srgbClr val="004E9E"/>
                </a:solidFill>
                <a:ea typeface="Roboto Condensed Light" panose="02000000000000000000" pitchFamily="2" charset="0"/>
                <a:cs typeface="Times New Roman" panose="02020603050405020304" pitchFamily="18" charset="0"/>
              </a:rPr>
              <a:t>КОНСТИТУЦІЯ УКРАЇНИ </a:t>
            </a:r>
            <a:r>
              <a:rPr lang="uk-UA" sz="3600" b="1" dirty="0">
                <a:solidFill>
                  <a:srgbClr val="004E9E"/>
                </a:solidFill>
                <a:ea typeface="Roboto Condensed Light" panose="02000000000000000000" pitchFamily="2" charset="0"/>
                <a:cs typeface="Times New Roman" panose="02020603050405020304" pitchFamily="18" charset="0"/>
              </a:rPr>
              <a:t/>
            </a:r>
            <a:br>
              <a:rPr lang="uk-UA" sz="3600" b="1" dirty="0">
                <a:solidFill>
                  <a:srgbClr val="004E9E"/>
                </a:solidFill>
                <a:ea typeface="Roboto Condensed Light" panose="02000000000000000000" pitchFamily="2" charset="0"/>
                <a:cs typeface="Times New Roman" panose="02020603050405020304" pitchFamily="18" charset="0"/>
              </a:rPr>
            </a:br>
            <a:endParaRPr lang="uk-UA" sz="24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099308"/>
            <a:ext cx="11395494" cy="4765470"/>
          </a:xfrm>
        </p:spPr>
        <p:txBody>
          <a:bodyPr/>
          <a:lstStyle/>
          <a:p>
            <a:pPr indent="0" algn="just">
              <a:lnSpc>
                <a:spcPct val="100000"/>
              </a:lnSpc>
              <a:spcBef>
                <a:spcPts val="0"/>
              </a:spcBef>
              <a:spcAft>
                <a:spcPts val="0"/>
              </a:spcAft>
              <a:buNone/>
            </a:pPr>
            <a:r>
              <a:rPr lang="uk-UA" sz="3200" dirty="0" smtClean="0"/>
              <a:t>Стаття 124. </a:t>
            </a:r>
          </a:p>
          <a:p>
            <a:pPr indent="0" algn="just">
              <a:lnSpc>
                <a:spcPct val="100000"/>
              </a:lnSpc>
              <a:spcBef>
                <a:spcPts val="0"/>
              </a:spcBef>
              <a:spcAft>
                <a:spcPts val="0"/>
              </a:spcAft>
              <a:buNone/>
            </a:pPr>
            <a:r>
              <a:rPr lang="uk-UA" sz="3200" b="1" dirty="0" smtClean="0"/>
              <a:t>Правосуддя в Україні здійснюють виключно суди.</a:t>
            </a:r>
          </a:p>
          <a:p>
            <a:pPr indent="0" algn="just">
              <a:lnSpc>
                <a:spcPct val="100000"/>
              </a:lnSpc>
              <a:spcBef>
                <a:spcPts val="0"/>
              </a:spcBef>
              <a:spcAft>
                <a:spcPts val="0"/>
              </a:spcAft>
              <a:buNone/>
            </a:pPr>
            <a:r>
              <a:rPr lang="uk-UA" sz="3200" b="1" dirty="0" smtClean="0"/>
              <a:t>Делегування функцій судів, а також привласнення цих функцій іншими органами чи посадовими особами не допускаються</a:t>
            </a:r>
            <a:r>
              <a:rPr lang="uk-UA" sz="3200" dirty="0" smtClean="0"/>
              <a:t>.</a:t>
            </a:r>
          </a:p>
          <a:p>
            <a:pPr indent="0" algn="just">
              <a:lnSpc>
                <a:spcPct val="100000"/>
              </a:lnSpc>
              <a:spcBef>
                <a:spcPts val="0"/>
              </a:spcBef>
              <a:spcAft>
                <a:spcPts val="0"/>
              </a:spcAft>
              <a:buNone/>
            </a:pPr>
            <a:r>
              <a:rPr lang="uk-UA" sz="3200" dirty="0" smtClean="0"/>
              <a:t>Юрисдикція судів поширюється на будь-який юридичний спір та будь-яке кримінальне обвинувачення. У передбачених законом випадках суди розглядають також інші справи.</a:t>
            </a:r>
          </a:p>
          <a:p>
            <a:pPr indent="0" algn="just">
              <a:lnSpc>
                <a:spcPct val="100000"/>
              </a:lnSpc>
              <a:spcBef>
                <a:spcPts val="0"/>
              </a:spcBef>
              <a:spcAft>
                <a:spcPts val="0"/>
              </a:spcAft>
              <a:buNone/>
            </a:pPr>
            <a:r>
              <a:rPr lang="uk-UA" sz="3200" dirty="0" smtClean="0"/>
              <a:t>Законом може бути визначений обов’язковий досудовий порядок урегулювання спору.</a:t>
            </a:r>
            <a:endParaRPr lang="uk-UA" sz="3200"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3</a:t>
            </a:fld>
            <a:endParaRPr lang="en-US" sz="1400" dirty="0">
              <a:solidFill>
                <a:srgbClr val="002949"/>
              </a:solidFill>
            </a:endParaRPr>
          </a:p>
        </p:txBody>
      </p:sp>
    </p:spTree>
    <p:extLst>
      <p:ext uri="{BB962C8B-B14F-4D97-AF65-F5344CB8AC3E}">
        <p14:creationId xmlns:p14="http://schemas.microsoft.com/office/powerpoint/2010/main" val="430830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6"/>
            <a:ext cx="10515600" cy="897621"/>
          </a:xfrm>
        </p:spPr>
        <p:txBody>
          <a:bodyPr/>
          <a:lstStyle/>
          <a:p>
            <a:pPr algn="ctr"/>
            <a:r>
              <a:rPr lang="uk-UA" sz="3600" b="1" dirty="0">
                <a:solidFill>
                  <a:srgbClr val="004E9E"/>
                </a:solidFill>
                <a:ea typeface="Roboto Condensed Light" panose="02000000000000000000" pitchFamily="2" charset="0"/>
                <a:cs typeface="Times New Roman" panose="02020603050405020304" pitchFamily="18" charset="0"/>
              </a:rPr>
              <a:t>Кодекс суддівської етики (</a:t>
            </a:r>
            <a:r>
              <a:rPr lang="uk-UA" sz="3600" b="1" dirty="0" smtClean="0">
                <a:solidFill>
                  <a:srgbClr val="004E9E"/>
                </a:solidFill>
                <a:ea typeface="Roboto Condensed Light" panose="02000000000000000000" pitchFamily="2" charset="0"/>
                <a:cs typeface="Times New Roman" panose="02020603050405020304" pitchFamily="18" charset="0"/>
              </a:rPr>
              <a:t>Стаття 16</a:t>
            </a:r>
            <a:r>
              <a:rPr lang="uk-UA" sz="3600" b="1" dirty="0">
                <a:solidFill>
                  <a:srgbClr val="004E9E"/>
                </a:solidFill>
                <a:ea typeface="Roboto Condensed Light" panose="02000000000000000000" pitchFamily="2" charset="0"/>
                <a:cs typeface="Times New Roman" panose="02020603050405020304" pitchFamily="18" charset="0"/>
              </a:rPr>
              <a:t>) </a:t>
            </a:r>
            <a:br>
              <a:rPr lang="uk-UA" sz="3600" b="1" dirty="0">
                <a:solidFill>
                  <a:srgbClr val="004E9E"/>
                </a:solidFill>
                <a:ea typeface="Roboto Condensed Light" panose="02000000000000000000" pitchFamily="2" charset="0"/>
                <a:cs typeface="Times New Roman" panose="02020603050405020304" pitchFamily="18" charset="0"/>
              </a:rPr>
            </a:br>
            <a:r>
              <a:rPr lang="en-US" sz="2400" b="1" dirty="0">
                <a:solidFill>
                  <a:srgbClr val="004E9E"/>
                </a:solidFill>
                <a:ea typeface="Roboto Condensed Light" panose="02000000000000000000" pitchFamily="2" charset="0"/>
                <a:cs typeface="Times New Roman" panose="02020603050405020304" pitchFamily="18" charset="0"/>
                <a:hlinkClick r:id="rId2"/>
              </a:rPr>
              <a:t>https://zakon.rada.gov.ua/rada/show/n0001415-24#Text</a:t>
            </a:r>
            <a:endParaRPr lang="uk-UA" sz="24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392572"/>
            <a:ext cx="11395494" cy="4472206"/>
          </a:xfrm>
        </p:spPr>
        <p:txBody>
          <a:bodyPr/>
          <a:lstStyle/>
          <a:p>
            <a:pPr indent="0" algn="just">
              <a:lnSpc>
                <a:spcPct val="100000"/>
              </a:lnSpc>
              <a:spcBef>
                <a:spcPts val="0"/>
              </a:spcBef>
              <a:spcAft>
                <a:spcPts val="0"/>
              </a:spcAft>
              <a:buNone/>
            </a:pPr>
            <a:r>
              <a:rPr lang="uk-UA" sz="4000" dirty="0"/>
              <a:t>Використання суддею технологій штучного інтелекту є допустимим, якщо це:</a:t>
            </a:r>
          </a:p>
          <a:p>
            <a:pPr marL="971550" indent="-742950" algn="just">
              <a:lnSpc>
                <a:spcPct val="100000"/>
              </a:lnSpc>
              <a:spcBef>
                <a:spcPts val="0"/>
              </a:spcBef>
              <a:spcAft>
                <a:spcPts val="0"/>
              </a:spcAft>
              <a:buFont typeface="+mj-lt"/>
              <a:buAutoNum type="arabicPeriod"/>
            </a:pPr>
            <a:r>
              <a:rPr lang="uk-UA" sz="4000" dirty="0"/>
              <a:t>не впливає на незалежність та неупередженість судді, </a:t>
            </a:r>
          </a:p>
          <a:p>
            <a:pPr marL="971550" indent="-742950" algn="just">
              <a:lnSpc>
                <a:spcPct val="100000"/>
              </a:lnSpc>
              <a:spcBef>
                <a:spcPts val="0"/>
              </a:spcBef>
              <a:spcAft>
                <a:spcPts val="0"/>
              </a:spcAft>
              <a:buFont typeface="+mj-lt"/>
              <a:buAutoNum type="arabicPeriod"/>
            </a:pPr>
            <a:r>
              <a:rPr lang="uk-UA" sz="4000" dirty="0"/>
              <a:t>не стосується оцінки доказів,</a:t>
            </a:r>
          </a:p>
          <a:p>
            <a:pPr marL="971550" indent="-742950" algn="just">
              <a:lnSpc>
                <a:spcPct val="100000"/>
              </a:lnSpc>
              <a:spcBef>
                <a:spcPts val="0"/>
              </a:spcBef>
              <a:spcAft>
                <a:spcPts val="0"/>
              </a:spcAft>
              <a:buFont typeface="+mj-lt"/>
              <a:buAutoNum type="arabicPeriod"/>
            </a:pPr>
            <a:r>
              <a:rPr lang="uk-UA" sz="4000" dirty="0"/>
              <a:t>не стосується процесу ухвалення рішень, </a:t>
            </a:r>
          </a:p>
          <a:p>
            <a:pPr marL="971550" indent="-742950" algn="just">
              <a:lnSpc>
                <a:spcPct val="100000"/>
              </a:lnSpc>
              <a:spcBef>
                <a:spcPts val="0"/>
              </a:spcBef>
              <a:spcAft>
                <a:spcPts val="0"/>
              </a:spcAft>
              <a:buFont typeface="+mj-lt"/>
              <a:buAutoNum type="arabicPeriod"/>
            </a:pPr>
            <a:r>
              <a:rPr lang="uk-UA" sz="4000" dirty="0"/>
              <a:t>не порушує вимог законодавства.</a:t>
            </a:r>
            <a:endParaRPr lang="uk-UA" dirty="0">
              <a:solidFill>
                <a:srgbClr val="002949"/>
              </a:solidFill>
              <a:ea typeface="Roboto Condensed Light" panose="02000000000000000000" pitchFamily="2" charset="0"/>
              <a:cs typeface="Times New Roman" panose="02020603050405020304" pitchFamily="18" charset="0"/>
            </a:endParaRPr>
          </a:p>
          <a:p>
            <a:pPr marL="742950" indent="-514350" algn="just">
              <a:lnSpc>
                <a:spcPct val="100000"/>
              </a:lnSpc>
              <a:spcBef>
                <a:spcPts val="0"/>
              </a:spcBef>
              <a:spcAft>
                <a:spcPts val="0"/>
              </a:spcAft>
              <a:buAutoNum type="arabicPeriod"/>
            </a:pPr>
            <a:endParaRPr lang="uk-UA" sz="32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4</a:t>
            </a:fld>
            <a:endParaRPr lang="en-US" sz="1400" dirty="0">
              <a:solidFill>
                <a:srgbClr val="002949"/>
              </a:solidFill>
            </a:endParaRPr>
          </a:p>
        </p:txBody>
      </p:sp>
    </p:spTree>
    <p:extLst>
      <p:ext uri="{BB962C8B-B14F-4D97-AF65-F5344CB8AC3E}">
        <p14:creationId xmlns:p14="http://schemas.microsoft.com/office/powerpoint/2010/main" val="3117836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uk-UA" sz="3400" b="1" noProof="0" dirty="0">
                <a:solidFill>
                  <a:srgbClr val="004E9E"/>
                </a:solidFill>
                <a:ea typeface="Roboto Condensed Light" panose="02000000000000000000" pitchFamily="2" charset="0"/>
                <a:cs typeface="Times New Roman" panose="02020603050405020304" pitchFamily="18" charset="0"/>
              </a:rPr>
              <a:t>Коментар до Кодексу суддівської етики, затверджений рішенням Ради суддів України </a:t>
            </a:r>
            <a:r>
              <a:rPr lang="ru-RU" sz="3400" b="1" dirty="0">
                <a:solidFill>
                  <a:srgbClr val="004E9E"/>
                </a:solidFill>
                <a:ea typeface="Roboto Condensed Light" panose="02000000000000000000" pitchFamily="2" charset="0"/>
                <a:cs typeface="Times New Roman" panose="02020603050405020304" pitchFamily="18" charset="0"/>
              </a:rPr>
              <a:t>від </a:t>
            </a:r>
            <a:r>
              <a:rPr lang="ru-RU" sz="3400" b="1" dirty="0" smtClean="0">
                <a:solidFill>
                  <a:srgbClr val="004E9E"/>
                </a:solidFill>
                <a:ea typeface="Roboto Condensed Light" panose="02000000000000000000" pitchFamily="2" charset="0"/>
                <a:cs typeface="Times New Roman" panose="02020603050405020304" pitchFamily="18" charset="0"/>
              </a:rPr>
              <a:t>02.03.2026 </a:t>
            </a:r>
            <a:r>
              <a:rPr lang="ru-RU" sz="3400" b="1" dirty="0">
                <a:solidFill>
                  <a:srgbClr val="004E9E"/>
                </a:solidFill>
                <a:ea typeface="Roboto Condensed Light" panose="02000000000000000000" pitchFamily="2" charset="0"/>
                <a:cs typeface="Times New Roman" panose="02020603050405020304" pitchFamily="18" charset="0"/>
              </a:rPr>
              <a:t>№ 14</a:t>
            </a:r>
            <a:r>
              <a:rPr lang="ru-RU" sz="2800" b="1" dirty="0">
                <a:solidFill>
                  <a:srgbClr val="004E9E"/>
                </a:solidFill>
                <a:ea typeface="Roboto Condensed Light" panose="02000000000000000000" pitchFamily="2" charset="0"/>
                <a:cs typeface="Times New Roman" panose="02020603050405020304" pitchFamily="18" charset="0"/>
              </a:rPr>
              <a:t/>
            </a:r>
            <a:br>
              <a:rPr lang="ru-RU" sz="2800" b="1" dirty="0">
                <a:solidFill>
                  <a:srgbClr val="004E9E"/>
                </a:solidFill>
                <a:ea typeface="Roboto Condensed Light" panose="02000000000000000000" pitchFamily="2" charset="0"/>
                <a:cs typeface="Times New Roman" panose="02020603050405020304" pitchFamily="18" charset="0"/>
              </a:rPr>
            </a:br>
            <a:r>
              <a:rPr lang="ru-RU" sz="1700" b="1" dirty="0">
                <a:solidFill>
                  <a:srgbClr val="004E9E"/>
                </a:solidFill>
                <a:ea typeface="Roboto Condensed Light" panose="02000000000000000000" pitchFamily="2" charset="0"/>
                <a:cs typeface="Times New Roman" panose="02020603050405020304" pitchFamily="18" charset="0"/>
                <a:hlinkClick r:id="rId2"/>
              </a:rPr>
              <a:t>https://constitutionalist.com.ua/komentar-do-statti-16-vykorystannia-suddeiu-tekhnolohij-shi-kodeksu-suddivskoi-etyky</a:t>
            </a:r>
            <a:r>
              <a:rPr lang="ru-RU" sz="17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613906"/>
            <a:ext cx="11395494" cy="4250872"/>
          </a:xfrm>
        </p:spPr>
        <p:txBody>
          <a:bodyPr/>
          <a:lstStyle/>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Оцінка доказів не може бути делегована ШІ</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ШІ не може </a:t>
            </a:r>
            <a:r>
              <a:rPr lang="uk-UA" sz="2400" dirty="0" smtClean="0">
                <a:solidFill>
                  <a:srgbClr val="002949"/>
                </a:solidFill>
                <a:ea typeface="Roboto Condensed Light" panose="02000000000000000000" pitchFamily="2" charset="0"/>
              </a:rPr>
              <a:t>визначати </a:t>
            </a:r>
            <a:r>
              <a:rPr lang="uk-UA" sz="2400" dirty="0">
                <a:solidFill>
                  <a:srgbClr val="002949"/>
                </a:solidFill>
                <a:ea typeface="Roboto Condensed Light" panose="02000000000000000000" pitchFamily="2" charset="0"/>
              </a:rPr>
              <a:t>результат справи (наприклад, рішення про задоволення)</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ШІ не може здійснювати юридичну кваліфікацію фактів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Суддя не може використовувати ШІ для визначення пріоритетності чи достовірності доказів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автоматизоване визначення достовірності чи важливості доказів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тлумачення права та ухвалення рішень</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Заборонена підготовка мотивувальної частини рішень без контролю з боку судді</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делегування ухвалення рішення ШІ, оскільки це означало б відмову від суддівської функції та відповідальності</a:t>
            </a: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5</a:t>
            </a:r>
            <a:endParaRPr lang="en-US" sz="1400" dirty="0">
              <a:solidFill>
                <a:srgbClr val="002949"/>
              </a:solidFill>
            </a:endParaRPr>
          </a:p>
        </p:txBody>
      </p:sp>
    </p:spTree>
    <p:extLst>
      <p:ext uri="{BB962C8B-B14F-4D97-AF65-F5344CB8AC3E}">
        <p14:creationId xmlns:p14="http://schemas.microsoft.com/office/powerpoint/2010/main" val="1463023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9AFA1-7078-C207-CFD6-96583E28BE2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20F18-B9BC-BDF2-1E57-4AAB76CF5933}"/>
              </a:ext>
            </a:extLst>
          </p:cNvPr>
          <p:cNvSpPr>
            <a:spLocks noGrp="1"/>
          </p:cNvSpPr>
          <p:nvPr>
            <p:ph type="title"/>
          </p:nvPr>
        </p:nvSpPr>
        <p:spPr>
          <a:xfrm>
            <a:off x="775880" y="377505"/>
            <a:ext cx="10515600" cy="1168723"/>
          </a:xfrm>
        </p:spPr>
        <p:txBody>
          <a:bodyPr/>
          <a:lstStyle/>
          <a:p>
            <a:pPr algn="ctr"/>
            <a:r>
              <a:rPr lang="ru-RU" sz="3200" dirty="0">
                <a:solidFill>
                  <a:srgbClr val="004E9E"/>
                </a:solidFill>
                <a:ea typeface="Roboto Condensed Light" panose="02000000000000000000" pitchFamily="2" charset="0"/>
              </a:rPr>
              <a:t>Положення про використання технологій ШІ працівниками Апарату ВС (Наказ від 08.12.</a:t>
            </a:r>
            <a:r>
              <a:rPr lang="en-US" sz="3200" dirty="0">
                <a:solidFill>
                  <a:srgbClr val="004E9E"/>
                </a:solidFill>
                <a:ea typeface="Roboto Condensed Light" panose="02000000000000000000" pitchFamily="2" charset="0"/>
              </a:rPr>
              <a:t>20</a:t>
            </a:r>
            <a:r>
              <a:rPr lang="ru-RU" sz="3200" dirty="0">
                <a:solidFill>
                  <a:srgbClr val="004E9E"/>
                </a:solidFill>
                <a:ea typeface="Roboto Condensed Light" panose="02000000000000000000" pitchFamily="2" charset="0"/>
              </a:rPr>
              <a:t>25 № 117)</a:t>
            </a:r>
            <a:br>
              <a:rPr lang="ru-RU" sz="3200" dirty="0">
                <a:solidFill>
                  <a:srgbClr val="004E9E"/>
                </a:solidFill>
                <a:ea typeface="Roboto Condensed Light" panose="02000000000000000000" pitchFamily="2" charset="0"/>
              </a:rPr>
            </a:br>
            <a:r>
              <a:rPr lang="en-US" sz="1600" dirty="0">
                <a:solidFill>
                  <a:srgbClr val="004E9E"/>
                </a:solidFill>
                <a:ea typeface="Roboto Condensed Light" panose="02000000000000000000" pitchFamily="2" charset="0"/>
                <a:hlinkClick r:id="rId2"/>
              </a:rPr>
              <a:t>https://court.gov.ua/storage/portal/supreme/rizne/Polozhennya_SHI.pdf</a:t>
            </a:r>
            <a:r>
              <a:rPr lang="uk-UA" sz="1600" dirty="0">
                <a:solidFill>
                  <a:srgbClr val="004E9E"/>
                </a:solidFill>
                <a:ea typeface="Roboto Condensed Light" panose="02000000000000000000" pitchFamily="2" charset="0"/>
                <a:hlinkClick r:id="rId2"/>
              </a:rPr>
              <a:t>   </a:t>
            </a:r>
            <a:r>
              <a:rPr lang="uk-UA" sz="1600" dirty="0">
                <a:solidFill>
                  <a:srgbClr val="004E9E"/>
                </a:solidFill>
                <a:ea typeface="Roboto Condensed Light" panose="02000000000000000000" pitchFamily="2" charset="0"/>
              </a:rPr>
              <a:t> </a:t>
            </a:r>
          </a:p>
        </p:txBody>
      </p:sp>
      <p:sp>
        <p:nvSpPr>
          <p:cNvPr id="3" name="Місце для вмісту 2">
            <a:extLst>
              <a:ext uri="{FF2B5EF4-FFF2-40B4-BE49-F238E27FC236}">
                <a16:creationId xmlns:a16="http://schemas.microsoft.com/office/drawing/2014/main" id="{CC41020B-3F6E-513C-9E3F-8AEBC28FFE2E}"/>
              </a:ext>
            </a:extLst>
          </p:cNvPr>
          <p:cNvSpPr>
            <a:spLocks noGrp="1"/>
          </p:cNvSpPr>
          <p:nvPr>
            <p:ph idx="1"/>
          </p:nvPr>
        </p:nvSpPr>
        <p:spPr>
          <a:xfrm>
            <a:off x="327804" y="1677117"/>
            <a:ext cx="11395494" cy="4187660"/>
          </a:xfrm>
        </p:spPr>
        <p:txBody>
          <a:bodyPr/>
          <a:lstStyle/>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узагальнення судової практики з метою забезпечення її єдності</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аналіз судових рішень із метою виявлення системних причин виникнення спорів (превентивне правосуддя) та підготовки пропозицій щодо вдосконалення законодавства</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наповнення Бази правових позицій Верховного Суду</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аналіз та узагальнення великих обсягів даних на основі відкритих джерел інформації</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підготовка аналітичних документів і звітів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автоматизація повторюваних робочих процесів, візуалізація даних у вигляді графіків і діаграм тощо</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створення та поширення інформації про діяльність Верховного Суду, сприяння веденню вебсторінок Верховного Суду в соціальних мережах</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створення чат-ботів, зокрема, для забезпечення зворотного зв'язку з відвідувачами Верховного Суду й учасниками судових процесів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добір матеріалів для саморозвитку, підвищення кваліфікації та професійного навчання</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пошук нових ідей та підходів до організації робочих процесів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переклад документів з іноземних мов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виконання суто технічних завдань (наприклад, перевірка граматики, форматування тексту, транскрибування)</a:t>
            </a:r>
          </a:p>
        </p:txBody>
      </p:sp>
      <p:sp>
        <p:nvSpPr>
          <p:cNvPr id="4" name="Text Placeholder 2">
            <a:extLst>
              <a:ext uri="{FF2B5EF4-FFF2-40B4-BE49-F238E27FC236}">
                <a16:creationId xmlns:a16="http://schemas.microsoft.com/office/drawing/2014/main" id="{E3171E16-6832-029F-E98C-4B0F46754A5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3C18A3E0-8580-8AF0-8AC3-E48CEEBB8E4B}"/>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85514FC9-F053-94E7-DA73-FEDBD6CA1A6C}"/>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A2E0A434-5EDE-0DB6-7BB4-46E56ECF938C}"/>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CE47463B-08E5-40BF-BF9C-5EE1C349D805}" type="slidenum">
              <a:rPr lang="uk-UA" sz="1400" smtClean="0">
                <a:solidFill>
                  <a:srgbClr val="002949"/>
                </a:solidFill>
              </a:rPr>
              <a:t>6</a:t>
            </a:fld>
            <a:endParaRPr lang="en-US" sz="1400" dirty="0">
              <a:solidFill>
                <a:srgbClr val="002949"/>
              </a:solidFill>
            </a:endParaRPr>
          </a:p>
        </p:txBody>
      </p:sp>
    </p:spTree>
    <p:extLst>
      <p:ext uri="{BB962C8B-B14F-4D97-AF65-F5344CB8AC3E}">
        <p14:creationId xmlns:p14="http://schemas.microsoft.com/office/powerpoint/2010/main" val="101764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9AFA1-7078-C207-CFD6-96583E28BE2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20F18-B9BC-BDF2-1E57-4AAB76CF5933}"/>
              </a:ext>
            </a:extLst>
          </p:cNvPr>
          <p:cNvSpPr>
            <a:spLocks noGrp="1"/>
          </p:cNvSpPr>
          <p:nvPr>
            <p:ph type="title"/>
          </p:nvPr>
        </p:nvSpPr>
        <p:spPr>
          <a:xfrm>
            <a:off x="775880" y="377505"/>
            <a:ext cx="10515600" cy="1168723"/>
          </a:xfrm>
        </p:spPr>
        <p:txBody>
          <a:bodyPr/>
          <a:lstStyle/>
          <a:p>
            <a:pPr algn="ctr"/>
            <a:r>
              <a:rPr lang="ru-RU" sz="3200" dirty="0">
                <a:solidFill>
                  <a:srgbClr val="004E9E"/>
                </a:solidFill>
                <a:ea typeface="Roboto Condensed Light" panose="02000000000000000000" pitchFamily="2" charset="0"/>
              </a:rPr>
              <a:t>Положення про використання технологій ШІ працівниками Апарату ВС (Наказ від 08.12.</a:t>
            </a:r>
            <a:r>
              <a:rPr lang="en-US" sz="3200" dirty="0">
                <a:solidFill>
                  <a:srgbClr val="004E9E"/>
                </a:solidFill>
                <a:ea typeface="Roboto Condensed Light" panose="02000000000000000000" pitchFamily="2" charset="0"/>
              </a:rPr>
              <a:t>20</a:t>
            </a:r>
            <a:r>
              <a:rPr lang="ru-RU" sz="3200" dirty="0">
                <a:solidFill>
                  <a:srgbClr val="004E9E"/>
                </a:solidFill>
                <a:ea typeface="Roboto Condensed Light" panose="02000000000000000000" pitchFamily="2" charset="0"/>
              </a:rPr>
              <a:t>25 № 117)</a:t>
            </a:r>
            <a:br>
              <a:rPr lang="ru-RU" sz="3200" dirty="0">
                <a:solidFill>
                  <a:srgbClr val="004E9E"/>
                </a:solidFill>
                <a:ea typeface="Roboto Condensed Light" panose="02000000000000000000" pitchFamily="2" charset="0"/>
              </a:rPr>
            </a:br>
            <a:r>
              <a:rPr lang="en-US" sz="1600" dirty="0">
                <a:solidFill>
                  <a:srgbClr val="004E9E"/>
                </a:solidFill>
                <a:ea typeface="Roboto Condensed Light" panose="02000000000000000000" pitchFamily="2" charset="0"/>
                <a:hlinkClick r:id="rId2"/>
              </a:rPr>
              <a:t>https://court.gov.ua/storage/portal/supreme/rizne/Polozhennya_SHI.pdf</a:t>
            </a:r>
            <a:r>
              <a:rPr lang="uk-UA" sz="1600" dirty="0">
                <a:solidFill>
                  <a:srgbClr val="004E9E"/>
                </a:solidFill>
                <a:ea typeface="Roboto Condensed Light" panose="02000000000000000000" pitchFamily="2" charset="0"/>
                <a:hlinkClick r:id="rId2"/>
              </a:rPr>
              <a:t>   </a:t>
            </a:r>
            <a:r>
              <a:rPr lang="uk-UA" sz="1600" dirty="0">
                <a:solidFill>
                  <a:srgbClr val="004E9E"/>
                </a:solidFill>
                <a:ea typeface="Roboto Condensed Light" panose="02000000000000000000" pitchFamily="2" charset="0"/>
              </a:rPr>
              <a:t> </a:t>
            </a:r>
          </a:p>
        </p:txBody>
      </p:sp>
      <p:sp>
        <p:nvSpPr>
          <p:cNvPr id="3" name="Місце для вмісту 2">
            <a:extLst>
              <a:ext uri="{FF2B5EF4-FFF2-40B4-BE49-F238E27FC236}">
                <a16:creationId xmlns:a16="http://schemas.microsoft.com/office/drawing/2014/main" id="{CC41020B-3F6E-513C-9E3F-8AEBC28FFE2E}"/>
              </a:ext>
            </a:extLst>
          </p:cNvPr>
          <p:cNvSpPr>
            <a:spLocks noGrp="1"/>
          </p:cNvSpPr>
          <p:nvPr>
            <p:ph idx="1"/>
          </p:nvPr>
        </p:nvSpPr>
        <p:spPr>
          <a:xfrm>
            <a:off x="327804" y="1677117"/>
            <a:ext cx="11395494" cy="4187660"/>
          </a:xfrm>
        </p:spPr>
        <p:txBody>
          <a:bodyPr/>
          <a:lstStyle/>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ШІ не може замінити професійну діяльність працівника (його критичне мислення, фахове судження, правову кваліфікацію та прийняття остаточного рішення)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використовувати загальнодоступні технології ШІ для роботи з інформацією з обмеженим доступом (конфіденційною, таємною та службовою інформацією)</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опрацювання документів, які містять відомості, що охороняються законом, у тому числі таємницю ухвалення судового рішення та інформацію із закритого судового засідання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автоматичне створення проєктів рішень та будь-яких інших процесуальних документів, що ухвалюються у межах судового провадження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прогнозувати індивідуальні рішення суддів у конкретних справах</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опрацювання матеріалів судової справи, що містять персональні дані</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аналіз та моніторинг поведінки працівників</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завантажувати службові документи, що містять інформацію з обмеженим доступом, у тому числі персональні дані суб'єктів звернення або учасників процесу, банківську таємницю, адвокатську таємницю тощо</a:t>
            </a:r>
          </a:p>
        </p:txBody>
      </p:sp>
      <p:sp>
        <p:nvSpPr>
          <p:cNvPr id="4" name="Text Placeholder 2">
            <a:extLst>
              <a:ext uri="{FF2B5EF4-FFF2-40B4-BE49-F238E27FC236}">
                <a16:creationId xmlns:a16="http://schemas.microsoft.com/office/drawing/2014/main" id="{E3171E16-6832-029F-E98C-4B0F46754A5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3C18A3E0-8580-8AF0-8AC3-E48CEEBB8E4B}"/>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85514FC9-F053-94E7-DA73-FEDBD6CA1A6C}"/>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A2E0A434-5EDE-0DB6-7BB4-46E56ECF938C}"/>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CE47463B-08E5-40BF-BF9C-5EE1C349D805}" type="slidenum">
              <a:rPr lang="uk-UA" sz="1400" smtClean="0">
                <a:solidFill>
                  <a:srgbClr val="002949"/>
                </a:solidFill>
              </a:rPr>
              <a:t>7</a:t>
            </a:fld>
            <a:endParaRPr lang="en-US" sz="1400" dirty="0">
              <a:solidFill>
                <a:srgbClr val="002949"/>
              </a:solidFill>
            </a:endParaRPr>
          </a:p>
        </p:txBody>
      </p:sp>
    </p:spTree>
    <p:extLst>
      <p:ext uri="{BB962C8B-B14F-4D97-AF65-F5344CB8AC3E}">
        <p14:creationId xmlns:p14="http://schemas.microsoft.com/office/powerpoint/2010/main" val="78432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ru-RU" sz="3400" b="1" dirty="0" smtClean="0">
                <a:solidFill>
                  <a:srgbClr val="004E9E"/>
                </a:solidFill>
                <a:ea typeface="Roboto Condensed Light" panose="02000000000000000000" pitchFamily="2" charset="0"/>
                <a:cs typeface="Times New Roman" panose="02020603050405020304" pitchFamily="18" charset="0"/>
              </a:rPr>
              <a:t>Проєкт </a:t>
            </a:r>
            <a:r>
              <a:rPr lang="ru-RU" sz="3400" b="1" dirty="0">
                <a:solidFill>
                  <a:srgbClr val="004E9E"/>
                </a:solidFill>
                <a:ea typeface="Roboto Condensed Light" panose="02000000000000000000" pitchFamily="2" charset="0"/>
                <a:cs typeface="Times New Roman" panose="02020603050405020304" pitchFamily="18" charset="0"/>
              </a:rPr>
              <a:t>Закону України «Про штучний інтелект» </a:t>
            </a:r>
            <a:r>
              <a:rPr lang="ru-RU" sz="1800" b="1" dirty="0">
                <a:solidFill>
                  <a:srgbClr val="004E9E"/>
                </a:solidFill>
                <a:ea typeface="Roboto Condensed Light" panose="02000000000000000000" pitchFamily="2" charset="0"/>
                <a:cs typeface="Times New Roman" panose="02020603050405020304" pitchFamily="18" charset="0"/>
                <a:hlinkClick r:id="rId2"/>
              </a:rPr>
              <a:t>https://</a:t>
            </a:r>
            <a:r>
              <a:rPr lang="ru-RU" sz="18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constitutionalist.com.ua/proiekt-zakonu-ukrainy-pro-shtuchnyj-intelekt</a:t>
            </a:r>
            <a:r>
              <a:rPr lang="ru-RU" sz="1800" b="1" dirty="0" smtClean="0">
                <a:solidFill>
                  <a:srgbClr val="004E9E"/>
                </a:solidFill>
                <a:ea typeface="Roboto Condensed Light" panose="02000000000000000000" pitchFamily="2" charset="0"/>
                <a:cs typeface="Times New Roman" panose="02020603050405020304" pitchFamily="18" charset="0"/>
              </a:rPr>
              <a:t>    </a:t>
            </a:r>
            <a:endParaRPr lang="ru-RU" sz="1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512916"/>
            <a:ext cx="11395494" cy="4351862"/>
          </a:xfrm>
        </p:spPr>
        <p:txBody>
          <a:bodyPr/>
          <a:lstStyle/>
          <a:p>
            <a:pPr indent="0" algn="just">
              <a:lnSpc>
                <a:spcPct val="100000"/>
              </a:lnSpc>
              <a:spcBef>
                <a:spcPts val="0"/>
              </a:spcBef>
              <a:spcAft>
                <a:spcPts val="0"/>
              </a:spcAft>
              <a:buNone/>
            </a:pPr>
            <a:r>
              <a:rPr lang="uk-UA" sz="3000" b="1" dirty="0">
                <a:solidFill>
                  <a:srgbClr val="002949"/>
                </a:solidFill>
                <a:ea typeface="Roboto Condensed Light" panose="02000000000000000000" pitchFamily="2" charset="0"/>
              </a:rPr>
              <a:t>Виключна відповідальність </a:t>
            </a:r>
            <a:r>
              <a:rPr lang="uk-UA" sz="3000" b="1" dirty="0" smtClean="0">
                <a:solidFill>
                  <a:srgbClr val="002949"/>
                </a:solidFill>
                <a:ea typeface="Roboto Condensed Light" panose="02000000000000000000" pitchFamily="2" charset="0"/>
              </a:rPr>
              <a:t>судді</a:t>
            </a:r>
          </a:p>
          <a:p>
            <a:pPr indent="0" algn="just">
              <a:lnSpc>
                <a:spcPct val="100000"/>
              </a:lnSpc>
              <a:spcBef>
                <a:spcPts val="0"/>
              </a:spcBef>
              <a:spcAft>
                <a:spcPts val="0"/>
              </a:spcAft>
              <a:buNone/>
            </a:pPr>
            <a:r>
              <a:rPr lang="uk-UA" sz="3000" dirty="0" smtClean="0">
                <a:solidFill>
                  <a:srgbClr val="002949"/>
                </a:solidFill>
                <a:ea typeface="Roboto Condensed Light" panose="02000000000000000000" pitchFamily="2" charset="0"/>
              </a:rPr>
              <a:t>Усі </a:t>
            </a:r>
            <a:r>
              <a:rPr lang="uk-UA" sz="3000" dirty="0">
                <a:solidFill>
                  <a:srgbClr val="002949"/>
                </a:solidFill>
                <a:ea typeface="Roboto Condensed Light" panose="02000000000000000000" pitchFamily="2" charset="0"/>
              </a:rPr>
              <a:t>остаточні рішення щодо тлумачення і застосування норм права, встановлення та оцінки обставин справи, оцінки доказів, визначення способу судового захисту та ухвалення судових і процесуальних рішень залишаються виключною компетенцією судді. Система штучного інтелекту не може замінювати суддю, а жодне судове рішення не може ґрунтуватися виключно на результаті її роботи</a:t>
            </a:r>
            <a:r>
              <a:rPr lang="uk-UA" sz="3000" dirty="0" smtClean="0">
                <a:solidFill>
                  <a:srgbClr val="002949"/>
                </a:solidFill>
                <a:ea typeface="Roboto Condensed Light" panose="02000000000000000000" pitchFamily="2" charset="0"/>
              </a:rPr>
              <a:t>.</a:t>
            </a:r>
          </a:p>
          <a:p>
            <a:pPr indent="0" algn="just">
              <a:lnSpc>
                <a:spcPct val="100000"/>
              </a:lnSpc>
              <a:spcBef>
                <a:spcPts val="0"/>
              </a:spcBef>
              <a:spcAft>
                <a:spcPts val="0"/>
              </a:spcAft>
              <a:buNone/>
            </a:pPr>
            <a:r>
              <a:rPr lang="uk-UA" sz="3000" i="1" dirty="0" smtClean="0">
                <a:solidFill>
                  <a:srgbClr val="002949"/>
                </a:solidFill>
                <a:ea typeface="Roboto Condensed Light" panose="02000000000000000000" pitchFamily="2" charset="0"/>
              </a:rPr>
              <a:t>Стаття </a:t>
            </a:r>
            <a:r>
              <a:rPr lang="uk-UA" sz="3000" i="1" dirty="0">
                <a:solidFill>
                  <a:srgbClr val="002949"/>
                </a:solidFill>
                <a:ea typeface="Roboto Condensed Light" panose="02000000000000000000" pitchFamily="2" charset="0"/>
              </a:rPr>
              <a:t>6, частини перша і друга проєкту Закону України «Про штучний інтелект</a:t>
            </a:r>
            <a:r>
              <a:rPr lang="uk-UA" sz="3000" i="1" dirty="0" smtClean="0">
                <a:solidFill>
                  <a:srgbClr val="002949"/>
                </a:solidFill>
                <a:ea typeface="Roboto Condensed Light" panose="02000000000000000000" pitchFamily="2" charset="0"/>
              </a:rPr>
              <a:t>»</a:t>
            </a:r>
            <a:endParaRPr lang="uk-UA" sz="3000" i="1"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8</a:t>
            </a:r>
            <a:endParaRPr lang="en-US" sz="1400" dirty="0">
              <a:solidFill>
                <a:srgbClr val="002949"/>
              </a:solidFill>
            </a:endParaRPr>
          </a:p>
        </p:txBody>
      </p:sp>
    </p:spTree>
    <p:extLst>
      <p:ext uri="{BB962C8B-B14F-4D97-AF65-F5344CB8AC3E}">
        <p14:creationId xmlns:p14="http://schemas.microsoft.com/office/powerpoint/2010/main" val="827690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ru-RU" sz="3400" b="1" dirty="0" smtClean="0">
                <a:solidFill>
                  <a:srgbClr val="004E9E"/>
                </a:solidFill>
                <a:ea typeface="Roboto Condensed Light" panose="02000000000000000000" pitchFamily="2" charset="0"/>
                <a:cs typeface="Times New Roman" panose="02020603050405020304" pitchFamily="18" charset="0"/>
              </a:rPr>
              <a:t>Проєкт </a:t>
            </a:r>
            <a:r>
              <a:rPr lang="ru-RU" sz="3400" b="1" dirty="0">
                <a:solidFill>
                  <a:srgbClr val="004E9E"/>
                </a:solidFill>
                <a:ea typeface="Roboto Condensed Light" panose="02000000000000000000" pitchFamily="2" charset="0"/>
                <a:cs typeface="Times New Roman" panose="02020603050405020304" pitchFamily="18" charset="0"/>
              </a:rPr>
              <a:t>Закону України «Про штучний інтелект» </a:t>
            </a:r>
            <a:r>
              <a:rPr lang="ru-RU" sz="1800" b="1" dirty="0">
                <a:solidFill>
                  <a:srgbClr val="004E9E"/>
                </a:solidFill>
                <a:ea typeface="Roboto Condensed Light" panose="02000000000000000000" pitchFamily="2" charset="0"/>
                <a:cs typeface="Times New Roman" panose="02020603050405020304" pitchFamily="18" charset="0"/>
                <a:hlinkClick r:id="rId2"/>
              </a:rPr>
              <a:t>https://</a:t>
            </a:r>
            <a:r>
              <a:rPr lang="ru-RU" sz="1800" b="1" dirty="0" smtClean="0">
                <a:solidFill>
                  <a:srgbClr val="004E9E"/>
                </a:solidFill>
                <a:ea typeface="Roboto Condensed Light" panose="02000000000000000000" pitchFamily="2" charset="0"/>
                <a:cs typeface="Times New Roman" panose="02020603050405020304" pitchFamily="18" charset="0"/>
                <a:hlinkClick r:id="rId2"/>
              </a:rPr>
              <a:t>constitutionalist.com.ua/proiekt-zakonu-ukrainy-pro-shtuchnyj-intelekt</a:t>
            </a:r>
            <a:r>
              <a:rPr lang="ru-RU" sz="1800" b="1" dirty="0" smtClean="0">
                <a:solidFill>
                  <a:srgbClr val="004E9E"/>
                </a:solidFill>
                <a:ea typeface="Roboto Condensed Light" panose="02000000000000000000" pitchFamily="2" charset="0"/>
                <a:cs typeface="Times New Roman" panose="02020603050405020304" pitchFamily="18" charset="0"/>
              </a:rPr>
              <a:t>    </a:t>
            </a:r>
            <a:endParaRPr lang="ru-RU" sz="18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487978"/>
            <a:ext cx="11395494" cy="4376800"/>
          </a:xfrm>
        </p:spPr>
        <p:txBody>
          <a:bodyPr/>
          <a:lstStyle/>
          <a:p>
            <a:pPr indent="0" algn="just">
              <a:lnSpc>
                <a:spcPct val="100000"/>
              </a:lnSpc>
              <a:spcBef>
                <a:spcPts val="0"/>
              </a:spcBef>
              <a:spcAft>
                <a:spcPts val="0"/>
              </a:spcAft>
              <a:buNone/>
            </a:pPr>
            <a:r>
              <a:rPr lang="uk-UA" sz="2600" b="1" dirty="0">
                <a:solidFill>
                  <a:srgbClr val="002949"/>
                </a:solidFill>
                <a:ea typeface="Roboto Condensed Light" panose="02000000000000000000" pitchFamily="2" charset="0"/>
              </a:rPr>
              <a:t>Допоміжний характер ШІ та обов’язок </a:t>
            </a:r>
            <a:r>
              <a:rPr lang="uk-UA" sz="2600" b="1" dirty="0" smtClean="0">
                <a:solidFill>
                  <a:srgbClr val="002949"/>
                </a:solidFill>
                <a:ea typeface="Roboto Condensed Light" panose="02000000000000000000" pitchFamily="2" charset="0"/>
              </a:rPr>
              <a:t>перевірки</a:t>
            </a:r>
          </a:p>
          <a:p>
            <a:pPr indent="0" algn="just">
              <a:lnSpc>
                <a:spcPct val="100000"/>
              </a:lnSpc>
              <a:spcBef>
                <a:spcPts val="0"/>
              </a:spcBef>
              <a:spcAft>
                <a:spcPts val="0"/>
              </a:spcAft>
              <a:buNone/>
            </a:pPr>
            <a:r>
              <a:rPr lang="uk-UA" sz="2600" dirty="0" smtClean="0">
                <a:solidFill>
                  <a:srgbClr val="002949"/>
                </a:solidFill>
                <a:ea typeface="Roboto Condensed Light" panose="02000000000000000000" pitchFamily="2" charset="0"/>
              </a:rPr>
              <a:t>Суддя </a:t>
            </a:r>
            <a:r>
              <a:rPr lang="uk-UA" sz="2600" dirty="0">
                <a:solidFill>
                  <a:srgbClr val="002949"/>
                </a:solidFill>
                <a:ea typeface="Roboto Condensed Light" panose="02000000000000000000" pitchFamily="2" charset="0"/>
              </a:rPr>
              <a:t>може використовувати системи штучного інтелекту виключно як допоміжний інструмент для пошуку, систематизації та аналізу інформації. Жодне судове чи процесуальне рішення не може ґрунтуватися на результатах, згенерованих системою штучного інтелекту, без їх повної перевірки та оцінки суддею; учасники справи мають право бути поінформованими про використання судом ШІ для аналізу обставин справи, оцінки доказів, підготовки проєкту рішення або формування правових висновків</a:t>
            </a:r>
            <a:r>
              <a:rPr lang="uk-UA" sz="2600" dirty="0" smtClean="0">
                <a:solidFill>
                  <a:srgbClr val="002949"/>
                </a:solidFill>
                <a:ea typeface="Roboto Condensed Light" panose="02000000000000000000" pitchFamily="2" charset="0"/>
              </a:rPr>
              <a:t>.</a:t>
            </a:r>
          </a:p>
          <a:p>
            <a:pPr indent="0" algn="just">
              <a:lnSpc>
                <a:spcPct val="100000"/>
              </a:lnSpc>
              <a:spcBef>
                <a:spcPts val="0"/>
              </a:spcBef>
              <a:spcAft>
                <a:spcPts val="0"/>
              </a:spcAft>
              <a:buNone/>
            </a:pPr>
            <a:r>
              <a:rPr lang="uk-UA" sz="2600" i="1" dirty="0" smtClean="0">
                <a:solidFill>
                  <a:srgbClr val="002949"/>
                </a:solidFill>
                <a:ea typeface="Roboto Condensed Light" panose="02000000000000000000" pitchFamily="2" charset="0"/>
              </a:rPr>
              <a:t>Пункт 5</a:t>
            </a:r>
            <a:r>
              <a:rPr lang="en-US" sz="2600" i="1" dirty="0" smtClean="0">
                <a:solidFill>
                  <a:srgbClr val="002949"/>
                </a:solidFill>
                <a:ea typeface="Roboto Condensed Light" panose="02000000000000000000" pitchFamily="2" charset="0"/>
              </a:rPr>
              <a:t> </a:t>
            </a:r>
            <a:r>
              <a:rPr lang="en-US" sz="2600" i="1" dirty="0">
                <a:solidFill>
                  <a:srgbClr val="002949"/>
                </a:solidFill>
                <a:ea typeface="Roboto Condensed Light" panose="02000000000000000000" pitchFamily="2" charset="0"/>
              </a:rPr>
              <a:t>«</a:t>
            </a:r>
            <a:r>
              <a:rPr lang="uk-UA" sz="2600" i="1" dirty="0">
                <a:solidFill>
                  <a:srgbClr val="002949"/>
                </a:solidFill>
                <a:ea typeface="Roboto Condensed Light" panose="02000000000000000000" pitchFamily="2" charset="0"/>
              </a:rPr>
              <a:t>Прикінцеві та перехідні положення» проєкту — запропонована частина дев’ята статті 15 Закону України «Про судоустрій і статус суддів».</a:t>
            </a: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Правове регулювання ШІ в Україні. Положення та ШІ–практики Верховного Суду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9</a:t>
            </a:r>
            <a:endParaRPr lang="en-US" sz="1400" dirty="0">
              <a:solidFill>
                <a:srgbClr val="002949"/>
              </a:solidFill>
            </a:endParaRPr>
          </a:p>
        </p:txBody>
      </p:sp>
    </p:spTree>
    <p:extLst>
      <p:ext uri="{BB962C8B-B14F-4D97-AF65-F5344CB8AC3E}">
        <p14:creationId xmlns:p14="http://schemas.microsoft.com/office/powerpoint/2010/main" val="1302598574"/>
      </p:ext>
    </p:extLst>
  </p:cSld>
  <p:clrMapOvr>
    <a:masterClrMapping/>
  </p:clrMapOvr>
</p:sld>
</file>

<file path=ppt/theme/theme1.xml><?xml version="1.0" encoding="utf-8"?>
<a:theme xmlns:a="http://schemas.openxmlformats.org/drawingml/2006/main" name="Верховний Суд">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Верховний Суд" id="{85927FFF-16E0-4779-9E9F-FDB9FC60E28B}" vid="{1C97956D-EB6D-4D66-A40D-6F9E3D9A6E3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Верховний Суд</Template>
  <TotalTime>11330</TotalTime>
  <Words>3412</Words>
  <Application>Microsoft Office PowerPoint</Application>
  <PresentationFormat>Широкий екран</PresentationFormat>
  <Paragraphs>229</Paragraphs>
  <Slides>29</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29</vt:i4>
      </vt:variant>
    </vt:vector>
  </HeadingPairs>
  <TitlesOfParts>
    <vt:vector size="35" baseType="lpstr">
      <vt:lpstr>Arial</vt:lpstr>
      <vt:lpstr>Calibri</vt:lpstr>
      <vt:lpstr>Calibri Light</vt:lpstr>
      <vt:lpstr>Roboto Condensed Light</vt:lpstr>
      <vt:lpstr>Times New Roman</vt:lpstr>
      <vt:lpstr>Верховний Суд</vt:lpstr>
      <vt:lpstr>Презентація PowerPoint</vt:lpstr>
      <vt:lpstr> Ukraine: Artificial Intelligence Readiness Assessment Report. Paris: United Nations Educational, Scientific and Cultural Organization, 2026  https://unesdoc.unesco.org/ark:/48223/pf0000398153   </vt:lpstr>
      <vt:lpstr> КОНСТИТУЦІЯ УКРАЇНИ  </vt:lpstr>
      <vt:lpstr>Кодекс суддівської етики (Стаття 16)  https://zakon.rada.gov.ua/rada/show/n0001415-24#Text</vt:lpstr>
      <vt:lpstr>Коментар до Кодексу суддівської етики, затверджений рішенням Ради суддів України від 02.03.2026 № 14 https://constitutionalist.com.ua/komentar-do-statti-16-vykorystannia-suddeiu-tekhnolohij-shi-kodeksu-suddivskoi-etyky </vt:lpstr>
      <vt:lpstr>Положення про використання технологій ШІ працівниками Апарату ВС (Наказ від 08.12.2025 № 117) https://court.gov.ua/storage/portal/supreme/rizne/Polozhennya_SHI.pdf    </vt:lpstr>
      <vt:lpstr>Положення про використання технологій ШІ працівниками Апарату ВС (Наказ від 08.12.2025 № 117) https://court.gov.ua/storage/portal/supreme/rizne/Polozhennya_SHI.pdf    </vt:lpstr>
      <vt:lpstr>Проєкт Закону України «Про штучний інтелект» https://constitutionalist.com.ua/proiekt-zakonu-ukrainy-pro-shtuchnyj-intelekt    </vt:lpstr>
      <vt:lpstr>Проєкт Закону України «Про штучний інтелект» https://constitutionalist.com.ua/proiekt-zakonu-ukrainy-pro-shtuchnyj-intelekt    </vt:lpstr>
      <vt:lpstr>Проєкт Положення про використання технологій штучного інтелекту працівниками Апарату Верховного Суду https://constitutionalist.com.ua/proiekt-polozhennia-pro-vykorystannia-tekhnolohij-shtuchnoho-intelektu-pratsivnykamy-aparatu-verkhovnoho-sudu </vt:lpstr>
      <vt:lpstr>Проєкт Положення про використання технологій штучного інтелекту працівниками Апарату Верховного Суду https://constitutionalist.com.ua/proiekt-polozhennia-pro-vykorystannia-tekhnolohij-shtuchnoho-intelektu-pratsivnykamy-aparatu-verkhovnoho-sudu </vt:lpstr>
      <vt:lpstr>Повідомлення про оприлюднення проєкту постанови КМУ “Про реалізацію експериментального проекту стосовно здійснення електронного судочинства” https://thedigital.gov.ua/documents/legislation/povidomlennia-pro-opryliudnennia-proektu-postanovy-pro-realizatsiiu-eksperymentalnoho-proektu-stosovno-zdiysnennia-elektronnoho-sudochynstva</vt:lpstr>
      <vt:lpstr>Проєкт Постанови КМУ «Про реалізацію експериментального проєкту щодо використання технологій штучного інтелекту під час технічного опрацювання матеріалів окремих категорій справ про адміністративні правопорушення»  https://constitutionalist.com.ua/proiekt-postanovy-kmu-pro-realizatsiiu-eksperymentalnoho-proiektu-shchodo-vykorystannia-tekhnolohij-shtuchnoho-intelektu-pid-chas-tekhnichnoho-opratsiuvannia-materialiv-okremykh-katehorij-sprav-pro-ad </vt:lpstr>
      <vt:lpstr>Проєкт Постанови КМУ «Про реалізацію експериментального проєкту щодо використання технологій штучного інтелекту під час технічного опрацювання матеріалів окремих категорій справ про адміністративні правопорушення»  https://constitutionalist.com.ua/proiekt-postanovy-kmu-pro-realizatsiiu-eksperymentalnoho-proiektu-shchodo-vykorystannia-tekhnolohij-shtuchnoho-intelektu-pid-chas-tekhnichnoho-opratsiuvannia-materialiv-okremykh-katehorij-sprav-pro-ad </vt:lpstr>
      <vt:lpstr>Від ШІ-асистентів до ШІ-агентів: Рекомендації з відповідального використання систем штучного інтелекту для публічного та приватного секторів https://storage.thedigital.gov.ua/files/4/b4/db247c50df4a1f37f8b716dff1121b4f.pdf </vt:lpstr>
      <vt:lpstr>OECD.AI Policy Navigator:  глобальна карта державної політики у сфері ШІ https://oecd.ai/en/dashboards/policy-initiatives </vt:lpstr>
      <vt:lpstr>OECD AI Incidents and Hazards Monitor: база ризиків і негативних наслідків ШІ https://oecd.ai/en/incidents </vt:lpstr>
      <vt:lpstr>OpenAI — Мальта: ШІ як загальнодоступна національна інфраструктура https://openai.com/uk-UA/index/malta-chatgpt-plus-partnership  </vt:lpstr>
      <vt:lpstr>Ухвала Верховного Суду від 15 січня 2026 року  у справі № 240/14153/24 https://reyestr.court.gov.ua/Review/133336040  </vt:lpstr>
      <vt:lpstr> Ухвала Верховного Суду від 08 лютого 2024 року у справі № 925/200/22. Окрема думка судді Верховного Суду від 08 лютого 2024 року у справі № 925/200/22  </vt:lpstr>
      <vt:lpstr>Рішення Броварського міськрайонного суду Київської області від 02 травня 2023 року у справі № 361/4011/20 Постанова Київського апеляційного суду від 05 лютого 2024 року у справі № 361/4450/20</vt:lpstr>
      <vt:lpstr>Постанова Верховного Суду від 07 травня 2025 року  у справі № 335/12523/23</vt:lpstr>
      <vt:lpstr>Ухвала Київського апеляційного суду від 30 липня 2025 року у справі № 11-КП/824/1818/2025</vt:lpstr>
      <vt:lpstr>Постанова Верховного Суду від 08 липня 2025 року  у справі № 925/496/24</vt:lpstr>
      <vt:lpstr>Промова сера Коліна Бірсса (Sir Colin Birss) Канцлера Високого суду Англії та Уельсу https://www.judiciary.uk/wp-content/uploads/2026/04/CHC-CLLS-Speech-April-2026.pdf </vt:lpstr>
      <vt:lpstr>RentAHuman.ai: агентний ШІ виходить у фізичний світ https://rentahuman.ai </vt:lpstr>
      <vt:lpstr>ПРИКЛАДИ ПРАКТИЧНОГО ВИКОРИСТАННЯ ШІ  (у наукових та науково-експериментальних цілях)</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Роман Палюх</dc:creator>
  <cp:lastModifiedBy>Ян Олександрович Берназюк</cp:lastModifiedBy>
  <cp:revision>715</cp:revision>
  <cp:lastPrinted>2026-05-22T14:05:25Z</cp:lastPrinted>
  <dcterms:created xsi:type="dcterms:W3CDTF">2018-11-30T10:25:38Z</dcterms:created>
  <dcterms:modified xsi:type="dcterms:W3CDTF">2026-07-17T14:21:33Z</dcterms:modified>
</cp:coreProperties>
</file>