
<file path=[Content_Types].xml><?xml version="1.0" encoding="utf-8"?>
<Types xmlns="http://schemas.openxmlformats.org/package/2006/content-types"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6"/>
  </p:notesMasterIdLst>
  <p:handoutMasterIdLst>
    <p:handoutMasterId r:id="rId37"/>
  </p:handoutMasterIdLst>
  <p:sldIdLst>
    <p:sldId id="256" r:id="rId2"/>
    <p:sldId id="1051" r:id="rId3"/>
    <p:sldId id="1089" r:id="rId4"/>
    <p:sldId id="1074" r:id="rId5"/>
    <p:sldId id="1091" r:id="rId6"/>
    <p:sldId id="1077" r:id="rId7"/>
    <p:sldId id="1085" r:id="rId8"/>
    <p:sldId id="1078" r:id="rId9"/>
    <p:sldId id="1087" r:id="rId10"/>
    <p:sldId id="1003" r:id="rId11"/>
    <p:sldId id="1060" r:id="rId12"/>
    <p:sldId id="1061" r:id="rId13"/>
    <p:sldId id="1047" r:id="rId14"/>
    <p:sldId id="1063" r:id="rId15"/>
    <p:sldId id="1031" r:id="rId16"/>
    <p:sldId id="1032" r:id="rId17"/>
    <p:sldId id="1033" r:id="rId18"/>
    <p:sldId id="1004" r:id="rId19"/>
    <p:sldId id="1043" r:id="rId20"/>
    <p:sldId id="1066" r:id="rId21"/>
    <p:sldId id="1093" r:id="rId22"/>
    <p:sldId id="1094" r:id="rId23"/>
    <p:sldId id="1095" r:id="rId24"/>
    <p:sldId id="1096" r:id="rId25"/>
    <p:sldId id="1097" r:id="rId26"/>
    <p:sldId id="1098" r:id="rId27"/>
    <p:sldId id="1099" r:id="rId28"/>
    <p:sldId id="1100" r:id="rId29"/>
    <p:sldId id="1101" r:id="rId30"/>
    <p:sldId id="1102" r:id="rId31"/>
    <p:sldId id="1103" r:id="rId32"/>
    <p:sldId id="1105" r:id="rId33"/>
    <p:sldId id="893" r:id="rId34"/>
    <p:sldId id="279" r:id="rId35"/>
  </p:sldIdLst>
  <p:sldSz cx="12192000" cy="6858000"/>
  <p:notesSz cx="9928225" cy="6797675"/>
  <p:defaultTextStyle>
    <a:defPPr>
      <a:defRPr lang="uk-U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озділ за замовчуванням" id="{A582119A-734D-428B-9DF0-AEC51D4D306F}">
          <p14:sldIdLst>
            <p14:sldId id="256"/>
            <p14:sldId id="1051"/>
            <p14:sldId id="1089"/>
            <p14:sldId id="1074"/>
            <p14:sldId id="1091"/>
            <p14:sldId id="1077"/>
            <p14:sldId id="1085"/>
            <p14:sldId id="1078"/>
            <p14:sldId id="1087"/>
            <p14:sldId id="1003"/>
            <p14:sldId id="1060"/>
            <p14:sldId id="1061"/>
            <p14:sldId id="1047"/>
            <p14:sldId id="1063"/>
            <p14:sldId id="1031"/>
            <p14:sldId id="1032"/>
            <p14:sldId id="1033"/>
            <p14:sldId id="1004"/>
            <p14:sldId id="1043"/>
            <p14:sldId id="1066"/>
            <p14:sldId id="1093"/>
            <p14:sldId id="1094"/>
            <p14:sldId id="1095"/>
            <p14:sldId id="1096"/>
            <p14:sldId id="1097"/>
            <p14:sldId id="1098"/>
            <p14:sldId id="1099"/>
            <p14:sldId id="1100"/>
            <p14:sldId id="1101"/>
            <p14:sldId id="1102"/>
            <p14:sldId id="1103"/>
            <p14:sldId id="1105"/>
            <p14:sldId id="893"/>
            <p14:sldId id="2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026">
          <p15:clr>
            <a:srgbClr val="A4A3A4"/>
          </p15:clr>
        </p15:guide>
        <p15:guide id="2" orient="horz" pos="368" userDrawn="1">
          <p15:clr>
            <a:srgbClr val="A4A3A4"/>
          </p15:clr>
        </p15:guide>
        <p15:guide id="3" pos="370" userDrawn="1">
          <p15:clr>
            <a:srgbClr val="A4A3A4"/>
          </p15:clr>
        </p15:guide>
        <p15:guide id="4" pos="7310" userDrawn="1">
          <p15:clr>
            <a:srgbClr val="A4A3A4"/>
          </p15:clr>
        </p15:guide>
        <p15:guide id="5" orient="horz" pos="2160">
          <p15:clr>
            <a:srgbClr val="A4A3A4"/>
          </p15:clr>
        </p15:guide>
        <p15:guide id="6" orient="horz" pos="3952" userDrawn="1">
          <p15:clr>
            <a:srgbClr val="A4A3A4"/>
          </p15:clr>
        </p15:guide>
        <p15:guide id="7" orient="horz" pos="386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Ян Берназюк" initials="ЯБ" lastIdx="1" clrIdx="0">
    <p:extLst>
      <p:ext uri="{19B8F6BF-5375-455C-9EA6-DF929625EA0E}">
        <p15:presenceInfo xmlns:p15="http://schemas.microsoft.com/office/powerpoint/2012/main" userId="581687679c8901c1" providerId="Windows Live"/>
      </p:ext>
    </p:extLst>
  </p:cmAuthor>
  <p:cmAuthor id="2" name="Ян Олександрович Берназюк" initials="ЯОБ" lastIdx="0" clrIdx="1">
    <p:extLst>
      <p:ext uri="{19B8F6BF-5375-455C-9EA6-DF929625EA0E}">
        <p15:presenceInfo xmlns:p15="http://schemas.microsoft.com/office/powerpoint/2012/main" userId="S-1-5-21-788283012-2006182406-367807169-81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E9E"/>
    <a:srgbClr val="002949"/>
    <a:srgbClr val="38B6AB"/>
    <a:srgbClr val="F0E8E3"/>
    <a:srgbClr val="3742D1"/>
    <a:srgbClr val="4E9EC4"/>
    <a:srgbClr val="0086CD"/>
    <a:srgbClr val="FFD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77" autoAdjust="0"/>
    <p:restoredTop sz="94683"/>
  </p:normalViewPr>
  <p:slideViewPr>
    <p:cSldViewPr snapToGrid="0">
      <p:cViewPr varScale="1">
        <p:scale>
          <a:sx n="60" d="100"/>
          <a:sy n="60" d="100"/>
        </p:scale>
        <p:origin x="90" y="1218"/>
      </p:cViewPr>
      <p:guideLst>
        <p:guide orient="horz" pos="1026"/>
        <p:guide orient="horz" pos="368"/>
        <p:guide pos="370"/>
        <p:guide pos="7310"/>
        <p:guide orient="horz" pos="2160"/>
        <p:guide orient="horz" pos="3952"/>
        <p:guide orient="horz" pos="38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738AE7D6-9F2C-0AF5-4B14-A9F0CD3F6F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2"/>
            <a:ext cx="4303025" cy="339725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>
              <a:defRPr sz="1200">
                <a:latin typeface="Roboto Condensed Light" pitchFamily="2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F2608C5-03C0-CA44-8353-2AE8765BD8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2027" y="2"/>
            <a:ext cx="4304611" cy="339725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>
              <a:defRPr sz="1200">
                <a:latin typeface="Roboto Condensed Light" pitchFamily="2" charset="0"/>
              </a:defRPr>
            </a:lvl1pPr>
          </a:lstStyle>
          <a:p>
            <a:pPr>
              <a:defRPr/>
            </a:pPr>
            <a:fld id="{E7EA5089-53EE-4CBB-B62B-B9A651D87BD1}" type="datetimeFigureOut">
              <a:rPr lang="ru-RU"/>
              <a:pPr>
                <a:defRPr/>
              </a:pPr>
              <a:t>21.08.2026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098E000-D926-439C-33F0-FCEA6E6F7E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6457950"/>
            <a:ext cx="4303025" cy="338138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>
              <a:defRPr sz="1200">
                <a:latin typeface="Roboto Condensed Light" pitchFamily="2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9EB6885-EFFA-612F-2359-60114B1397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2027" y="6457950"/>
            <a:ext cx="4304611" cy="338138"/>
          </a:xfrm>
          <a:prstGeom prst="rect">
            <a:avLst/>
          </a:prstGeom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Roboto Condensed Light" panose="02000000000000000000" pitchFamily="2" charset="0"/>
              </a:defRPr>
            </a:lvl1pPr>
          </a:lstStyle>
          <a:p>
            <a:pPr>
              <a:defRPr/>
            </a:pPr>
            <a:fld id="{C1E25D22-76F2-4431-8BE9-1D06623099E0}" type="slidenum">
              <a:rPr lang="ru-RU" altLang="ru-RU"/>
              <a:pPr>
                <a:defRPr/>
              </a:pPr>
              <a:t>‹№›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id="{25EE5FBB-4E7C-B40F-7763-EAC2A0B164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2"/>
            <a:ext cx="4303025" cy="339725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Roboto Condensed Light" pitchFamily="2" charset="0"/>
              </a:defRPr>
            </a:lvl1pPr>
          </a:lstStyle>
          <a:p>
            <a:pPr>
              <a:defRPr/>
            </a:pPr>
            <a:endParaRPr lang="uk-UA" dirty="0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659982A2-DD16-EB8E-955B-55C0C263C43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622027" y="2"/>
            <a:ext cx="4304611" cy="339725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Roboto Condensed Light" pitchFamily="2" charset="0"/>
              </a:defRPr>
            </a:lvl1pPr>
          </a:lstStyle>
          <a:p>
            <a:pPr>
              <a:defRPr/>
            </a:pPr>
            <a:fld id="{FDE46209-69DC-44F0-8A9D-9F7686D4781A}" type="datetimeFigureOut">
              <a:rPr lang="uk-UA"/>
              <a:pPr>
                <a:defRPr/>
              </a:pPr>
              <a:t>21.08.2026</a:t>
            </a:fld>
            <a:endParaRPr lang="uk-UA" dirty="0"/>
          </a:p>
        </p:txBody>
      </p:sp>
      <p:sp>
        <p:nvSpPr>
          <p:cNvPr id="4" name="Місце для зображення 3">
            <a:extLst>
              <a:ext uri="{FF2B5EF4-FFF2-40B4-BE49-F238E27FC236}">
                <a16:creationId xmlns:a16="http://schemas.microsoft.com/office/drawing/2014/main" id="{2637A17B-7B88-6B88-DFF2-ACDF19B95B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10" tIns="45505" rIns="91010" bIns="45505" rtlCol="0" anchor="ctr"/>
          <a:lstStyle/>
          <a:p>
            <a:pPr lvl="0"/>
            <a:endParaRPr lang="uk-UA" noProof="0" dirty="0"/>
          </a:p>
        </p:txBody>
      </p:sp>
      <p:sp>
        <p:nvSpPr>
          <p:cNvPr id="5" name="Місце для нотаток 4">
            <a:extLst>
              <a:ext uri="{FF2B5EF4-FFF2-40B4-BE49-F238E27FC236}">
                <a16:creationId xmlns:a16="http://schemas.microsoft.com/office/drawing/2014/main" id="{EA25E2B2-5A23-8B6D-9776-7AA8E07D1F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92030" y="3271840"/>
            <a:ext cx="7944166" cy="2676525"/>
          </a:xfrm>
          <a:prstGeom prst="rect">
            <a:avLst/>
          </a:prstGeom>
        </p:spPr>
        <p:txBody>
          <a:bodyPr vert="horz" lIns="91010" tIns="45505" rIns="91010" bIns="45505" rtlCol="0"/>
          <a:lstStyle/>
          <a:p>
            <a:pPr lvl="0"/>
            <a:r>
              <a:rPr lang="uk-UA" noProof="0" dirty="0"/>
              <a:t>Відредагуйте стиль зразка тексту</a:t>
            </a:r>
          </a:p>
          <a:p>
            <a:pPr lvl="1"/>
            <a:r>
              <a:rPr lang="uk-UA" noProof="0" dirty="0"/>
              <a:t>Другий рівень</a:t>
            </a:r>
          </a:p>
          <a:p>
            <a:pPr lvl="2"/>
            <a:r>
              <a:rPr lang="uk-UA" noProof="0" dirty="0"/>
              <a:t>Третій рівень</a:t>
            </a:r>
          </a:p>
          <a:p>
            <a:pPr lvl="3"/>
            <a:r>
              <a:rPr lang="uk-UA" noProof="0" dirty="0"/>
              <a:t>Четвертий рівень</a:t>
            </a:r>
          </a:p>
          <a:p>
            <a:pPr lvl="4"/>
            <a:r>
              <a:rPr lang="uk-UA" noProof="0" dirty="0"/>
              <a:t>П’ятий рівень</a:t>
            </a:r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1E580B6-E2E0-DAA2-1338-EB90582AC7B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6457952"/>
            <a:ext cx="4303025" cy="339725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Roboto Condensed Light" pitchFamily="2" charset="0"/>
              </a:defRPr>
            </a:lvl1pPr>
          </a:lstStyle>
          <a:p>
            <a:pPr>
              <a:defRPr/>
            </a:pPr>
            <a:endParaRPr lang="uk-UA" dirty="0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305F669-AEA4-BEE1-80ED-F2BC81C072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2027" y="6457952"/>
            <a:ext cx="4304611" cy="339725"/>
          </a:xfrm>
          <a:prstGeom prst="rect">
            <a:avLst/>
          </a:prstGeom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Roboto Condensed Light" panose="02000000000000000000" pitchFamily="2" charset="0"/>
              </a:defRPr>
            </a:lvl1pPr>
          </a:lstStyle>
          <a:p>
            <a:pPr>
              <a:defRPr/>
            </a:pPr>
            <a:fld id="{AD5E7DE3-1AE7-4703-B5A5-E3B50F059203}" type="slidenum">
              <a:rPr lang="uk-UA" altLang="uk-UA"/>
              <a:pPr>
                <a:defRPr/>
              </a:pPr>
              <a:t>‹№›</a:t>
            </a:fld>
            <a:endParaRPr lang="uk-UA" alt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Roboto Condensed Light" pitchFamily="2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Roboto Condensed Light" pitchFamily="2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Roboto Condensed Light" pitchFamily="2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Roboto Condensed Light" pitchFamily="2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Roboto Condensed Light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>
            <a:extLst>
              <a:ext uri="{FF2B5EF4-FFF2-40B4-BE49-F238E27FC236}">
                <a16:creationId xmlns:a16="http://schemas.microsoft.com/office/drawing/2014/main" id="{EC123180-4134-DF4E-785D-39CBDB5C47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uk-UA" dirty="0"/>
          </a:p>
        </p:txBody>
      </p:sp>
      <p:sp>
        <p:nvSpPr>
          <p:cNvPr id="5123" name="Заметки 2">
            <a:extLst>
              <a:ext uri="{FF2B5EF4-FFF2-40B4-BE49-F238E27FC236}">
                <a16:creationId xmlns:a16="http://schemas.microsoft.com/office/drawing/2014/main" id="{312169F0-1EA8-FC51-7151-606C144D08C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5124" name="Номер слайда 3">
            <a:extLst>
              <a:ext uri="{FF2B5EF4-FFF2-40B4-BE49-F238E27FC236}">
                <a16:creationId xmlns:a16="http://schemas.microsoft.com/office/drawing/2014/main" id="{FD25675B-1AFB-8EBE-427A-E8EFEDC759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41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650" indent="-227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2263" indent="-227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6288" indent="-2270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3488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0688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7888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5088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44C9BBA-1121-4372-A223-AC5E6F5CC0C9}" type="slidenum">
              <a:rPr lang="uk-UA" altLang="uk-UA">
                <a:latin typeface="Roboto Condensed Light" panose="02000000000000000000" pitchFamily="2" charset="0"/>
              </a:rPr>
              <a:pPr/>
              <a:t>1</a:t>
            </a:fld>
            <a:endParaRPr lang="uk-UA" altLang="uk-UA" dirty="0">
              <a:latin typeface="Roboto Condensed Light" panose="02000000000000000000" pitchFamily="2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A8ED688-EA9D-61C5-A44B-F55D15E72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2A0AA-8F14-463A-B142-283B990E42D1}" type="datetime1">
              <a:rPr lang="uk-UA" smtClean="0"/>
              <a:t>21.08.2026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12B7512-7EB2-DA19-46B7-56794379F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B66CE9B-243A-B895-DE85-B46D60D6A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36708-AE8B-4B85-9B65-228F0635230B}" type="slidenum">
              <a:rPr lang="uk-UA" altLang="uk-UA"/>
              <a:pPr>
                <a:defRPr/>
              </a:pPr>
              <a:t>‹№›</a:t>
            </a:fld>
            <a:endParaRPr lang="uk-UA" altLang="uk-UA" dirty="0"/>
          </a:p>
        </p:txBody>
      </p:sp>
    </p:spTree>
    <p:extLst>
      <p:ext uri="{BB962C8B-B14F-4D97-AF65-F5344CB8AC3E}">
        <p14:creationId xmlns:p14="http://schemas.microsoft.com/office/powerpoint/2010/main" val="4030150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FB3C76D-3FFE-763E-4EE5-2A99E753A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20ABF-94A0-4458-A503-65FD43098299}" type="datetime1">
              <a:rPr lang="uk-UA" smtClean="0"/>
              <a:t>21.08.2026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D0A6F11-8148-EC28-C421-ABF4862C6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7B56B1A-9CE4-8114-6966-A045B2D00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F0B48-4A94-4504-A6C0-3A970785A124}" type="slidenum">
              <a:rPr lang="uk-UA" altLang="uk-UA"/>
              <a:pPr>
                <a:defRPr/>
              </a:pPr>
              <a:t>‹№›</a:t>
            </a:fld>
            <a:endParaRPr lang="uk-UA" altLang="uk-UA" dirty="0"/>
          </a:p>
        </p:txBody>
      </p:sp>
    </p:spTree>
    <p:extLst>
      <p:ext uri="{BB962C8B-B14F-4D97-AF65-F5344CB8AC3E}">
        <p14:creationId xmlns:p14="http://schemas.microsoft.com/office/powerpoint/2010/main" val="2193732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0CB74CD-04BD-591A-4CDD-5926DD78B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0229F-B9CA-431A-B51F-1F8A35B8DC77}" type="datetime1">
              <a:rPr lang="uk-UA" smtClean="0"/>
              <a:t>21.08.2026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127B8D6-3995-C4DE-DD03-0D84EC35E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A58A045-F125-D6D3-71A7-99BD4E10C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6392A-C09C-4467-9777-3DF3F4931805}" type="slidenum">
              <a:rPr lang="uk-UA" altLang="uk-UA"/>
              <a:pPr>
                <a:defRPr/>
              </a:pPr>
              <a:t>‹№›</a:t>
            </a:fld>
            <a:endParaRPr lang="uk-UA" altLang="uk-UA" dirty="0"/>
          </a:p>
        </p:txBody>
      </p:sp>
    </p:spTree>
    <p:extLst>
      <p:ext uri="{BB962C8B-B14F-4D97-AF65-F5344CB8AC3E}">
        <p14:creationId xmlns:p14="http://schemas.microsoft.com/office/powerpoint/2010/main" val="172682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C0276E-6541-BA52-E161-CE331C0B1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E5E7C-9C28-4F83-A4C5-B4A7F7D1D00C}" type="datetime1">
              <a:rPr lang="uk-UA" smtClean="0"/>
              <a:t>21.08.2026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7DDD959-5CE9-DE4E-E0DB-D16F2C624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BAD9C21-6A07-273E-32EB-90B9801FB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57EC5-9B54-49ED-9CA6-C2B51A92FA73}" type="slidenum">
              <a:rPr lang="uk-UA" altLang="uk-UA"/>
              <a:pPr>
                <a:defRPr/>
              </a:pPr>
              <a:t>‹№›</a:t>
            </a:fld>
            <a:endParaRPr lang="uk-UA" altLang="uk-UA" dirty="0"/>
          </a:p>
        </p:txBody>
      </p:sp>
    </p:spTree>
    <p:extLst>
      <p:ext uri="{BB962C8B-B14F-4D97-AF65-F5344CB8AC3E}">
        <p14:creationId xmlns:p14="http://schemas.microsoft.com/office/powerpoint/2010/main" val="2605227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F4B40DE-7744-E223-33EE-0FC832A8C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1511E-535D-4954-AF01-FFE74FA62650}" type="datetime1">
              <a:rPr lang="uk-UA" smtClean="0"/>
              <a:t>21.08.2026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7955B39-CD41-967F-D3C9-49E2F0DC0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C395E2B-5CDE-5E43-970C-EF311F5ED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16EA7-C336-4E60-ADB4-B52A6B1073E8}" type="slidenum">
              <a:rPr lang="uk-UA" altLang="uk-UA"/>
              <a:pPr>
                <a:defRPr/>
              </a:pPr>
              <a:t>‹№›</a:t>
            </a:fld>
            <a:endParaRPr lang="uk-UA" altLang="uk-UA" dirty="0"/>
          </a:p>
        </p:txBody>
      </p:sp>
    </p:spTree>
    <p:extLst>
      <p:ext uri="{BB962C8B-B14F-4D97-AF65-F5344CB8AC3E}">
        <p14:creationId xmlns:p14="http://schemas.microsoft.com/office/powerpoint/2010/main" val="2127845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3">
            <a:extLst>
              <a:ext uri="{FF2B5EF4-FFF2-40B4-BE49-F238E27FC236}">
                <a16:creationId xmlns:a16="http://schemas.microsoft.com/office/drawing/2014/main" id="{A3C90BE2-957C-03F8-1F9F-8F0443FFF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6ECDB-68B7-4C01-9488-DCF337BDEAC4}" type="datetime1">
              <a:rPr lang="uk-UA" smtClean="0"/>
              <a:t>21.08.2026</a:t>
            </a:fld>
            <a:endParaRPr lang="uk-UA" dirty="0"/>
          </a:p>
        </p:txBody>
      </p:sp>
      <p:sp>
        <p:nvSpPr>
          <p:cNvPr id="6" name="Місце для нижнього колонтитула 4">
            <a:extLst>
              <a:ext uri="{FF2B5EF4-FFF2-40B4-BE49-F238E27FC236}">
                <a16:creationId xmlns:a16="http://schemas.microsoft.com/office/drawing/2014/main" id="{7F0EFF87-884A-FDE7-CC72-F0E8FB07F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dirty="0"/>
          </a:p>
        </p:txBody>
      </p:sp>
      <p:sp>
        <p:nvSpPr>
          <p:cNvPr id="7" name="Місце для номера слайда 5">
            <a:extLst>
              <a:ext uri="{FF2B5EF4-FFF2-40B4-BE49-F238E27FC236}">
                <a16:creationId xmlns:a16="http://schemas.microsoft.com/office/drawing/2014/main" id="{8CC73E7E-C44D-D440-5AEA-931F69F32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77D72-FDE4-4F0D-B779-DE79087AB794}" type="slidenum">
              <a:rPr lang="uk-UA" altLang="uk-UA"/>
              <a:pPr>
                <a:defRPr/>
              </a:pPr>
              <a:t>‹№›</a:t>
            </a:fld>
            <a:endParaRPr lang="uk-UA" altLang="uk-UA" dirty="0"/>
          </a:p>
        </p:txBody>
      </p:sp>
    </p:spTree>
    <p:extLst>
      <p:ext uri="{BB962C8B-B14F-4D97-AF65-F5344CB8AC3E}">
        <p14:creationId xmlns:p14="http://schemas.microsoft.com/office/powerpoint/2010/main" val="1947340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3">
            <a:extLst>
              <a:ext uri="{FF2B5EF4-FFF2-40B4-BE49-F238E27FC236}">
                <a16:creationId xmlns:a16="http://schemas.microsoft.com/office/drawing/2014/main" id="{EA0DD99F-8DA5-F2B0-254A-B8A1308B5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8CA85-2DB2-44C4-AF50-DAAF1E05620C}" type="datetime1">
              <a:rPr lang="uk-UA" smtClean="0"/>
              <a:t>21.08.2026</a:t>
            </a:fld>
            <a:endParaRPr lang="uk-UA" dirty="0"/>
          </a:p>
        </p:txBody>
      </p:sp>
      <p:sp>
        <p:nvSpPr>
          <p:cNvPr id="8" name="Місце для нижнього колонтитула 4">
            <a:extLst>
              <a:ext uri="{FF2B5EF4-FFF2-40B4-BE49-F238E27FC236}">
                <a16:creationId xmlns:a16="http://schemas.microsoft.com/office/drawing/2014/main" id="{16D392BE-E061-7D98-F1D5-C1C8D3872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dirty="0"/>
          </a:p>
        </p:txBody>
      </p:sp>
      <p:sp>
        <p:nvSpPr>
          <p:cNvPr id="9" name="Місце для номера слайда 5">
            <a:extLst>
              <a:ext uri="{FF2B5EF4-FFF2-40B4-BE49-F238E27FC236}">
                <a16:creationId xmlns:a16="http://schemas.microsoft.com/office/drawing/2014/main" id="{FC71E889-4BED-A140-925A-AC31DDF43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AA662-D07E-4DEE-9289-2C855F9547C6}" type="slidenum">
              <a:rPr lang="uk-UA" altLang="uk-UA"/>
              <a:pPr>
                <a:defRPr/>
              </a:pPr>
              <a:t>‹№›</a:t>
            </a:fld>
            <a:endParaRPr lang="uk-UA" altLang="uk-UA" dirty="0"/>
          </a:p>
        </p:txBody>
      </p:sp>
    </p:spTree>
    <p:extLst>
      <p:ext uri="{BB962C8B-B14F-4D97-AF65-F5344CB8AC3E}">
        <p14:creationId xmlns:p14="http://schemas.microsoft.com/office/powerpoint/2010/main" val="4112208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3">
            <a:extLst>
              <a:ext uri="{FF2B5EF4-FFF2-40B4-BE49-F238E27FC236}">
                <a16:creationId xmlns:a16="http://schemas.microsoft.com/office/drawing/2014/main" id="{AA7AD9E1-47C8-9944-ABD5-45EADE34C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54C13-E40A-4086-BBB0-B10FF979CBEA}" type="datetime1">
              <a:rPr lang="uk-UA" smtClean="0"/>
              <a:t>21.08.2026</a:t>
            </a:fld>
            <a:endParaRPr lang="uk-UA" dirty="0"/>
          </a:p>
        </p:txBody>
      </p:sp>
      <p:sp>
        <p:nvSpPr>
          <p:cNvPr id="4" name="Місце для нижнього колонтитула 4">
            <a:extLst>
              <a:ext uri="{FF2B5EF4-FFF2-40B4-BE49-F238E27FC236}">
                <a16:creationId xmlns:a16="http://schemas.microsoft.com/office/drawing/2014/main" id="{5EC659C4-05E1-EB28-C2DF-96D8CC00C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dirty="0"/>
          </a:p>
        </p:txBody>
      </p:sp>
      <p:sp>
        <p:nvSpPr>
          <p:cNvPr id="5" name="Місце для номера слайда 5">
            <a:extLst>
              <a:ext uri="{FF2B5EF4-FFF2-40B4-BE49-F238E27FC236}">
                <a16:creationId xmlns:a16="http://schemas.microsoft.com/office/drawing/2014/main" id="{D4237CF1-DE7F-FE35-5BF4-A6A97EF5A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905D2-CC1C-4F8C-8D9C-4837BFB0BAA3}" type="slidenum">
              <a:rPr lang="uk-UA" altLang="uk-UA"/>
              <a:pPr>
                <a:defRPr/>
              </a:pPr>
              <a:t>‹№›</a:t>
            </a:fld>
            <a:endParaRPr lang="uk-UA" altLang="uk-UA" dirty="0"/>
          </a:p>
        </p:txBody>
      </p:sp>
    </p:spTree>
    <p:extLst>
      <p:ext uri="{BB962C8B-B14F-4D97-AF65-F5344CB8AC3E}">
        <p14:creationId xmlns:p14="http://schemas.microsoft.com/office/powerpoint/2010/main" val="159744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3">
            <a:extLst>
              <a:ext uri="{FF2B5EF4-FFF2-40B4-BE49-F238E27FC236}">
                <a16:creationId xmlns:a16="http://schemas.microsoft.com/office/drawing/2014/main" id="{FF345E8C-B5CC-DBD2-49BF-3F8E11BF2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350F9-2A98-4BB4-BE07-1E76DE1FF9AA}" type="datetime1">
              <a:rPr lang="uk-UA" smtClean="0"/>
              <a:t>21.08.2026</a:t>
            </a:fld>
            <a:endParaRPr lang="uk-UA" dirty="0"/>
          </a:p>
        </p:txBody>
      </p:sp>
      <p:sp>
        <p:nvSpPr>
          <p:cNvPr id="3" name="Місце для нижнього колонтитула 4">
            <a:extLst>
              <a:ext uri="{FF2B5EF4-FFF2-40B4-BE49-F238E27FC236}">
                <a16:creationId xmlns:a16="http://schemas.microsoft.com/office/drawing/2014/main" id="{8E0F689E-CF76-E819-6A24-BCC65EDCA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dirty="0"/>
          </a:p>
        </p:txBody>
      </p:sp>
      <p:sp>
        <p:nvSpPr>
          <p:cNvPr id="4" name="Місце для номера слайда 5">
            <a:extLst>
              <a:ext uri="{FF2B5EF4-FFF2-40B4-BE49-F238E27FC236}">
                <a16:creationId xmlns:a16="http://schemas.microsoft.com/office/drawing/2014/main" id="{0D0CB2BC-E645-6849-7A8D-828A4AB5B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2A4B8-FBE2-42FD-8F7C-E331D756A450}" type="slidenum">
              <a:rPr lang="uk-UA" altLang="uk-UA"/>
              <a:pPr>
                <a:defRPr/>
              </a:pPr>
              <a:t>‹№›</a:t>
            </a:fld>
            <a:endParaRPr lang="uk-UA" altLang="uk-UA" dirty="0"/>
          </a:p>
        </p:txBody>
      </p:sp>
    </p:spTree>
    <p:extLst>
      <p:ext uri="{BB962C8B-B14F-4D97-AF65-F5344CB8AC3E}">
        <p14:creationId xmlns:p14="http://schemas.microsoft.com/office/powerpoint/2010/main" val="187850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3">
            <a:extLst>
              <a:ext uri="{FF2B5EF4-FFF2-40B4-BE49-F238E27FC236}">
                <a16:creationId xmlns:a16="http://schemas.microsoft.com/office/drawing/2014/main" id="{C7262A28-1D71-BC9C-361E-8193A841A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9A1FD-498C-4D6B-8066-378AFBFB37CA}" type="datetime1">
              <a:rPr lang="uk-UA" smtClean="0"/>
              <a:t>21.08.2026</a:t>
            </a:fld>
            <a:endParaRPr lang="uk-UA" dirty="0"/>
          </a:p>
        </p:txBody>
      </p:sp>
      <p:sp>
        <p:nvSpPr>
          <p:cNvPr id="6" name="Місце для нижнього колонтитула 4">
            <a:extLst>
              <a:ext uri="{FF2B5EF4-FFF2-40B4-BE49-F238E27FC236}">
                <a16:creationId xmlns:a16="http://schemas.microsoft.com/office/drawing/2014/main" id="{A521B7DB-A673-7716-B38E-B2B440DEA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dirty="0"/>
          </a:p>
        </p:txBody>
      </p:sp>
      <p:sp>
        <p:nvSpPr>
          <p:cNvPr id="7" name="Місце для номера слайда 5">
            <a:extLst>
              <a:ext uri="{FF2B5EF4-FFF2-40B4-BE49-F238E27FC236}">
                <a16:creationId xmlns:a16="http://schemas.microsoft.com/office/drawing/2014/main" id="{C430E745-9939-F461-9FF4-ACDFCDE1D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728BF-03AA-4335-BB35-CA4255D550D5}" type="slidenum">
              <a:rPr lang="uk-UA" altLang="uk-UA"/>
              <a:pPr>
                <a:defRPr/>
              </a:pPr>
              <a:t>‹№›</a:t>
            </a:fld>
            <a:endParaRPr lang="uk-UA" altLang="uk-UA" dirty="0"/>
          </a:p>
        </p:txBody>
      </p:sp>
    </p:spTree>
    <p:extLst>
      <p:ext uri="{BB962C8B-B14F-4D97-AF65-F5344CB8AC3E}">
        <p14:creationId xmlns:p14="http://schemas.microsoft.com/office/powerpoint/2010/main" val="2809920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uk-UA" noProof="0" dirty="0"/>
              <a:t>Клацніть піктограму, щоб додати зображення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3">
            <a:extLst>
              <a:ext uri="{FF2B5EF4-FFF2-40B4-BE49-F238E27FC236}">
                <a16:creationId xmlns:a16="http://schemas.microsoft.com/office/drawing/2014/main" id="{EAD98881-2ACD-B166-5782-7741EE21F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BF41A-40A1-4AD2-912A-3E0B3D58C3BD}" type="datetime1">
              <a:rPr lang="uk-UA" smtClean="0"/>
              <a:t>21.08.2026</a:t>
            </a:fld>
            <a:endParaRPr lang="uk-UA" dirty="0"/>
          </a:p>
        </p:txBody>
      </p:sp>
      <p:sp>
        <p:nvSpPr>
          <p:cNvPr id="6" name="Місце для нижнього колонтитула 4">
            <a:extLst>
              <a:ext uri="{FF2B5EF4-FFF2-40B4-BE49-F238E27FC236}">
                <a16:creationId xmlns:a16="http://schemas.microsoft.com/office/drawing/2014/main" id="{A20CC5D9-3E6C-7EE8-9D04-C4BDBC52A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dirty="0"/>
          </a:p>
        </p:txBody>
      </p:sp>
      <p:sp>
        <p:nvSpPr>
          <p:cNvPr id="7" name="Місце для номера слайда 5">
            <a:extLst>
              <a:ext uri="{FF2B5EF4-FFF2-40B4-BE49-F238E27FC236}">
                <a16:creationId xmlns:a16="http://schemas.microsoft.com/office/drawing/2014/main" id="{9185126F-D584-C2C3-AFD8-CF584FC06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1BF11-B2ED-427F-8A4E-915E4DE31228}" type="slidenum">
              <a:rPr lang="uk-UA" altLang="uk-UA"/>
              <a:pPr>
                <a:defRPr/>
              </a:pPr>
              <a:t>‹№›</a:t>
            </a:fld>
            <a:endParaRPr lang="uk-UA" altLang="uk-UA" dirty="0"/>
          </a:p>
        </p:txBody>
      </p:sp>
    </p:spTree>
    <p:extLst>
      <p:ext uri="{BB962C8B-B14F-4D97-AF65-F5344CB8AC3E}">
        <p14:creationId xmlns:p14="http://schemas.microsoft.com/office/powerpoint/2010/main" val="2129051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8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Місце для заголовка 1">
            <a:extLst>
              <a:ext uri="{FF2B5EF4-FFF2-40B4-BE49-F238E27FC236}">
                <a16:creationId xmlns:a16="http://schemas.microsoft.com/office/drawing/2014/main" id="{145B3D2B-C7D7-7980-44A7-F0F89E85FA3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uk-UA"/>
              <a:t>Клацніть, щоб редагувати стиль зразка заголовка</a:t>
            </a:r>
          </a:p>
        </p:txBody>
      </p:sp>
      <p:sp>
        <p:nvSpPr>
          <p:cNvPr id="1027" name="Місце для тексту 2">
            <a:extLst>
              <a:ext uri="{FF2B5EF4-FFF2-40B4-BE49-F238E27FC236}">
                <a16:creationId xmlns:a16="http://schemas.microsoft.com/office/drawing/2014/main" id="{6564B427-26C4-01D2-D649-C81805085E9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uk-UA"/>
              <a:t>Відредагуйте стиль зразка тексту</a:t>
            </a:r>
          </a:p>
          <a:p>
            <a:pPr lvl="1"/>
            <a:r>
              <a:rPr lang="uk-UA" altLang="uk-UA"/>
              <a:t>Другий рівень</a:t>
            </a:r>
          </a:p>
          <a:p>
            <a:pPr lvl="2"/>
            <a:r>
              <a:rPr lang="uk-UA" altLang="uk-UA"/>
              <a:t>Третій рівень</a:t>
            </a:r>
          </a:p>
          <a:p>
            <a:pPr lvl="3"/>
            <a:r>
              <a:rPr lang="uk-UA" altLang="uk-UA"/>
              <a:t>Четвертий рівень</a:t>
            </a:r>
          </a:p>
          <a:p>
            <a:pPr lvl="4"/>
            <a:r>
              <a:rPr lang="uk-UA" alt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1D6CE43-1EAA-523D-DAB2-2987A26D32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Roboto Condensed Light" pitchFamily="2" charset="0"/>
              </a:defRPr>
            </a:lvl1pPr>
          </a:lstStyle>
          <a:p>
            <a:pPr>
              <a:defRPr/>
            </a:pPr>
            <a:fld id="{CFF024C6-0B6E-4252-A21D-446B0B3BC755}" type="datetime1">
              <a:rPr lang="uk-UA" smtClean="0"/>
              <a:t>21.08.2026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EACE517-7161-2385-5C82-22A5011625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Roboto Condensed Light" pitchFamily="2" charset="0"/>
              </a:defRPr>
            </a:lvl1pPr>
          </a:lstStyle>
          <a:p>
            <a:pPr>
              <a:defRPr/>
            </a:pPr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AD0EEA3-846C-8CE7-CBB8-FCE48699AD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Roboto Condensed Light" panose="02000000000000000000" pitchFamily="2" charset="0"/>
              </a:defRPr>
            </a:lvl1pPr>
          </a:lstStyle>
          <a:p>
            <a:pPr>
              <a:defRPr/>
            </a:pPr>
            <a:fld id="{5BCFE2EF-88FD-44AD-B231-08CC0BF5B23B}" type="slidenum">
              <a:rPr lang="uk-UA" altLang="uk-UA"/>
              <a:pPr>
                <a:defRPr/>
              </a:pPr>
              <a:t>‹№›</a:t>
            </a:fld>
            <a:endParaRPr lang="uk-UA" alt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Roboto Condensed Light" pitchFamily="2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Condensed Light" panose="02000000000000000000" pitchFamily="2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Condensed Light" panose="02000000000000000000" pitchFamily="2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Condensed Light" panose="02000000000000000000" pitchFamily="2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oboto Condensed Light" panose="02000000000000000000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 Condensed Light" pitchFamily="2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 Condensed Light" pitchFamily="2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 Condensed Light" pitchFamily="2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Roboto Condensed Light" pitchFamily="2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Roboto Condensed Ligh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EN/TXT/?uri=CELEX:61990CJ0269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reyestr.court.gov.ua/Review/138037920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reyestr.court.gov.ua/Review/119503759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reyestr.court.gov.ua/Review/122883066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EN/TXT/?uri=CELEX:62023CJ0146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reyestr.court.gov.ua/Review/138095410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EN/TXT/?uri=CELEX:62023CJ0119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reyestr.court.gov.ua/Review/137520513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EN/TXT/?uri=CELEX:62022CJ0351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reyestr.court.gov.ua/Review/137361977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reyestr.court.gov.ua/Review/127631652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EN/TXT/?uri=CELEX:62008CJ0135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reyestr.court.gov.ua/Review/134561079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eli/reg/2014/910/2024-10-18/eng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reyestr.court.gov.ua/Review/124782406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data.consilium.europa.eu/doc/document/AD-18-2026-INIT/en/pdf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EN/TXT/?uri=CELEX:62021CJ0582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reyestr.court.gov.ua/Review/137474844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994_062#Text" TargetMode="External"/><Relationship Id="rId2" Type="http://schemas.openxmlformats.org/officeDocument/2006/relationships/hyperlink" Target="https://eur-lex.europa.eu/legal-content/EN/TXT/?uri=CELEX:12012P/TXT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reyestr.court.gov.ua/Review/12341043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984_011#Text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e.int/uk/web/kyiv/-/the-2025-conclusions-of-the-european-committee-of-social-rights-on-ukraine-are-available-in-ukrainian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slovo.nsj.gov.ua/images/pdf/2024_4_49/nsj_4_49_2024.pdf" TargetMode="External"/><Relationship Id="rId3" Type="http://schemas.openxmlformats.org/officeDocument/2006/relationships/hyperlink" Target="https://constitutionalist.com.ua/lehitymni-ochikuvannia-reasonable-expectations-iak-skladova-pryntsypu-iurydychnoi-vyznachenosti-u-vitchyznianij-ta-ievropejskij-sudovij-praktytsi/" TargetMode="External"/><Relationship Id="rId7" Type="http://schemas.openxmlformats.org/officeDocument/2006/relationships/hyperlink" Target="http://lsej.org.ua/8_2022/48.pdf" TargetMode="External"/><Relationship Id="rId2" Type="http://schemas.openxmlformats.org/officeDocument/2006/relationships/hyperlink" Target="https://visnyk-pravo.uzhnu.edu.ua/article/view/23849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nstitutionalist.com.ua/spivvidnoshennia-efektyvnoho-sposobu-sudovoho-zakhystu-ta-mezh-vtruchannia-administratyvnoho-sudu-u-dyskretsiiu-sub-iektiv-vladnykh-povnovazhen" TargetMode="External"/><Relationship Id="rId5" Type="http://schemas.openxmlformats.org/officeDocument/2006/relationships/hyperlink" Target="https://constitutionalist.com.ua/efektyvnist-vykonannia-sudovoho-rishennia-mizh-pryntsypamy-obov-iazkovosti-vykonuvanosti-pravovoi-vyznachenosti-res-judicata-ta-pryntsypom-proportsijnosti-zbalansovanosti" TargetMode="External"/><Relationship Id="rId10" Type="http://schemas.openxmlformats.org/officeDocument/2006/relationships/hyperlink" Target="https://slovo.nsj.gov.ua/index.php/ua/arkhiv-nomeriv/2026/1-54-2026/55-1-54-2026/1212-evolyutsiya-printsipiv-administrativnogo-sudochinstva-vchora-sogodni-majbutne" TargetMode="External"/><Relationship Id="rId4" Type="http://schemas.openxmlformats.org/officeDocument/2006/relationships/hyperlink" Target="https://sud.ua/ru/news/blog/171984-diya-zakonu-u-chasi-osoblivosti-pravozastosovnoyi-praktiki-verkhovnogo-sudu-na-prikladi-virishennya-publichno-pravovikh-sporiv" TargetMode="External"/><Relationship Id="rId9" Type="http://schemas.openxmlformats.org/officeDocument/2006/relationships/hyperlink" Target="https://slovo.nsj.gov.ua/index.php/ua/arkhiv-nomeriv/2024/2-47-2024/34-2024ukr/961-konstitutsijnij-vimir-verkhovenstva-prava-ta-printsipu-moralnoji-vidpovidalnosti-pered-majbutnimi-pokolinnyami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984_011#Tex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984_011#Text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data.consilium.europa.eu/doc/document/AD-18-2026-INIT/en/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EN/TXT/?uri=CELEX:62017CJ0411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reyestr.court.gov.ua/Review/13668346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9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Прямоугольник 4">
            <a:extLst>
              <a:ext uri="{FF2B5EF4-FFF2-40B4-BE49-F238E27FC236}">
                <a16:creationId xmlns:a16="http://schemas.microsoft.com/office/drawing/2014/main" id="{713D9962-6A76-0B3F-B541-F5A67F76EF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8824" y="397472"/>
            <a:ext cx="516037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Roboto Condensed Light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oboto Condensed Light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Roboto Condensed Light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 Condensed Light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 Condensed Light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 Condensed Light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 Condensed Light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 Condensed Light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 Condensed Light" panose="02000000000000000000" pitchFamily="2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1800" dirty="0">
                <a:solidFill>
                  <a:schemeClr val="bg1"/>
                </a:solidFill>
              </a:rPr>
              <a:t>Національна школа суддів України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uk-UA" sz="1800" dirty="0">
              <a:solidFill>
                <a:schemeClr val="bg1"/>
              </a:solidFill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1800" dirty="0">
                <a:solidFill>
                  <a:schemeClr val="bg1"/>
                </a:solidFill>
              </a:rPr>
              <a:t>ІІ </a:t>
            </a:r>
            <a:r>
              <a:rPr lang="uk-UA" sz="1800" dirty="0">
                <a:solidFill>
                  <a:schemeClr val="bg1"/>
                </a:solidFill>
              </a:rPr>
              <a:t>Літня школа для суддів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sz="1800" dirty="0">
                <a:solidFill>
                  <a:schemeClr val="bg1"/>
                </a:solidFill>
              </a:rPr>
              <a:t>«Право Європейського Союзу та його впровадження в систему правосуддя України: від Люксембургу </a:t>
            </a:r>
            <a:r>
              <a:rPr lang="ru-RU" sz="1800" dirty="0">
                <a:solidFill>
                  <a:schemeClr val="bg1"/>
                </a:solidFill>
              </a:rPr>
              <a:t>до Національного суду»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uk-UA" altLang="uk-UA" sz="18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1800" dirty="0">
                <a:solidFill>
                  <a:schemeClr val="bg1"/>
                </a:solidFill>
              </a:rPr>
              <a:t>20 серпня 2026 року</a:t>
            </a:r>
          </a:p>
        </p:txBody>
      </p:sp>
      <p:sp>
        <p:nvSpPr>
          <p:cNvPr id="4100" name="TextBox 10">
            <a:extLst>
              <a:ext uri="{FF2B5EF4-FFF2-40B4-BE49-F238E27FC236}">
                <a16:creationId xmlns:a16="http://schemas.microsoft.com/office/drawing/2014/main" id="{1A77238E-A3A5-371E-E67F-93A7CB4BB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143" y="3238932"/>
            <a:ext cx="11287713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Roboto Condensed Light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oboto Condensed Light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Roboto Condensed Light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 Condensed Light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 Condensed Light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 Condensed Light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 Condensed Light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 Condensed Light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 Condensed Light" panose="02000000000000000000" pitchFamily="2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sz="3800" noProof="0" dirty="0">
                <a:solidFill>
                  <a:schemeClr val="bg1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4101" name="TextBox 14">
            <a:extLst>
              <a:ext uri="{FF2B5EF4-FFF2-40B4-BE49-F238E27FC236}">
                <a16:creationId xmlns:a16="http://schemas.microsoft.com/office/drawing/2014/main" id="{46C864FC-A28B-EC07-B9A8-2430B0146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375" y="5198468"/>
            <a:ext cx="1070927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Roboto Condensed Light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oboto Condensed Light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Roboto Condensed Light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 Condensed Light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 Condensed Light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 Condensed Light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 Condensed Light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 Condensed Light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 Condensed Light" panose="02000000000000000000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2000" b="1" dirty="0">
                <a:solidFill>
                  <a:srgbClr val="FFFFFF"/>
                </a:solidFill>
                <a:ea typeface="Roboto Condensed Light" panose="02000000000000000000" pitchFamily="2" charset="0"/>
                <a:cs typeface="Roboto Condensed Light" panose="02000000000000000000" pitchFamily="2" charset="0"/>
              </a:rPr>
              <a:t>Ян БЕРНАЗЮК,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1600" dirty="0">
                <a:solidFill>
                  <a:srgbClr val="FFFFFF"/>
                </a:solidFill>
                <a:ea typeface="Roboto Condensed Light" panose="02000000000000000000" pitchFamily="2" charset="0"/>
                <a:cs typeface="Roboto Condensed Light" panose="02000000000000000000" pitchFamily="2" charset="0"/>
              </a:rPr>
              <a:t>суддя Касаційного адміністративного суду у складі Верховного Суду,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uk-UA" sz="1600" dirty="0">
                <a:solidFill>
                  <a:srgbClr val="FFFFFF"/>
                </a:solidFill>
                <a:ea typeface="Roboto Condensed Light" panose="02000000000000000000" pitchFamily="2" charset="0"/>
                <a:cs typeface="Roboto Condensed Light" panose="02000000000000000000" pitchFamily="2" charset="0"/>
              </a:rPr>
              <a:t>доктор юридичних наук, професор</a:t>
            </a:r>
          </a:p>
        </p:txBody>
      </p:sp>
      <p:pic>
        <p:nvPicPr>
          <p:cNvPr id="6" name="Графіка 13">
            <a:extLst>
              <a:ext uri="{FF2B5EF4-FFF2-40B4-BE49-F238E27FC236}">
                <a16:creationId xmlns:a16="http://schemas.microsoft.com/office/drawing/2014/main" id="{807C6EA5-01E7-4961-906B-E8F780987E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7375" y="584200"/>
            <a:ext cx="1232064" cy="151061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54F0E-8852-DC2C-42F5-2BC668D19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76235F-9365-EA31-51A8-A37711EAB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80" y="500062"/>
            <a:ext cx="10947418" cy="1256037"/>
          </a:xfrm>
        </p:spPr>
        <p:txBody>
          <a:bodyPr/>
          <a:lstStyle/>
          <a:p>
            <a:pPr algn="ctr"/>
            <a:r>
              <a:rPr lang="de-DE" sz="30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Judgment of the Court of 21 November 1991,</a:t>
            </a:r>
            <a:r>
              <a:rPr lang="uk-UA" sz="30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de-DE" sz="30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Technische Universität München v Hauptzollamt München-Mitte, C-269/90,</a:t>
            </a:r>
            <a:r>
              <a:rPr lang="uk-UA" sz="30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de-DE" sz="30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ECLI:EU:C:1991:438</a:t>
            </a:r>
            <a:br>
              <a:rPr lang="de-DE" sz="30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de-DE" sz="16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https://eur-lex.europa.eu/legal-content/EN/TXT/?uri=CELEX:61990CJ0269</a:t>
            </a:r>
            <a:r>
              <a:rPr lang="uk-UA" sz="16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de-DE" sz="16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uk-UA" sz="16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endParaRPr lang="de-DE" sz="1600" b="1" dirty="0">
              <a:solidFill>
                <a:srgbClr val="004E9E"/>
              </a:solidFill>
              <a:ea typeface="Roboto Condensed Light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B7F546F-F913-9417-ADD2-D8E2B4312D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3" y="1782744"/>
            <a:ext cx="11245497" cy="3940195"/>
          </a:xfrm>
        </p:spPr>
        <p:txBody>
          <a:bodyPr/>
          <a:lstStyle/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24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Стаття 41 Хартії основоположних прав ЄС закріплює право на належне адміністрування у відносинах з інституціями, службами та агентствами Союзу. 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24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Практика Суду ЄС конкретизує цей стандарт через вимоги об’єктивності, неупередженості, повного дослідження релевантних обставин та належного мотивування. Для українського адміністративного судочинства цей підхід становить важливий європейський інтерпретаційний орієнтир.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24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У справі </a:t>
            </a:r>
            <a:r>
              <a:rPr lang="en-US" sz="24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C-269/90 </a:t>
            </a:r>
            <a:r>
              <a:rPr lang="uk-UA" sz="24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Суд ЄС конкретизував стандарт здійснення широкої адміністративної дискреції: компетентна інституція повинна ретельно й неупереджено дослідити усі релевантні аспекти конкретної справи та належно мотивувати рішення.</a:t>
            </a:r>
          </a:p>
          <a:p>
            <a:pPr marL="0" indent="0">
              <a:buNone/>
            </a:pPr>
            <a:endParaRPr lang="uk-UA" dirty="0">
              <a:solidFill>
                <a:srgbClr val="002949"/>
              </a:solidFill>
              <a:ea typeface="Roboto Condensed Light" panose="02000000000000000000" pitchFamily="2" charset="0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5C9C4B2-FCEB-01B3-759D-14B895596311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588C7FEF-904A-80B8-C4BF-1E399616ABB4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1478CF7-C7CF-A5E4-69DC-CFC1137CE2DF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23CC60C8-6D0E-CD31-3F90-14FAFE270F95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uk-UA" sz="1400" dirty="0" smtClean="0">
                <a:solidFill>
                  <a:srgbClr val="002949"/>
                </a:solidFill>
              </a:rPr>
              <a:t>1</a:t>
            </a:r>
            <a:r>
              <a:rPr lang="en-US" sz="1400" dirty="0" smtClean="0">
                <a:solidFill>
                  <a:srgbClr val="002949"/>
                </a:solidFill>
              </a:rPr>
              <a:t>0</a:t>
            </a:r>
            <a:endParaRPr lang="uk-UA" sz="1400" dirty="0">
              <a:solidFill>
                <a:srgbClr val="002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33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7ADF6-E841-AFD8-B6E9-FC778F96A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619206-0ABA-E8C2-5F3F-72B527E23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80" y="377506"/>
            <a:ext cx="10515600" cy="1296019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Постанова Верховного Суду від 7 липня 2026 року </a:t>
            </a:r>
            <a:br>
              <a:rPr lang="ru-RU" sz="2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у справі № 460/14758/24</a:t>
            </a:r>
            <a:br>
              <a:rPr lang="ru-RU" sz="2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https://reyestr.court.gov.ua/Review/138037920</a:t>
            </a:r>
            <a:r>
              <a:rPr lang="ru-RU" sz="20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63D1D3C-5D6D-8CC6-BF0A-AE83DDA5A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700170"/>
            <a:ext cx="11395494" cy="4164608"/>
          </a:xfrm>
        </p:spPr>
        <p:txBody>
          <a:bodyPr/>
          <a:lstStyle/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dirty="0"/>
              <a:t>Верховний Суд прямо звернувся до статті 41 Хартії ЄС та рішення Суду ЄС</a:t>
            </a:r>
            <a:r>
              <a:rPr lang="en-US" dirty="0"/>
              <a:t> </a:t>
            </a:r>
            <a:r>
              <a:rPr lang="uk-UA" dirty="0"/>
              <a:t>у справі </a:t>
            </a:r>
            <a:r>
              <a:rPr lang="en-US" dirty="0"/>
              <a:t>Technische Universität München, C-269/90.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dirty="0"/>
              <a:t>Суд наголосив, що адміністративний орган не може обмежитися формальним використанням граничних показників, якщо застосовна норма вимагає встановлення фактичних середніх значень на підставі належних і перевірених даних.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dirty="0"/>
              <a:t>Національний принцип офіційного з’ясування обставин у цій справі кореспондує з європейським стандартом належного адміністрування: повне дослідження - належне мотивування – ефективний захист.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674A236-875A-080D-4844-A9941327E56D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935A75D3-2031-5585-B013-B27F70CA6430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BC4FF86-DF8E-5C54-426C-3A78452D0FEF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3DBBBE59-C39D-9E33-8293-BF4B69A7C89E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0FCD843A-8217-4FFA-85F3-A0684DC529BD}" type="slidenum">
              <a:rPr lang="uk-UA" sz="1400" smtClean="0">
                <a:solidFill>
                  <a:srgbClr val="002949"/>
                </a:solidFill>
              </a:rPr>
              <a:t>11</a:t>
            </a:fld>
            <a:endParaRPr lang="en-US" sz="1400" dirty="0">
              <a:solidFill>
                <a:srgbClr val="002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6855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04ADD-7C87-7D62-A602-B3429FF73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24BED-17D6-5E0D-A9E9-A5D283811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80" y="377507"/>
            <a:ext cx="10515600" cy="1000918"/>
          </a:xfrm>
        </p:spPr>
        <p:txBody>
          <a:bodyPr/>
          <a:lstStyle/>
          <a:p>
            <a:pPr algn="ctr"/>
            <a:r>
              <a:rPr lang="ru-RU" sz="2800" b="1" dirty="0"/>
              <a:t>Постанова Верховного Суду від 3 червня 2024 року </a:t>
            </a:r>
            <a:br>
              <a:rPr lang="ru-RU" sz="2800" b="1" dirty="0"/>
            </a:br>
            <a:r>
              <a:rPr lang="ru-RU" sz="2800" b="1" dirty="0"/>
              <a:t>у справі № 380/7521/23</a:t>
            </a:r>
            <a:br>
              <a:rPr lang="ru-RU" sz="2800" b="1" dirty="0"/>
            </a:br>
            <a:r>
              <a:rPr lang="ru-RU" sz="1400" b="1" dirty="0">
                <a:hlinkClick r:id="rId2"/>
              </a:rPr>
              <a:t>https://reyestr.court.gov.ua/Review/119503759</a:t>
            </a:r>
            <a:r>
              <a:rPr lang="ru-RU" sz="1400" b="1" dirty="0"/>
              <a:t> 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097B49A-1642-D8F4-FBCA-84548891B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555845"/>
            <a:ext cx="11395494" cy="4308933"/>
          </a:xfrm>
        </p:spPr>
        <p:txBody>
          <a:bodyPr/>
          <a:lstStyle/>
          <a:p>
            <a:pPr marL="0" indent="0" algn="just">
              <a:buNone/>
            </a:pPr>
            <a:r>
              <a:rPr lang="uk-UA" sz="2700" dirty="0"/>
              <a:t>Перевіряючи рішення регулятора про застосування санкції, суд не обмежується питаннями компетенції та процедури: судовий контроль охоплює також мотиви визначення розміру санкції, її обґрунтованість і пропорційність. Водночас суд не підміняє регулятора, самостійно визначаючи інший вид чи розмір санкції.</a:t>
            </a:r>
          </a:p>
          <a:p>
            <a:pPr marL="0" indent="0" algn="just">
              <a:buNone/>
            </a:pPr>
            <a:r>
              <a:rPr lang="uk-UA" sz="2700" dirty="0"/>
              <a:t>Необхідно перевірити фактичні мотиви рішення, достатність доказів, логіку визначення санкції та її пропорційність легітимній меті державного регулювання.</a:t>
            </a:r>
          </a:p>
          <a:p>
            <a:pPr marL="0" indent="0" algn="just">
              <a:buNone/>
            </a:pPr>
            <a:r>
              <a:rPr lang="uk-UA" sz="2700" dirty="0"/>
              <a:t>Такий підхід методологічно кореспондує з європейською концепцією ефективного судового контролю: адміністративна дискреція не усуває судового контролю за обґрунтованістю і пропорційністю її реалізації.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32A33DC-4F44-26E1-CCF8-1165CC4E4A15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835C76CA-0D6C-8194-C20D-C57950E70717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4C5B27D-7727-A450-4B8B-6CEC058AD2DD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457CB4B-A0F1-9246-B55D-FDFAB4E639F6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0FCD843A-8217-4FFA-85F3-A0684DC529BD}" type="slidenum">
              <a:rPr lang="uk-UA" sz="1400" smtClean="0">
                <a:solidFill>
                  <a:srgbClr val="002949"/>
                </a:solidFill>
              </a:rPr>
              <a:t>12</a:t>
            </a:fld>
            <a:endParaRPr lang="en-US" sz="1400" dirty="0">
              <a:solidFill>
                <a:srgbClr val="002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413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35B7B-BAD2-F6B1-4808-29CC3F6EB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78029A-ADE2-8029-4162-24B1553BA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36" y="500062"/>
            <a:ext cx="11257301" cy="1137669"/>
          </a:xfrm>
        </p:spPr>
        <p:txBody>
          <a:bodyPr/>
          <a:lstStyle/>
          <a:p>
            <a:pPr algn="ctr"/>
            <a:r>
              <a:rPr lang="ru-RU" sz="26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Постанова Верховного Суду від 7 листопада 2024 року </a:t>
            </a:r>
            <a:br>
              <a:rPr lang="ru-RU" sz="26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у справі № 120/13093/23</a:t>
            </a:r>
            <a:br>
              <a:rPr lang="ru-RU" sz="26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https://reyestr.court.gov.ua/Review/122883066</a:t>
            </a:r>
            <a:r>
              <a:rPr lang="ru-RU" sz="20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90F9223-4228-0B3A-BFE0-5048E4F0B0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815152"/>
            <a:ext cx="11516534" cy="4113358"/>
          </a:xfrm>
        </p:spPr>
        <p:txBody>
          <a:bodyPr/>
          <a:lstStyle/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Визначення санкції регулятором потребує оцінки тяжкості, тривалості та наслідків правопорушення, поведінки суб’єкта та впливу рішення на права інших осіб і суспільний інтерес.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Пропорційність означає не лише відповідність санкції формальній межі, установленій законом, а й індивідуалізацію державного втручання у конкретній справі.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Належне мотивування забезпечує можливість суб’єкта зрозуміти причини застосованого заходу, а суду — перевірити, чи був досягнутий справедливий баланс приватного і публічного інтересу.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CB57E0C-D635-59E5-6E80-A8F9AFD7B998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4932C4C2-351C-570C-396E-9A265AE4AEEA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DBEFFCF-BE92-5C5D-E113-028EC6B98D74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90863689-2EF4-9B6C-CCD1-AB9FF4B6982D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uk-UA" sz="1400" dirty="0" smtClean="0">
                <a:solidFill>
                  <a:srgbClr val="002949"/>
                </a:solidFill>
              </a:rPr>
              <a:t>13</a:t>
            </a:r>
            <a:endParaRPr lang="uk-UA" sz="1400" dirty="0">
              <a:solidFill>
                <a:srgbClr val="002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406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99A77-F796-BC88-3047-CDFF1E111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0EB325-CAC3-FF1E-355D-76C5EFA5B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36" y="366122"/>
            <a:ext cx="11197584" cy="1271292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rgbClr val="004E9E"/>
                </a:solidFill>
                <a:ea typeface="Roboto Condensed Light" panose="02000000000000000000" pitchFamily="2" charset="0"/>
              </a:rPr>
              <a:t>Judgment of the Court (Grand Chamber) of 25 February 2025, </a:t>
            </a:r>
            <a:br>
              <a:rPr lang="en-US" sz="2800" dirty="0">
                <a:solidFill>
                  <a:srgbClr val="004E9E"/>
                </a:solidFill>
                <a:ea typeface="Roboto Condensed Light" panose="02000000000000000000" pitchFamily="2" charset="0"/>
              </a:rPr>
            </a:br>
            <a:r>
              <a:rPr lang="en-US" sz="2800" dirty="0">
                <a:solidFill>
                  <a:srgbClr val="004E9E"/>
                </a:solidFill>
                <a:ea typeface="Roboto Condensed Light" panose="02000000000000000000" pitchFamily="2" charset="0"/>
              </a:rPr>
              <a:t>Joined Cases C-146/23 and C-374/23, ECLI:EU:C:2025:109</a:t>
            </a:r>
            <a:r>
              <a:rPr lang="en-US" sz="2400" dirty="0">
                <a:solidFill>
                  <a:srgbClr val="004E9E"/>
                </a:solidFill>
                <a:ea typeface="Roboto Condensed Light" panose="02000000000000000000" pitchFamily="2" charset="0"/>
              </a:rPr>
              <a:t/>
            </a:r>
            <a:br>
              <a:rPr lang="en-US" sz="2400" dirty="0">
                <a:solidFill>
                  <a:srgbClr val="004E9E"/>
                </a:solidFill>
                <a:ea typeface="Roboto Condensed Light" panose="02000000000000000000" pitchFamily="2" charset="0"/>
              </a:rPr>
            </a:br>
            <a:r>
              <a:rPr lang="en-US" sz="2000" dirty="0">
                <a:solidFill>
                  <a:srgbClr val="004E9E"/>
                </a:solidFill>
                <a:ea typeface="Roboto Condensed Light" panose="02000000000000000000" pitchFamily="2" charset="0"/>
                <a:hlinkClick r:id="rId2"/>
              </a:rPr>
              <a:t>https://eur-lex.europa.eu/legal-content/EN/TXT/?uri=CELEX:62023CJ0146</a:t>
            </a:r>
            <a:r>
              <a:rPr lang="uk-UA" sz="2000" dirty="0">
                <a:solidFill>
                  <a:srgbClr val="004E9E"/>
                </a:solidFill>
                <a:ea typeface="Roboto Condensed Light" panose="02000000000000000000" pitchFamily="2" charset="0"/>
              </a:rPr>
              <a:t> </a:t>
            </a:r>
            <a:r>
              <a:rPr lang="en-US" sz="2000" dirty="0">
                <a:solidFill>
                  <a:srgbClr val="004E9E"/>
                </a:solidFill>
                <a:ea typeface="Roboto Condensed Light" panose="02000000000000000000" pitchFamily="2" charset="0"/>
              </a:rPr>
              <a:t>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8571E95-22B2-D0DF-3032-23FEC2535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921958"/>
            <a:ext cx="11395494" cy="3942819"/>
          </a:xfrm>
        </p:spPr>
        <p:txBody>
          <a:bodyPr/>
          <a:lstStyle/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noProof="0" dirty="0"/>
              <a:t>Суд ЄС </a:t>
            </a:r>
            <a:r>
              <a:rPr lang="uk-UA" noProof="0" dirty="0"/>
              <a:t>розглядає матеріальне забезпечення суддів як складову інституційних гарантій суддівської незалежності.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/>
              <a:t>Правила визначення винагороди мають бути встановлені законом, бути об’єктивними, передбачуваними та не створювати можливостей довільного впливу законодавчої чи виконавчої влади.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/>
              <a:t>Тимчасові відступи від установлених правил з огляду на серйозні економічні, соціальні чи бюджетні обставини не виключаються, але мають ґрунтуватися на законі, переслідувати легітимну мету загального інтересу та бути необхідними, тимчасовими й пропорційними.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D02EDA7-6ACA-EB51-F5E5-C649B53F298C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9E3FE35B-2D9A-1FBB-C6E5-CCEFDC5664B5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7E1D09E-753C-BBD3-107F-CB482B3F87DE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14A727B6-4976-A8A0-0043-D99D48D01819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sz="1400" dirty="0" smtClean="0">
                <a:solidFill>
                  <a:srgbClr val="002949"/>
                </a:solidFill>
              </a:rPr>
              <a:t>1</a:t>
            </a:r>
            <a:r>
              <a:rPr lang="uk-UA" sz="1400" dirty="0" smtClean="0">
                <a:solidFill>
                  <a:srgbClr val="002949"/>
                </a:solidFill>
              </a:rPr>
              <a:t>4</a:t>
            </a:r>
            <a:endParaRPr lang="en-US" sz="1400" dirty="0">
              <a:solidFill>
                <a:srgbClr val="002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048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34BD08-F0D9-4EB5-AA18-576E2A94D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804" y="377507"/>
            <a:ext cx="11395494" cy="1347776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Постанова Верховного Суду від 9 липня 2026 року </a:t>
            </a:r>
            <a:b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у справі № 420/7951/25</a:t>
            </a:r>
            <a:b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https://reyestr.court.gov.ua/Review/138095410</a:t>
            </a:r>
            <a:r>
              <a:rPr lang="ru-RU" sz="16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 </a:t>
            </a:r>
            <a:r>
              <a:rPr lang="en-US" sz="23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/>
            </a:r>
            <a:br>
              <a:rPr lang="en-US" sz="23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uk-UA" sz="16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endParaRPr lang="en-US" sz="1600" b="1" dirty="0">
              <a:solidFill>
                <a:srgbClr val="004E9E"/>
              </a:solidFill>
              <a:ea typeface="Roboto Condensed Light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4F2DC3E-5ADF-4808-A3C6-34A83DDC7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253" y="1856169"/>
            <a:ext cx="11395494" cy="4139496"/>
          </a:xfrm>
        </p:spPr>
        <p:txBody>
          <a:bodyPr/>
          <a:lstStyle/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2700" noProof="0" dirty="0">
                <a:solidFill>
                  <a:srgbClr val="002949"/>
                </a:solidFill>
                <a:ea typeface="Roboto Condensed Light" panose="02000000000000000000" pitchFamily="2" charset="0"/>
              </a:rPr>
              <a:t>Верховний Суд використав сформульовані Судом ЄС принципи у національному контексті для визначення змісту гарантій матеріального забезпечення судді, включно з питанням довічного грошового утримання.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2700" noProof="0" dirty="0">
                <a:solidFill>
                  <a:srgbClr val="002949"/>
                </a:solidFill>
                <a:ea typeface="Roboto Condensed Light" panose="02000000000000000000" pitchFamily="2" charset="0"/>
              </a:rPr>
              <a:t>Суд підкреслив, що матеріальне забезпечення судді не є пільгою чи привілеєм, а становить елемент конституційної гарантії суддівської незалежності. Щомісячне довічне грошове утримання судді у відставці, будучи особливою формою соціального забезпечення, водночас виконує гарантійну функцію, пов’язану зі статусом судді та незалежністю судової влади.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A77A9D9-3E2B-C681-F9EB-E242D9928926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C133A3BD-2DC3-62CD-3A71-C6A17C0442C8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6F1101B-7D7C-E6B7-6DD0-F14888F88B54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2189E4C-2AA1-F723-5FBB-478D01D2618B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uk-UA" sz="1400" dirty="0" smtClean="0">
                <a:solidFill>
                  <a:srgbClr val="002949"/>
                </a:solidFill>
              </a:rPr>
              <a:t>15</a:t>
            </a:r>
            <a:endParaRPr lang="en-US" sz="1400" dirty="0">
              <a:solidFill>
                <a:srgbClr val="002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583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34BD08-F0D9-4EB5-AA18-576E2A94D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24" y="404152"/>
            <a:ext cx="10887970" cy="1125346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Judgment of the Court (Grand Chamber) of 29 July 2024,</a:t>
            </a:r>
            <a:r>
              <a:rPr lang="uk-UA" sz="2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Virgilijus Valančius v Lietuvos Respublikos Vyriausybė, C-119/23,</a:t>
            </a:r>
            <a:r>
              <a:rPr lang="uk-UA" sz="2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ECLI:EU:C:2024:653</a:t>
            </a:r>
            <a:r>
              <a:rPr lang="en-US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en-US" sz="16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https://eur-lex.europa.eu/legal-content/EN/TXT/?uri=CELEX:62023CJ0119</a:t>
            </a:r>
            <a:r>
              <a:rPr lang="uk-UA" sz="16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4F2DC3E-5ADF-4808-A3C6-34A83DDC7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570008"/>
            <a:ext cx="11524890" cy="4294770"/>
          </a:xfrm>
        </p:spPr>
        <p:txBody>
          <a:bodyPr/>
          <a:lstStyle/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</a:rPr>
              <a:t>У справі </a:t>
            </a:r>
            <a:r>
              <a:rPr lang="en-US" dirty="0">
                <a:solidFill>
                  <a:srgbClr val="002949"/>
                </a:solidFill>
                <a:ea typeface="Roboto Condensed Light" panose="02000000000000000000" pitchFamily="2" charset="0"/>
              </a:rPr>
              <a:t>Valančius, </a:t>
            </a: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</a:rPr>
              <a:t>що стосувалася національної процедури висунення кандидата на посаду судді Загального суду ЄС, Суд ЄС наголосив, що така процедура має забезпечувати незалежність і належний професійний рівень кандидата.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</a:rPr>
              <a:t>Право ЄС не вимагає автоматичного висунення особи, яка посіла перше місце у рейтингу, якщо процедура вибору іншого кандидата ґрунтується на об’єктивних критеріях і забезпечує дотримання вимог до кандидата.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>
                <a:solidFill>
                  <a:srgbClr val="002949"/>
                </a:solidFill>
                <a:ea typeface="Roboto Condensed Light" panose="02000000000000000000" pitchFamily="2" charset="0"/>
              </a:rPr>
              <a:t>Ключове значення мають об’єктивні, наперед визначені критерії та процедура, здатна забезпечити професійну придатність і незалежність кандидата та виключити свавільний вибір</a:t>
            </a: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</a:rPr>
              <a:t>.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A77A9D9-3E2B-C681-F9EB-E242D9928926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C133A3BD-2DC3-62CD-3A71-C6A17C0442C8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6F1101B-7D7C-E6B7-6DD0-F14888F88B54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2189E4C-2AA1-F723-5FBB-478D01D2618B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uk-UA" sz="1400" dirty="0" smtClean="0">
                <a:solidFill>
                  <a:srgbClr val="002949"/>
                </a:solidFill>
              </a:rPr>
              <a:t>16</a:t>
            </a:r>
            <a:endParaRPr lang="en-US" sz="1400" dirty="0">
              <a:solidFill>
                <a:srgbClr val="002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792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34BD08-F0D9-4EB5-AA18-576E2A94D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80" y="377507"/>
            <a:ext cx="10947418" cy="1117485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Рішення Верховного Суду від 18 червня 2026 року </a:t>
            </a:r>
            <a:b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у справі № 990/511/25</a:t>
            </a:r>
            <a:b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https://reyestr.court.gov.ua/Review/137520513</a:t>
            </a:r>
            <a:r>
              <a:rPr lang="ru-RU" sz="20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4F2DC3E-5ADF-4808-A3C6-34A83DDC7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779537"/>
            <a:ext cx="11395494" cy="4085241"/>
          </a:xfrm>
        </p:spPr>
        <p:txBody>
          <a:bodyPr/>
          <a:lstStyle/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000" noProof="0" dirty="0">
                <a:solidFill>
                  <a:srgbClr val="002949"/>
                </a:solidFill>
                <a:ea typeface="Roboto Condensed Light" panose="02000000000000000000" pitchFamily="2" charset="0"/>
              </a:rPr>
              <a:t>Верховний Суд використав підхід Суду ЄС у справі Valančius при визначенні меж судового контролю за процедурою добору на посаду судді та результатами відповідного кваліфікаційного іспиту.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000" noProof="0" dirty="0">
                <a:solidFill>
                  <a:srgbClr val="002949"/>
                </a:solidFill>
                <a:ea typeface="Roboto Condensed Light" panose="02000000000000000000" pitchFamily="2" charset="0"/>
              </a:rPr>
              <a:t>Суд не може проводити повторне оцінювання кандидата та встановлювати інший результат замість компетентного органу.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000" noProof="0" dirty="0">
                <a:solidFill>
                  <a:srgbClr val="002949"/>
                </a:solidFill>
                <a:ea typeface="Roboto Condensed Light" panose="02000000000000000000" pitchFamily="2" charset="0"/>
              </a:rPr>
              <a:t>Водночас суд зобов’язаний перевірити законність процедури, об’єктивність критеріїв, однаковість їх застосування та наявність істотних порушень, здатних вплинути на результат.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A77A9D9-3E2B-C681-F9EB-E242D9928926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C133A3BD-2DC3-62CD-3A71-C6A17C0442C8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6F1101B-7D7C-E6B7-6DD0-F14888F88B54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2189E4C-2AA1-F723-5FBB-478D01D2618B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uk-UA" sz="1400" dirty="0" smtClean="0">
                <a:solidFill>
                  <a:srgbClr val="002949"/>
                </a:solidFill>
              </a:rPr>
              <a:t>17</a:t>
            </a:r>
            <a:endParaRPr lang="en-US" sz="1400" dirty="0">
              <a:solidFill>
                <a:srgbClr val="002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4256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73FC6-2B7B-0092-9C8F-09C4F9319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E7EC5E-4849-EC53-F790-9FD13598F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36" y="500062"/>
            <a:ext cx="11257301" cy="1343025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Judgment of the Court (Grand Chamber) of 10 September 2024,</a:t>
            </a:r>
            <a:br>
              <a:rPr lang="en-US" sz="2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Neves 77 Solutions SRL, C-351/22, ECLI:EU:C:2024:723</a:t>
            </a:r>
            <a:br>
              <a:rPr lang="en-US" sz="2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https://eur-lex.europa.eu/legal-content/EN/TXT/?uri=CELEX:62022CJ0351</a:t>
            </a:r>
            <a:r>
              <a:rPr lang="uk-UA" sz="20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1702069-E77E-FB9F-E632-AC53E486C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978925"/>
            <a:ext cx="11516534" cy="3949585"/>
          </a:xfrm>
        </p:spPr>
        <p:txBody>
          <a:bodyPr/>
          <a:lstStyle/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0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Справа стосувалася застосування обмежувальних заходів ЄС у зв’язку з наданням посередницьких послуг щодо військового обладнання. 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0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Суд ЄС підкреслив необхідність тлумачити санкційні приписи у спосіб, що забезпечує ефективність обмежувальних заходів, водночас дотримуючись вимог правової визначеності та гарантій захисту майнових прав.</a:t>
            </a:r>
          </a:p>
          <a:p>
            <a:pPr marL="0" indent="0">
              <a:buNone/>
            </a:pP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</a:rPr>
              <a:t>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8187823-D7C1-7F0B-DAB0-466BA7B69D89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22F6D5F9-4A21-E3F7-E84C-5EBFFABF46B8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C3F1E45-BC11-A49E-748A-220F0C7BBA4D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ED98826C-A2AD-E467-33C5-A12693B95D4F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uk-UA" sz="1400" dirty="0">
                <a:solidFill>
                  <a:srgbClr val="002949"/>
                </a:solidFill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5717973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28918-554D-296F-E1B0-1252D2378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595AFF-B8E1-DAA7-6B28-5918C1B3B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36" y="500062"/>
            <a:ext cx="11257301" cy="1343025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Постанова Верховного Суду від 11 червня 2026 року </a:t>
            </a:r>
            <a:b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у справі № 320/45288/23</a:t>
            </a:r>
            <a:r>
              <a:rPr lang="ru-RU" sz="2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https://reyestr.court.gov.ua/Review/137361977</a:t>
            </a:r>
            <a:r>
              <a:rPr lang="ru-RU" sz="2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6FD4E55-5776-8D94-084E-79167A7ECA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843087"/>
            <a:ext cx="11516534" cy="4085423"/>
          </a:xfrm>
        </p:spPr>
        <p:txBody>
          <a:bodyPr/>
          <a:lstStyle/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7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Верховний Суд прямо врахував рішення Великої палати Суду ЄС</a:t>
            </a:r>
            <a:r>
              <a:rPr lang="en-US" sz="27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uk-UA" sz="27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у справі </a:t>
            </a:r>
            <a:r>
              <a:rPr lang="en-US" sz="27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Neves 77 Solutions, C-351/22.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7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Обов’язок депозитарної установи розкривати інформацію про активи держави-агресора та пов’язаних осіб не є формальною звітною вимогою — він має превентивну функцію у сфері національної безпеки.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7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Професійний учасник фінансового ринку повинен діяти добросовісно, перевіряти структуру власності та кінцевих бенефіціарів і не допускати ситуації, коли формальне виконання вимог дозволяє фактично уникнути санкційного контролю.</a:t>
            </a:r>
            <a:endParaRPr lang="en-US" sz="2700" dirty="0">
              <a:solidFill>
                <a:srgbClr val="002949"/>
              </a:solidFill>
              <a:ea typeface="Roboto Condensed Light" panose="02000000000000000000" pitchFamily="2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solidFill>
                <a:srgbClr val="002949"/>
              </a:solidFill>
              <a:ea typeface="Roboto Condensed Light" panose="02000000000000000000" pitchFamily="2" charset="0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6D3215E-69DB-EA67-FAD8-665EB68CB644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2FFC924E-E386-D423-E2D4-2E8E68D62488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F24AEEC-E71C-F9DC-D934-5D5D2E0178C0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020A0514-8410-302A-63D4-2022F184CDA5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uk-UA" sz="1400" dirty="0">
                <a:solidFill>
                  <a:srgbClr val="002949"/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65469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4E568-A72A-D028-D63A-E5FD31D27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5723C9-9F33-A1F4-0183-8DCC41931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80" y="377506"/>
            <a:ext cx="11076814" cy="601062"/>
          </a:xfrm>
        </p:spPr>
        <p:txBody>
          <a:bodyPr/>
          <a:lstStyle/>
          <a:p>
            <a:pPr algn="ctr"/>
            <a:r>
              <a:rPr lang="uk-UA" sz="30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ПЛАН ПРЕЗЕНТАЦІЇ</a:t>
            </a:r>
            <a:endParaRPr lang="en-US" sz="1600" b="1" dirty="0">
              <a:solidFill>
                <a:srgbClr val="004E9E"/>
              </a:solidFill>
              <a:ea typeface="Roboto Condensed Light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671B991-CDAF-3F03-C43B-A506AD874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005213"/>
            <a:ext cx="11395494" cy="4859565"/>
          </a:xfrm>
        </p:spPr>
        <p:txBody>
          <a:bodyPr/>
          <a:lstStyle/>
          <a:p>
            <a:pPr marL="742950" indent="-5143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</a:rPr>
              <a:t>Європейська інтеграція України як нормативний і ціннісний контекст судового правозастосування.</a:t>
            </a:r>
          </a:p>
          <a:p>
            <a:pPr marL="742950" indent="-5143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</a:rPr>
              <a:t>Практика Суду ЄС у рішеннях Верховного Суду: правова визначеність, належне адміністрування, пропорційність та ефективний захист.</a:t>
            </a:r>
          </a:p>
          <a:p>
            <a:pPr marL="742950" indent="-5143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</a:rPr>
              <a:t>Інституційний вимір: незалежність суддів, процедури добору та стандарти судового контролю.</a:t>
            </a:r>
          </a:p>
          <a:p>
            <a:pPr marL="742950" indent="-5143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</a:rPr>
              <a:t>Нові сфери застосування права ЄС: санкції, національна безпека, громадянство, цифровізація правосуддя та соціальні права.</a:t>
            </a:r>
          </a:p>
          <a:p>
            <a:pPr marL="742950" indent="-5143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</a:rPr>
              <a:t>Форми, функції та межі використання права ЄС українськими судами до набуття Україною членства в Європейському Союзі.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CB99407-B2FD-0464-4D48-06C00E6617D4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6C929CE4-9905-5FB2-4DE0-D6A1E9B93034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5C6A4FC-9641-434E-FACD-7FD37329DCB3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F864B309-C695-48E9-3925-AAC9C28F51E7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0FCD843A-8217-4FFA-85F3-A0684DC529BD}" type="slidenum">
              <a:rPr lang="uk-UA" sz="1400" smtClean="0">
                <a:solidFill>
                  <a:srgbClr val="002949"/>
                </a:solidFill>
              </a:rPr>
              <a:t>2</a:t>
            </a:fld>
            <a:endParaRPr lang="en-US" sz="1400" dirty="0">
              <a:solidFill>
                <a:srgbClr val="002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430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818B0-84DB-AA00-9238-16EA4159B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19ECC6-4B39-3F5A-836A-7F7DF6431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36" y="500062"/>
            <a:ext cx="11257301" cy="1163984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Постанова Верховного Суду від 26 травня 2025 року </a:t>
            </a:r>
            <a:b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у справі № 160/1038/24</a:t>
            </a:r>
            <a:r>
              <a:rPr lang="ru-RU" sz="2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https://reyestr.court.gov.ua/Review/127631652</a:t>
            </a:r>
            <a:r>
              <a:rPr lang="ru-RU" sz="2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D11D029-7D4C-DBF7-F456-2BBF1B5E5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768287"/>
            <a:ext cx="11516534" cy="4160223"/>
          </a:xfrm>
        </p:spPr>
        <p:txBody>
          <a:bodyPr/>
          <a:lstStyle/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Відсутність у програмному забезпеченні державного реєстратора спеціальної функції автоматичної перевірки санкційного статусу особи не звільняє його від обов’язку діяти належно та обачно.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Розумна обачність вимагає перевіряти документи, зіставляти їх з інформацією державних реєстрів та враховувати доступні офіційні відомості про застосовані санкції.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Таким чином Верховний Суд розвиває функціональний, а не формальний підхід: суб’єкт має не просто виконати процедуру, а запобігти обходу санкційного режиму.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A26FFDC-4D60-33A1-83EE-C410233A2C43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4D85836D-6A8D-8804-DE03-7CF42E61FC03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70D2F1-1D12-DF7E-CAAE-DE3469166805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E1D49CBB-3433-F488-9EF0-D478E3CF47B3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uk-UA" sz="1400" dirty="0">
                <a:solidFill>
                  <a:srgbClr val="002949"/>
                </a:solidFill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41306034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2AB9E-64E4-B033-161A-6A8D6674E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32DB6F-3534-026D-F2AD-11A60D6F9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36" y="500062"/>
            <a:ext cx="11257301" cy="1163984"/>
          </a:xfrm>
        </p:spPr>
        <p:txBody>
          <a:bodyPr/>
          <a:lstStyle/>
          <a:p>
            <a:pPr algn="ctr"/>
            <a:r>
              <a:rPr lang="en-US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Judgment of the Court (Grand Chamber) of 2 March 2010,</a:t>
            </a:r>
            <a:br>
              <a:rPr lang="en-US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en-US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Janko Rottmann v Freistaat Bayern, C-135/08, ECLI:EU:C:2010:104</a:t>
            </a:r>
            <a:br>
              <a:rPr lang="en-US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en-US" sz="16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https://eur-lex.europa.eu/legal-content/EN/TXT/?uri=CELEX:62008CJ0135</a:t>
            </a:r>
            <a:r>
              <a:rPr lang="uk-UA" sz="16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6F619A7-57F0-4EDC-A91D-0727AA99D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768287"/>
            <a:ext cx="11516534" cy="4160223"/>
          </a:xfrm>
        </p:spPr>
        <p:txBody>
          <a:bodyPr/>
          <a:lstStyle/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Справа </a:t>
            </a:r>
            <a:r>
              <a:rPr lang="en-US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Rottmann </a:t>
            </a: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стосувалася відкликання натуралізації державою-членом у ситуації, коли це могло спричинити втрату статусу громадянина Європейського Союзу. Саме цей наслідок зумовив застосовність права ЄС. Суд ЄС визнав, що рішення, яке спричиняє такі наслідки, має відповідати принципу пропорційності.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При оцінці пропорційності враховуються, зокрема, тяжкість поведінки, яка стала підставою для відкликання громадянства, час, що минув після натуралізації, наслідки для особи та її сім’ї, а також можливість відновлення попереднього громадянства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1087DAD-7932-CEC5-5065-1BA793DEF932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FD407FAB-F52C-4D2D-2D2F-EEF9476ED5D8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2D1B6C7-06D7-496F-42DF-7AFC95E85D98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5AD45649-2337-52F8-AB1C-C53A3994B88D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uk-UA" sz="1400" dirty="0">
                <a:solidFill>
                  <a:srgbClr val="002949"/>
                </a:solidFill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23385295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821B9-C187-6E2F-283F-F80D4F356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D235FD-3E3E-6511-C6C9-F617B205B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36" y="500062"/>
            <a:ext cx="11257301" cy="1163984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Рішення Верховного Суду від 3 березня 2026 року </a:t>
            </a:r>
            <a:b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у справі № 9901/146/21</a:t>
            </a:r>
            <a:b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https://reyestr.court.gov.ua/Review/134561079</a:t>
            </a:r>
            <a:r>
              <a:rPr lang="ru-RU" sz="1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0F9603A-D7A5-724C-089E-4D7A306B1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768287"/>
            <a:ext cx="11516534" cy="4160223"/>
          </a:xfrm>
        </p:spPr>
        <p:txBody>
          <a:bodyPr/>
          <a:lstStyle/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Верховний Суд урахував підхід Суду ЄС у справі </a:t>
            </a:r>
            <a:r>
              <a:rPr lang="en-US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Rottmann </a:t>
            </a: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поряд із практикою ЄСПЛ при визначенні належного стандарту контролю рішення про припинення громадянства.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Суд наголосив, що добровільність набуття іноземного громадянства має встановлюватися через об’єктивні юридично значущі дії, а не лише через заяви особи про її суб’єктивне ставлення.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Законність указу оцінюється відповідно до права та фактичних обставин, які існували на момент його прийняття, що також забезпечує правову визначеність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9FDCA14-3508-33CE-8074-782B72B5AB35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13A4A2E9-80D7-9B43-9726-8E29137E0522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0506BA9-DE3A-0B11-27EA-7BEEE5B8FBBC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72EB7128-73DA-2A3E-1BA9-300467500D23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uk-UA" sz="1400" dirty="0">
                <a:solidFill>
                  <a:srgbClr val="002949"/>
                </a:solidFill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28464307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AB513-C320-B613-3ABF-8260952FE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BDCD24-9737-C5E0-7A97-A1356ED8B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36" y="500062"/>
            <a:ext cx="11257301" cy="1163984"/>
          </a:xfrm>
        </p:spPr>
        <p:txBody>
          <a:bodyPr/>
          <a:lstStyle/>
          <a:p>
            <a:pPr algn="ctr"/>
            <a:r>
              <a:rPr lang="en-US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Regulation (EU) No 910/2014 (electronic </a:t>
            </a:r>
            <a:r>
              <a:rPr lang="en-US" sz="3200" b="1" dirty="0" err="1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IDentification</a:t>
            </a:r>
            <a:r>
              <a:rPr lang="en-US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, Authentication and trust Services</a:t>
            </a:r>
            <a:r>
              <a:rPr lang="uk-UA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- </a:t>
            </a:r>
            <a:r>
              <a:rPr lang="en-US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eIDAS), as amended by Regulation (EU) 2024/1183</a:t>
            </a:r>
            <a:br>
              <a:rPr lang="en-US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en-US" sz="1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https://eur-lex.europa.eu/eli/reg/2014/910/2024-10-18/eng</a:t>
            </a:r>
            <a:r>
              <a:rPr lang="uk-UA" sz="1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 </a:t>
            </a:r>
            <a:endParaRPr lang="en-US" sz="1800" b="1" dirty="0">
              <a:solidFill>
                <a:srgbClr val="004E9E"/>
              </a:solidFill>
              <a:ea typeface="Roboto Condensed Light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0F5624C-73BF-7BCC-A80E-A39D15F1C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768287"/>
            <a:ext cx="11516534" cy="4160223"/>
          </a:xfrm>
        </p:spPr>
        <p:txBody>
          <a:bodyPr/>
          <a:lstStyle/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eIDAS закріплює принцип недискримінації електронної форми: електронному підпису або електронному документу не можна відмовляти в юридичній силі чи доказовому значенні лише через їх електронну форму; кваліфікований електронний підпис має юридичний ефект, еквівалентний власноручному підпису.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Для сучасного судочинства це означає необхідність уникати процесуального формалізму, який штучно відтворює вимоги паперової епохи у цифровому середовищі</a:t>
            </a: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FB15A44-D908-4B50-CFCC-78436D0FA612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80BC6EBA-B429-0259-1436-5B28C9B2F2B1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907232F-7AD1-CAA5-0828-13ECFD9AFC77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E2A80EA1-DCEC-5EB8-6F2E-8E6F2C0F41B2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uk-UA" sz="1400" dirty="0">
                <a:solidFill>
                  <a:srgbClr val="002949"/>
                </a:solidFill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38399969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E528A-0E4B-B226-7B8E-A2E5965AC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5B84A5-0186-3D9C-1363-69C0CB4BC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36" y="500062"/>
            <a:ext cx="11257301" cy="1163984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Постанова Верховного Суду від 29 січня 2025 року </a:t>
            </a:r>
            <a:b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у справі № 300/7062/23</a:t>
            </a:r>
            <a:b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https://reyestr.court.gov.ua/Review/124782406</a:t>
            </a:r>
            <a:r>
              <a:rPr lang="ru-RU" sz="1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F8CD485-4F2F-83FB-5F96-B58F062DB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768287"/>
            <a:ext cx="11516534" cy="4160223"/>
          </a:xfrm>
        </p:spPr>
        <p:txBody>
          <a:bodyPr/>
          <a:lstStyle/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Верховний Суд урахував, зокрема, Регламент eIDAS при вирішенні питання про належність електронного ордера адвоката.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Ордер, поданий через підсистему «Електронний суд» та засвідчений кваліфікованим електронним підписом (КЕП) адвоката, належним чином підтверджує його повноваження за дотримання інших установлених вимог.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Вимога додаткового власноручного підпису за таких обставин є надмірним формалізмом, який суперечить самій логіці цифрового правосуддя та може обмежувати доступ до суду</a:t>
            </a: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EC31146-D4AE-05AA-CEB0-A1515F7DE2B7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FB4C9DD6-630E-9DD7-6F50-3FFC8035D7E6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D428BA1-FFA8-10BA-88E2-76FB707B5D6D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C0D7DED4-3257-0976-F5CB-16F276BD0C40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uk-UA" sz="1400" dirty="0">
                <a:solidFill>
                  <a:srgbClr val="002949"/>
                </a:solidFill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20465891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63A63-07D2-BFEF-F305-FCBFF783C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D453D0-0C7B-C117-5738-2CDD8DBB2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36" y="500062"/>
            <a:ext cx="11257301" cy="1163984"/>
          </a:xfrm>
        </p:spPr>
        <p:txBody>
          <a:bodyPr/>
          <a:lstStyle/>
          <a:p>
            <a:pPr algn="ctr"/>
            <a:r>
              <a:rPr lang="en-US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EU Common Position — Cluster 1: Fundamentals. Chapter 23 — Efficiency and digitalisation of justice</a:t>
            </a:r>
            <a:r>
              <a:rPr lang="uk-UA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en-US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Interim Benchmarks for Ukraine </a:t>
            </a:r>
            <a:br>
              <a:rPr lang="en-US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en-US" sz="1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https://data.consilium.europa.eu/doc/document/AD-18-2026-INIT/en/pdf</a:t>
            </a:r>
            <a:r>
              <a:rPr lang="uk-UA" sz="1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11EECCC-7203-4F6F-E96A-A0B6ED785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768287"/>
            <a:ext cx="11516534" cy="4160223"/>
          </a:xfrm>
        </p:spPr>
        <p:txBody>
          <a:bodyPr/>
          <a:lstStyle/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Серед умов виконання проміжного критерію за Розділом 23 ЄС прямо назвав підвищення ефективності та результативності судів, удосконалення виконання судових рішень і подальшу цифровізацію системи правосуддя.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У цьому контексті розвиток «Електронного суду», електронного документообігу та цифрової ідентифікації є не лише внутрішньою модернізацією, а практичною складовою підготовки судової системи до членства.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Це орієнтує судову практику на підхід, за якого цифровізація зменшує процесуальні бар’єри, а не відтворює їх у новій електронній формі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BE5BABD-4E93-88EA-7DC9-E07CD36CB69E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C25B71B6-0D06-F213-AA0A-8D279C1960D3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5A41955-44CA-F04E-A741-0032A7D3520A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5841736-0A42-DF5C-5213-0219301FB4F7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uk-UA" sz="1400" dirty="0">
                <a:solidFill>
                  <a:srgbClr val="002949"/>
                </a:solidFill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10603089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A2B73-0B70-2AB6-2CFF-5F01F85B7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C9BA06-F217-55A4-7272-4695E7943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36" y="500062"/>
            <a:ext cx="11257301" cy="1163984"/>
          </a:xfrm>
        </p:spPr>
        <p:txBody>
          <a:bodyPr/>
          <a:lstStyle/>
          <a:p>
            <a:pPr algn="ctr"/>
            <a:r>
              <a:rPr lang="en-US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Judgment of the Court (Grand Chamber) of 9 April 2024,</a:t>
            </a:r>
            <a:r>
              <a:rPr lang="uk-UA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FY v Profi Credit Polska S.A. w Bielsku-Białej, C-582/21, ECLI:EU:C:2024:282</a:t>
            </a:r>
            <a:br>
              <a:rPr lang="en-US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en-US" sz="1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https://eur-lex.europa.eu/legal-content/EN/TXT/?uri=CELEX:62021CJ0582</a:t>
            </a:r>
            <a:r>
              <a:rPr lang="uk-UA" sz="1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endParaRPr lang="en-US" sz="1800" b="1" dirty="0">
              <a:solidFill>
                <a:srgbClr val="004E9E"/>
              </a:solidFill>
              <a:ea typeface="Roboto Condensed Light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C743783-F3E4-17E1-F17F-52A8FC3CC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768287"/>
            <a:ext cx="11516534" cy="4160223"/>
          </a:xfrm>
        </p:spPr>
        <p:txBody>
          <a:bodyPr/>
          <a:lstStyle/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Справа стосувалася меж процесуальної автономії держави-члена щодо підстав надзвичайного перегляду цивільної справи, завершеної остаточним судовим рішенням.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Право ЄС поважає процесуальну автономію держав, однак національні правила не повинні робити реалізацію прав, гарантованих правом ЄС, практично неможливою або надмірно складною.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Принцип ефективності тому вимагає оцінювати не лише формальну наявність процесуального механізму, а й те, чи дозволяє він реально досягти захисту порушеного права.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4A5674F-AFC2-D3DC-A8D1-5CB6E53DB71A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13E39F74-23E2-61AE-F494-0969B96AB5FE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38916C5-6E98-F033-364C-CE050958B323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5E844E3C-4E6A-8C76-75CA-7B3E40160254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uk-UA" sz="1400" dirty="0">
                <a:solidFill>
                  <a:srgbClr val="002949"/>
                </a:solidFill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21143158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15E6E-84C7-D37B-2BB2-D171FFC8B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DDD8E5-4F07-01A3-7759-FB32FB486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36" y="500062"/>
            <a:ext cx="11257301" cy="1163984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Постанова Верховного Суду від 17 червня 2026 року </a:t>
            </a:r>
            <a:b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у справі № 500/5037/24</a:t>
            </a:r>
            <a:b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https://reyestr.court.gov.ua/Review/137474844</a:t>
            </a:r>
            <a:r>
              <a:rPr lang="ru-RU" sz="1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9FA9D3E-89AF-040A-C19D-BCFD6628D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768287"/>
            <a:ext cx="11516534" cy="4160223"/>
          </a:xfrm>
        </p:spPr>
        <p:txBody>
          <a:bodyPr/>
          <a:lstStyle/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Формальна наявність у певного державного органу повноваження звернутися до суду сама по собі не доводить, що публічний інтерес фактично отримав ефективний захист.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Суд має встановити, чи знав компетентний орган про порушення, чи мав реальну можливість діяти та чи використав свої повноваження у розумний строк.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Якщо формальна процесуальна конструкція призводить до того, що суспільно значущий інтерес залишається фактично без захисту, суд не повинен обмежуватися суто формалістичним підходом</a:t>
            </a: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1350A73-D98B-B9B4-F938-8A6103D9FB9A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D05C6DC8-B3CE-101E-2114-F32626BC73E5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D0C5EC8-E217-3235-80CA-D286B8FA2DFD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710C74FA-82C5-6B4D-4BF4-8895F7F15AEF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uk-UA" sz="1400" dirty="0">
                <a:solidFill>
                  <a:srgbClr val="002949"/>
                </a:solidFill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20946277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0EBE-A35B-5F71-3FB4-B9A34D86D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CE73AC-052C-6AA8-97B5-BA1E62A95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36" y="500061"/>
            <a:ext cx="11257301" cy="1396977"/>
          </a:xfrm>
        </p:spPr>
        <p:txBody>
          <a:bodyPr/>
          <a:lstStyle/>
          <a:p>
            <a:pPr algn="ctr"/>
            <a:r>
              <a:rPr lang="en-US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Charter of Fundamental Rights of the European Union — Article 25</a:t>
            </a:r>
            <a:br>
              <a:rPr lang="en-US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en-US" sz="1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https://eur-lex.europa.eu/legal-content/EN/TXT/?uri=CELEX:12012P/TXT</a:t>
            </a:r>
            <a:r>
              <a:rPr lang="uk-UA" sz="1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en-US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European Social Charter (Revised) — Article 23</a:t>
            </a:r>
            <a:br>
              <a:rPr lang="en-US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en-US" sz="1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3"/>
              </a:rPr>
              <a:t>https://zakon.rada.gov.ua/laws/show/994_062#Text</a:t>
            </a:r>
            <a:r>
              <a:rPr lang="uk-UA" sz="1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BD99AD6-018B-F7C7-3CBE-626D30B0F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923683"/>
            <a:ext cx="11516534" cy="4004827"/>
          </a:xfrm>
        </p:spPr>
        <p:txBody>
          <a:bodyPr/>
          <a:lstStyle/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5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Стаття 25 Хартії ЄС визнає право людей похилого віку на гідне та незалежне життя й участь у соціальному та культурному житті. 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5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Паралельно, у системі Ради Європи, стаття 23 Переглянутої Європейської соціальної хартії встановлює детальні гарантії соціального захисту людей похилого віку.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5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Україна визнала статтю 23 Переглянутої Європейської соціальної хартії обов’язковою для себе.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5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Хартія основоположних прав ЄС, стаття 25 — інтерпретаційний орієнтир для України; Переглянута Європейська соціальна хартія, стаття 23 — міжнародно-правове зобов’язання України.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2D58BC9-3329-1636-A7FA-06CA906395D8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B815FA80-859A-21A5-3988-1D7C4C293261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92FAA29-E9E3-A099-C7E8-F4DB5248934B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CBA5BBE-6919-0CFE-05C1-E31066920797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uk-UA" sz="1400" dirty="0">
                <a:solidFill>
                  <a:srgbClr val="002949"/>
                </a:solidFill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25436241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9D9EF-5F53-1E83-B200-C094A338F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F82D18-A2D6-C847-6550-BBE0271D6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36" y="500062"/>
            <a:ext cx="11257301" cy="1163984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Постанова Верховного Суду від 29 листопада 2024 року </a:t>
            </a:r>
            <a:b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у справі № 160/20613/21</a:t>
            </a:r>
            <a:br>
              <a:rPr lang="ru-RU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https://reyestr.court.gov.ua/Review/123410431</a:t>
            </a:r>
            <a:r>
              <a:rPr lang="ru-RU" sz="1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8E782FA-AC72-8A8C-A696-3E39C00C8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768287"/>
            <a:ext cx="11516534" cy="4160223"/>
          </a:xfrm>
        </p:spPr>
        <p:txBody>
          <a:bodyPr/>
          <a:lstStyle/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Верховний Суд виходив із того, що право громадянина України на соціальний захист і пенсійне забезпечення не може фактично залежати від його місця проживання.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Держава не може використовувати відсутність або недосконалість адміністративного механізму як аргумент для фактичного позбавлення гарантованого права.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Стаття 25 Хартії ЄС у такій конструкції є додатковим європейським інтерпретаційним орієнтиром, який взаємодіє з Конституцією України та обов’язковими міжнародними соціальними стандартами</a:t>
            </a:r>
            <a:r>
              <a:rPr lang="uk-UA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6274A63-EB6F-726D-C874-985AE93F19F5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815861AD-2858-D970-61BA-856D6B4FDD83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BB8AFC0-2B32-0E9B-8A53-F11D00BA3018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A150D1FF-6B0D-2ADE-54F5-5BBC8ED72E20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uk-UA" sz="1400" dirty="0">
                <a:solidFill>
                  <a:srgbClr val="002949"/>
                </a:solidFill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600609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D4E1E-DC65-E38C-FA81-697A8E998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096D7E-F91B-9101-4E08-D10BE2290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80" y="377506"/>
            <a:ext cx="11076814" cy="1278766"/>
          </a:xfrm>
        </p:spPr>
        <p:txBody>
          <a:bodyPr/>
          <a:lstStyle/>
          <a:p>
            <a:pPr algn="ctr"/>
            <a:r>
              <a:rPr lang="uk-UA" sz="3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Угода про асоціацію між Україною та Європейським Союзом</a:t>
            </a:r>
            <a:r>
              <a:rPr lang="ru-RU" sz="3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/>
            </a:r>
            <a:br>
              <a:rPr lang="ru-RU" sz="3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https://zakon.rada.gov.ua/laws/show/984_011#Text</a:t>
            </a:r>
            <a:r>
              <a:rPr lang="ru-RU" sz="1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7891CA9-5E60-84C8-8255-C8E2AA7CA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682916"/>
            <a:ext cx="11395494" cy="4181861"/>
          </a:xfrm>
        </p:spPr>
        <p:txBody>
          <a:bodyPr/>
          <a:lstStyle/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700" dirty="0">
                <a:solidFill>
                  <a:srgbClr val="002949"/>
                </a:solidFill>
                <a:ea typeface="Roboto Condensed Light" panose="02000000000000000000" pitchFamily="2" charset="0"/>
              </a:rPr>
              <a:t>Угода про асоціацію виходить із того, що Україна та Європейський Союз ґрунтують свої відносини на спільних цінностях демократії, верховенства права, доброго врядування, поваги до прав людини та основоположних свобод.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700" dirty="0">
                <a:solidFill>
                  <a:srgbClr val="002949"/>
                </a:solidFill>
                <a:ea typeface="Roboto Condensed Light" panose="02000000000000000000" pitchFamily="2" charset="0"/>
              </a:rPr>
              <a:t>Європейська інтеграція України передбачає не лише економічне чи політичне зближення, а й послідовну правову та інституційну трансформацію держави.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700" dirty="0">
                <a:solidFill>
                  <a:srgbClr val="002949"/>
                </a:solidFill>
                <a:ea typeface="Roboto Condensed Light" panose="02000000000000000000" pitchFamily="2" charset="0"/>
              </a:rPr>
              <a:t>Для національного суду це означає поступове посилення значення права ЄС, його принципів та практики Суду ЄС як інтерпретаційних орієнтирів при вирішенні спорів, пов’язаних із правовою апроксимацією та європейською інтеграцією України.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2DD62B3-060B-F516-0153-0C3886162A07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9C5BA679-788F-405E-D16E-9112A93542C9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9E6E06-38A3-798B-988F-543346AD3606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117186B3-2095-1E38-95F5-9F5B2E2A744D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0FCD843A-8217-4FFA-85F3-A0684DC529BD}" type="slidenum">
              <a:rPr lang="uk-UA" sz="1400" smtClean="0">
                <a:solidFill>
                  <a:srgbClr val="002949"/>
                </a:solidFill>
              </a:rPr>
              <a:t>3</a:t>
            </a:fld>
            <a:endParaRPr lang="en-US" sz="1400" dirty="0">
              <a:solidFill>
                <a:srgbClr val="002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5088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C9B60-8D95-4CC9-497A-46CBF09A2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2E7D9B-3BF7-FFDB-7993-651957D4C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36" y="500062"/>
            <a:ext cx="11257301" cy="1163984"/>
          </a:xfrm>
        </p:spPr>
        <p:txBody>
          <a:bodyPr/>
          <a:lstStyle/>
          <a:p>
            <a:pPr algn="ctr"/>
            <a:r>
              <a:rPr lang="en-US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European Committee of Social Rights: Conclusions 2025 — Ukraine</a:t>
            </a:r>
            <a:br>
              <a:rPr lang="en-US" sz="32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en-US" sz="16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https://www.coe.int/uk/web/kyiv/-/the-2025-conclusions-of-the-european-committee-of-social-rights-on-ukraine-are-available-in-ukrainian</a:t>
            </a:r>
            <a:r>
              <a:rPr lang="uk-UA" sz="16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endParaRPr lang="en-US" sz="1600" b="1" dirty="0">
              <a:solidFill>
                <a:srgbClr val="004E9E"/>
              </a:solidFill>
              <a:ea typeface="Roboto Condensed Light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9C90048-F5C4-C78E-CD24-4341E2D5E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768287"/>
            <a:ext cx="11516534" cy="4160223"/>
          </a:xfrm>
        </p:spPr>
        <p:txBody>
          <a:bodyPr/>
          <a:lstStyle/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0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У </a:t>
            </a:r>
            <a:r>
              <a:rPr lang="en-US" sz="30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Conclusions 2025 </a:t>
            </a:r>
            <a:r>
              <a:rPr lang="uk-UA" sz="30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щодо України, які охоплюють інший тематичний цикл положень Європейської соціальної хартії, ЄКСП</a:t>
            </a:r>
            <a:r>
              <a:rPr lang="en-US" sz="30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uk-UA" sz="30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окремо врахував виклики, спричинені повномасштабною російською агресією, та наголосив, що кризова ситуація не повинна призводити до зниження рівня захисту прав, гарантованих Хартією.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0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Це підкреслює соціально-правовий вимір ширшого європейського правового простору, в якому розвивається українське правозастосування.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dirty="0">
              <a:solidFill>
                <a:srgbClr val="002949"/>
              </a:solidFill>
              <a:ea typeface="Roboto Condensed Light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42BD5E9-150A-D401-DC24-4192E0181D19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BB343D98-B484-D24E-B28F-92B08BD29933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ACD9733-71AF-6198-8EAA-69B1C15E2566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33FAD081-624C-EE70-E615-13B9E72AD91D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uk-UA" sz="1400" dirty="0">
                <a:solidFill>
                  <a:srgbClr val="002949"/>
                </a:solidFill>
              </a:rPr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40385872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61B32-A9A3-E37C-7F45-5FB3D2943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526DF-B003-9C01-340F-F7A8E1E27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36" y="500063"/>
            <a:ext cx="11257301" cy="586544"/>
          </a:xfrm>
        </p:spPr>
        <p:txBody>
          <a:bodyPr/>
          <a:lstStyle/>
          <a:p>
            <a:pPr algn="ctr"/>
            <a:r>
              <a:rPr lang="uk-UA" sz="3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Суд ЄС</a:t>
            </a:r>
            <a:r>
              <a:rPr lang="en-US" sz="3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— </a:t>
            </a:r>
            <a:r>
              <a:rPr lang="uk-UA" sz="3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ЄСПЛ</a:t>
            </a:r>
            <a:r>
              <a:rPr lang="en-US" sz="3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— </a:t>
            </a:r>
            <a:r>
              <a:rPr lang="uk-UA" sz="3400" b="1" noProof="0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Європейський комітет </a:t>
            </a:r>
            <a:r>
              <a:rPr lang="ru-RU" sz="3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із соціальних прав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B4DEED7-20C7-753F-02AE-E0DDD01C9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113253"/>
            <a:ext cx="11516534" cy="4815258"/>
          </a:xfrm>
        </p:spPr>
        <p:txBody>
          <a:bodyPr/>
          <a:lstStyle/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7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Правопорядок Європейського Союзу, система ЄКПЛ та система Європейської соціальної хартії мають різну юридичну природу, різні механізми контролю та різні правила застосування.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7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Їх не можна механічно об’єднувати поняттям «право ЄС»: Суд ЄС</a:t>
            </a:r>
            <a:r>
              <a:rPr lang="en-US" sz="27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uk-UA" sz="27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тлумачить право Союзу; ЄСПЛ — Конвенцію про захист прав людини і основоположних свобод; ЄКСП</a:t>
            </a:r>
            <a:r>
              <a:rPr lang="en-US" sz="27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uk-UA" sz="27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оцінює виконання державами Європейської соціальної хартії.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7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Водночас ці правові системи частково перетинаються на рівні принципів і стандартів та разом впливають на формування європейського правового простору, у центрі якого перебувають верховенство права, права людини, пропорційність, належне врядування та ефективний судовий захист.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B46DC5C-5099-FF1B-37EC-2464670F7648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54BF9A8A-3D1A-4E68-6F4E-2A3D33ACFD88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375B21C-E674-5EA5-6124-7F1F64EE1683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512A1BEE-5386-E203-7970-D277C43D61EC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uk-UA" sz="1400" dirty="0">
                <a:solidFill>
                  <a:srgbClr val="002949"/>
                </a:solidFill>
              </a:rPr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31648290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67BB1-A3F1-92D7-0B31-FB6070C20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B8D8DC-2AC5-D990-8DD7-4B7B6745B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036" y="500062"/>
            <a:ext cx="11257301" cy="690785"/>
          </a:xfrm>
        </p:spPr>
        <p:txBody>
          <a:bodyPr/>
          <a:lstStyle/>
          <a:p>
            <a:pPr algn="ctr"/>
            <a:r>
              <a:rPr lang="ru-RU" sz="30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ПРАВО ЄС І ПРАКТИКА  </a:t>
            </a:r>
            <a:r>
              <a:rPr lang="ru-RU" sz="3000" b="1" dirty="0" smtClean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СУДУ ЄС В </a:t>
            </a:r>
            <a:r>
              <a:rPr lang="ru-RU" sz="30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АРГУМЕНТАЦІЇ УКРАЇНСЬКИХ СУДІВ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7A0F771-C4FE-698E-E2BE-982615881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190847"/>
            <a:ext cx="11516534" cy="4737663"/>
          </a:xfrm>
        </p:spPr>
        <p:txBody>
          <a:bodyPr/>
          <a:lstStyle/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6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Практика Верховного Суду свідчить, що право ЄС і рішення Суду ЄС уже використовуються як інструменти аргументації у реальних спорах — від правової визначеності та належного адміністрування до санкцій, громадянства, незалежності суддів і цифрового правосуддя.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6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Наведені приклади демонструють не лише цитування європейських джерел, а й методологічне використання принципів і підходів Суду ЄС у національному правозастосуванні.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6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Наступний етап полягає не у збільшенні кількості посилань на рішення Суду ЄС</a:t>
            </a:r>
            <a:r>
              <a:rPr lang="en-US" sz="26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uk-UA" sz="2600" dirty="0">
                <a:solidFill>
                  <a:srgbClr val="002949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а в підвищенні якості їх використання: релевантність правової проблеми, чітке пояснення зв’язку з національним правом та коректне визначення меж застосування європейського підходу.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005637F-F184-C5E5-3659-9CD5985B7F35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8477A28E-8876-0272-036D-13170601E88E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6EB890A-60F1-AEEC-5513-C9D275A0132C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10136F4B-8B6D-0FCA-F631-39BBAA05636F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uk-UA" sz="1400" dirty="0">
                <a:solidFill>
                  <a:srgbClr val="002949"/>
                </a:solidFill>
              </a:rPr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28311782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4">
            <a:extLst>
              <a:ext uri="{FF2B5EF4-FFF2-40B4-BE49-F238E27FC236}">
                <a16:creationId xmlns:a16="http://schemas.microsoft.com/office/drawing/2014/main" id="{2C703E52-4BE2-15A0-6776-C6B38B390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036" y="738234"/>
            <a:ext cx="11108140" cy="549381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Roboto Condensed Light" panose="02000000000000000000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oboto Condensed Light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Roboto Condensed Light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 Condensed Light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 Condensed Light" panose="02000000000000000000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 Condensed Light" panose="02000000000000000000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 Condensed Light" panose="02000000000000000000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 Condensed Light" panose="02000000000000000000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oboto Condensed Light" panose="02000000000000000000" pitchFamily="2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350" dirty="0"/>
              <a:t>1. Берназюк Ян. Принцип належного урядування (</a:t>
            </a:r>
            <a:r>
              <a:rPr lang="en-US" sz="1350" dirty="0"/>
              <a:t>good governance): </a:t>
            </a:r>
            <a:r>
              <a:rPr lang="uk-UA" sz="1350" dirty="0"/>
              <a:t>національна та європейська судова практика // Науковий вісник Ужгородського національного університету. Серія «Право». 2021. Вип. 64. С. 189–197. </a:t>
            </a:r>
            <a:r>
              <a:rPr lang="en-US" sz="1350" dirty="0">
                <a:hlinkClick r:id="rId2"/>
              </a:rPr>
              <a:t>https://visnyk-pravo.uzhnu.edu.ua/article/view/238493</a:t>
            </a:r>
            <a:r>
              <a:rPr lang="uk-UA" sz="1350" dirty="0"/>
              <a:t> </a:t>
            </a:r>
            <a:endParaRPr lang="en-US" sz="1350" dirty="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/>
              <a:t>2.</a:t>
            </a:r>
            <a:r>
              <a:rPr lang="uk-UA" sz="1350" dirty="0"/>
              <a:t> Берназюк Ян. Легітимні очікування (</a:t>
            </a:r>
            <a:r>
              <a:rPr lang="en-US" sz="1350" dirty="0"/>
              <a:t>reasonable expectations) </a:t>
            </a:r>
            <a:r>
              <a:rPr lang="uk-UA" sz="1350" dirty="0"/>
              <a:t>як складова принципу юридичної визначеності у вітчизняній та європейській судовій практиці // Вісник Луганського державного університету внутрішніх справ імені Е. О. Дідоренка. 2021. № 2 (94). С. 13–28. </a:t>
            </a:r>
            <a:r>
              <a:rPr lang="en-US" sz="1350" dirty="0">
                <a:hlinkClick r:id="rId3"/>
              </a:rPr>
              <a:t>https://constitutionalist.com.ua/lehitymni-ochikuvannia-reasonable-expectations-iak-skladova-pryntsypu-iurydychnoi-vyznachenosti-u-vitchyznianij-ta-ievropejskij-sudovij-praktytsi</a:t>
            </a:r>
            <a:r>
              <a:rPr lang="uk-UA" sz="1350" dirty="0"/>
              <a:t> </a:t>
            </a:r>
            <a:endParaRPr lang="en-US" sz="1350" dirty="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/>
              <a:t>3.</a:t>
            </a:r>
            <a:r>
              <a:rPr lang="uk-UA" sz="1350" dirty="0"/>
              <a:t> Берназюк Ян. Дія закону у часі: особливості правозастосовної практики Верховного Суду (на прикладі вирішення публічно-правових спорів). </a:t>
            </a:r>
            <a:r>
              <a:rPr lang="en-US" sz="1350" dirty="0">
                <a:hlinkClick r:id="rId4"/>
              </a:rPr>
              <a:t>https://sud.ua/ru/news/blog/171984-diya-zakonu-u-chasi-osoblivosti-pravozastosovnoyi-praktiki-verkhovnogo-sudu-na-prikladi-virishennya-publichno-pravovikh-sporiv</a:t>
            </a:r>
            <a:r>
              <a:rPr lang="uk-UA" sz="1350" dirty="0"/>
              <a:t> </a:t>
            </a:r>
            <a:r>
              <a:rPr lang="en-US" sz="1350" dirty="0"/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/>
              <a:t>4.</a:t>
            </a:r>
            <a:r>
              <a:rPr lang="uk-UA" sz="1350" dirty="0"/>
              <a:t> Берназюк Ян. Ефективність виконання судового рішення: між принципами обов’язковості (виконуваності), правової визначеності (</a:t>
            </a:r>
            <a:r>
              <a:rPr lang="en-US" sz="1350" dirty="0"/>
              <a:t>res judicata) </a:t>
            </a:r>
            <a:r>
              <a:rPr lang="uk-UA" sz="1350" dirty="0"/>
              <a:t>та принципом пропорційності (збалансованості). </a:t>
            </a:r>
            <a:r>
              <a:rPr lang="en-US" sz="1350" dirty="0">
                <a:hlinkClick r:id="rId5"/>
              </a:rPr>
              <a:t>https://constitutionalist.com.ua/efektyvnist-vykonannia-sudovoho-rishennia-mizh-pryntsypamy-obov-iazkovosti-vykonuvanosti-pravovoi-vyznachenosti-res-judicata-ta-pryntsypom-proportsijnosti-zbalansovanosti</a:t>
            </a:r>
            <a:r>
              <a:rPr lang="uk-UA" sz="1350" dirty="0"/>
              <a:t> </a:t>
            </a:r>
            <a:r>
              <a:rPr lang="en-US" sz="1350" dirty="0"/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/>
              <a:t>5.</a:t>
            </a:r>
            <a:r>
              <a:rPr lang="uk-UA" sz="1350" dirty="0"/>
              <a:t> Берназюк Ян. Співвідношення ефективного способу судового захисту та меж втручання адміністративного суду у дискрецію суб’єктів владних повноважень. </a:t>
            </a:r>
            <a:r>
              <a:rPr lang="en-US" sz="1350" dirty="0">
                <a:hlinkClick r:id="rId6"/>
              </a:rPr>
              <a:t>https://constitutionalist.com.ua/spivvidnoshennia-efektyvnoho-sposobu-sudovoho-zakhystu-ta-mezh-vtruchannia-administratyvnoho-sudu-u-dyskretsiiu-sub-iektiv-vladnykh-povnovazhen</a:t>
            </a:r>
            <a:r>
              <a:rPr lang="uk-UA" sz="1350" dirty="0"/>
              <a:t> </a:t>
            </a:r>
            <a:r>
              <a:rPr lang="en-US" sz="1350" dirty="0"/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/>
              <a:t>6.</a:t>
            </a:r>
            <a:r>
              <a:rPr lang="uk-UA" sz="1350" dirty="0"/>
              <a:t> Берназюк Ян. Пріоритетність міжнародних договорів при вирішенні колізій у законодавстві: аналіз судової практики // Юридичний науковий електронний журнал. 2022. № 8. С. 223–229. </a:t>
            </a:r>
            <a:r>
              <a:rPr lang="en-US" sz="1350" dirty="0">
                <a:hlinkClick r:id="rId7"/>
              </a:rPr>
              <a:t>http://lsej.org.ua/8_2022/48.pdf</a:t>
            </a:r>
            <a:r>
              <a:rPr lang="uk-UA" sz="1350" dirty="0"/>
              <a:t> </a:t>
            </a:r>
            <a:r>
              <a:rPr lang="en-US" sz="1350" dirty="0"/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/>
              <a:t>7.</a:t>
            </a:r>
            <a:r>
              <a:rPr lang="uk-UA" sz="1350" dirty="0"/>
              <a:t> Берназюк Ян. Штучний інтелект і його використання для забезпечення єдності судової практики як складової довіри до суду // Слово Національної школи суддів України. 2024. № 4(49). С. 16–35. </a:t>
            </a:r>
            <a:r>
              <a:rPr lang="en-US" sz="1350" dirty="0">
                <a:hlinkClick r:id="rId8"/>
              </a:rPr>
              <a:t>https://slovo.nsj.gov.ua/images/pdf/2024_4_49/nsj_4_49_2024.pdf</a:t>
            </a:r>
            <a:r>
              <a:rPr lang="uk-UA" sz="1350" dirty="0"/>
              <a:t> </a:t>
            </a:r>
            <a:r>
              <a:rPr lang="en-US" sz="1350" dirty="0"/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/>
              <a:t>8.</a:t>
            </a:r>
            <a:r>
              <a:rPr lang="uk-UA" sz="1350" dirty="0"/>
              <a:t> Берназюк Ян. Конституційний вимір верховенства права та принципу моральної відповідальності перед майбутніми поколіннями // Слово Національної школи суддів України. 2024. № 2(47). С. 52–67. </a:t>
            </a:r>
            <a:r>
              <a:rPr lang="en-US" sz="1350" dirty="0">
                <a:hlinkClick r:id="rId9"/>
              </a:rPr>
              <a:t>https://slovo.nsj.gov.ua/index.php/ua/arkhiv-nomeriv/2024/2-47-2024/34-2024ukr/961-konstitutsijnij-vimir-verkhovenstva-prava-ta-printsipu-moralnoji-vidpovidalnosti-pered-majbutnimi-pokolinnyami</a:t>
            </a:r>
            <a:r>
              <a:rPr lang="uk-UA" sz="1350" dirty="0"/>
              <a:t> </a:t>
            </a:r>
            <a:r>
              <a:rPr lang="en-US" sz="1350" dirty="0"/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/>
              <a:t>9.</a:t>
            </a:r>
            <a:r>
              <a:rPr lang="uk-UA" sz="1350" dirty="0"/>
              <a:t> Берназюк Ян. Еволюція принципів адміністративного судочинства: вчора, сьогодні, майбутнє // Слово Національної школи суддів України. – 2026. – № 1(54). С. 17-30 </a:t>
            </a:r>
            <a:r>
              <a:rPr lang="en-US" sz="1350" dirty="0">
                <a:hlinkClick r:id="rId10"/>
              </a:rPr>
              <a:t>https://slovo.nsj.gov.ua/index.php/ua/arkhiv-nomeriv/2026/1-54-2026/55-1-54-2026/1212-evolyutsiya-printsipiv-administrativnogo-sudochinstva-vchora-sogodni-majbutne</a:t>
            </a:r>
            <a:r>
              <a:rPr lang="uk-UA" sz="1350" dirty="0"/>
              <a:t> </a:t>
            </a:r>
            <a:r>
              <a:rPr lang="en-US" sz="1350" dirty="0"/>
              <a:t> </a:t>
            </a:r>
          </a:p>
        </p:txBody>
      </p:sp>
      <p:sp>
        <p:nvSpPr>
          <p:cNvPr id="4" name="Сувій: горизонтальний 3">
            <a:extLst>
              <a:ext uri="{FF2B5EF4-FFF2-40B4-BE49-F238E27FC236}">
                <a16:creationId xmlns:a16="http://schemas.microsoft.com/office/drawing/2014/main" id="{1C051F15-B886-844B-3B90-6CA90B01F7F8}"/>
              </a:ext>
            </a:extLst>
          </p:cNvPr>
          <p:cNvSpPr/>
          <p:nvPr/>
        </p:nvSpPr>
        <p:spPr>
          <a:xfrm>
            <a:off x="780176" y="210312"/>
            <a:ext cx="9873934" cy="406452"/>
          </a:xfrm>
          <a:prstGeom prst="horizontalScroll">
            <a:avLst>
              <a:gd name="adj" fmla="val 25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340"/>
            <a:r>
              <a:rPr lang="uk-UA" sz="2400" dirty="0">
                <a:solidFill>
                  <a:srgbClr val="004E9E"/>
                </a:solidFill>
                <a:effectLst/>
                <a:latin typeface="Roboto Condensed Light" panose="02000000000000000000" pitchFamily="2" charset="0"/>
                <a:ea typeface="Roboto Condensed Light" panose="02000000000000000000" pitchFamily="2" charset="0"/>
              </a:rPr>
              <a:t>ДОДАТКОВІ ДЖЕРЕЛА</a:t>
            </a: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267351" y="5995665"/>
            <a:ext cx="2404944" cy="402652"/>
          </a:xfrm>
        </p:spPr>
        <p:txBody>
          <a:bodyPr/>
          <a:lstStyle/>
          <a:p>
            <a:fld id="{0028107A-3699-427E-AA78-C770AD5EC5EB}" type="slidenum">
              <a:rPr lang="uk-UA" sz="1400" smtClean="0">
                <a:solidFill>
                  <a:srgbClr val="002949"/>
                </a:solidFill>
              </a:rPr>
              <a:t>33</a:t>
            </a:fld>
            <a:endParaRPr lang="en-US" sz="1400" dirty="0">
              <a:solidFill>
                <a:srgbClr val="002949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"/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  <a:endParaRPr lang="uk-UA" altLang="uk-UA" dirty="0">
              <a:solidFill>
                <a:srgbClr val="002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949370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9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Графіка 13">
            <a:extLst>
              <a:ext uri="{FF2B5EF4-FFF2-40B4-BE49-F238E27FC236}">
                <a16:creationId xmlns:a16="http://schemas.microsoft.com/office/drawing/2014/main" id="{807C6EA5-01E7-4961-906B-E8F780987E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7375" y="584200"/>
            <a:ext cx="1232064" cy="15106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4FC462-91EA-4801-A062-F8D36BEF3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525" y="5569506"/>
            <a:ext cx="493328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uk-UA" altLang="ru-RU" sz="4400" dirty="0">
                <a:solidFill>
                  <a:schemeClr val="bg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Roboto Condensed Light" panose="02000000000000000000" pitchFamily="2" charset="0"/>
              </a:rPr>
              <a:t>Дякую за увагу</a:t>
            </a:r>
            <a:r>
              <a:rPr lang="en-US" altLang="ru-RU" sz="4400" dirty="0">
                <a:solidFill>
                  <a:schemeClr val="bg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Roboto Condensed Light" panose="02000000000000000000" pitchFamily="2" charset="0"/>
              </a:rPr>
              <a:t>!</a:t>
            </a:r>
            <a:endParaRPr lang="uk-UA" altLang="ru-RU" sz="4400" dirty="0">
              <a:solidFill>
                <a:schemeClr val="bg1"/>
              </a:solidFill>
              <a:latin typeface="Roboto Condensed Light" panose="02000000000000000000" pitchFamily="2" charset="0"/>
              <a:ea typeface="Roboto Condensed Light" panose="02000000000000000000" pitchFamily="2" charset="0"/>
              <a:cs typeface="Roboto Condensed Light" panose="02000000000000000000" pitchFamily="2" charset="0"/>
            </a:endParaRPr>
          </a:p>
        </p:txBody>
      </p:sp>
      <p:cxnSp>
        <p:nvCxnSpPr>
          <p:cNvPr id="7" name="Пряма сполучна лінія 2">
            <a:extLst>
              <a:ext uri="{FF2B5EF4-FFF2-40B4-BE49-F238E27FC236}">
                <a16:creationId xmlns:a16="http://schemas.microsoft.com/office/drawing/2014/main" id="{89431B16-B8A7-4491-BBE3-19389F18F114}"/>
              </a:ext>
            </a:extLst>
          </p:cNvPr>
          <p:cNvCxnSpPr>
            <a:cxnSpLocks/>
          </p:cNvCxnSpPr>
          <p:nvPr/>
        </p:nvCxnSpPr>
        <p:spPr>
          <a:xfrm>
            <a:off x="587375" y="5477773"/>
            <a:ext cx="90716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5AE18610-062B-FEA4-3C53-2BB8686D9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12A4B8-FBE2-42FD-8F7C-E331D756A450}" type="slidenum">
              <a:rPr lang="uk-UA" altLang="uk-UA" smtClean="0">
                <a:solidFill>
                  <a:srgbClr val="002949"/>
                </a:solidFill>
              </a:rPr>
              <a:pPr>
                <a:defRPr/>
              </a:pPr>
              <a:t>34</a:t>
            </a:fld>
            <a:endParaRPr lang="uk-UA" altLang="uk-UA" dirty="0">
              <a:solidFill>
                <a:srgbClr val="002949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FEBA2-D192-ECCC-A453-E38C51C39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5B9621-8A78-BEA2-8BFD-B70B61E7F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80" y="377506"/>
            <a:ext cx="11076814" cy="1278766"/>
          </a:xfrm>
        </p:spPr>
        <p:txBody>
          <a:bodyPr/>
          <a:lstStyle/>
          <a:p>
            <a:pPr algn="ctr"/>
            <a:r>
              <a:rPr lang="uk-UA" sz="3600" b="1" noProof="0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Угода про асоціацію, стаття 474 «Поступове наближення»</a:t>
            </a:r>
            <a:r>
              <a:rPr lang="uk-UA" sz="3400" b="1" noProof="0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/>
            </a:r>
            <a:br>
              <a:rPr lang="uk-UA" sz="3400" b="1" noProof="0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uk-UA" sz="1800" b="1" noProof="0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https://zakon.rada.gov.ua/laws/show/984_011#Text</a:t>
            </a:r>
            <a:r>
              <a:rPr lang="uk-UA" sz="1800" b="1" noProof="0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181B227-421E-08E3-F11F-B80E9C042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682916"/>
            <a:ext cx="11395494" cy="4181861"/>
          </a:xfrm>
        </p:spPr>
        <p:txBody>
          <a:bodyPr/>
          <a:lstStyle/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/>
              <a:t>Україна взяла на себе зобов’язання здійснювати поступове наближення свого законодавства до права Європейського Союзу відповідно до зобов’язань, визначених Угодою та її відповідними додатками.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/>
              <a:t>Проте нормативна апроксимація не завершується прийняттям закону, який відтворює положення acquis </a:t>
            </a:r>
            <a:r>
              <a:rPr lang="en-US" noProof="0" dirty="0"/>
              <a:t>(</a:t>
            </a:r>
            <a:r>
              <a:rPr lang="uk-UA" noProof="0" dirty="0"/>
              <a:t>право та правові надбання</a:t>
            </a:r>
            <a:r>
              <a:rPr lang="en-US" noProof="0" dirty="0"/>
              <a:t>) </a:t>
            </a:r>
            <a:r>
              <a:rPr lang="uk-UA" noProof="0" dirty="0"/>
              <a:t>ЄС.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/>
              <a:t>Не менш важливим є те, як наближене до acquis законодавство застосовується органами публічної адміністрації та тлумачиться судами, оскільки саме на рівні правозастосування нормативна апроксимація набуває практичного змісту.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66E4244-FE9E-0998-9D5A-8AAA0162C86E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917C041F-1F32-220A-89FB-9139658F5099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D9CA3A7-756D-3F53-86E2-264F6A3641D7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556C4F70-48D8-8DA5-5DBF-3642A168F05E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0FCD843A-8217-4FFA-85F3-A0684DC529BD}" type="slidenum">
              <a:rPr lang="uk-UA" sz="1400" smtClean="0">
                <a:solidFill>
                  <a:srgbClr val="002949"/>
                </a:solidFill>
              </a:rPr>
              <a:t>4</a:t>
            </a:fld>
            <a:endParaRPr lang="en-US" sz="1400" dirty="0">
              <a:solidFill>
                <a:srgbClr val="002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810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3A665-E91A-8D88-1CC6-56F39A189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FBFA98-B017-B8F2-AA7D-5BFB0A46F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80" y="377506"/>
            <a:ext cx="11076814" cy="864440"/>
          </a:xfrm>
        </p:spPr>
        <p:txBody>
          <a:bodyPr/>
          <a:lstStyle/>
          <a:p>
            <a:pPr algn="ctr"/>
            <a:r>
              <a:rPr lang="uk-UA" sz="2800" b="1" noProof="0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Угода про </a:t>
            </a:r>
            <a:r>
              <a:rPr lang="uk-UA" sz="2800" b="1" noProof="0" dirty="0" smtClean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асоціацію, </a:t>
            </a:r>
            <a:r>
              <a:rPr lang="uk-UA" sz="2800" b="1" noProof="0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стаття 322 «Вирішення спорів у зв’язку з нормативно-правовою апроксимацією»</a:t>
            </a:r>
            <a:br>
              <a:rPr lang="uk-UA" sz="2800" b="1" noProof="0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https://zakon.rada.gov.ua/laws/show/984_011#Text</a:t>
            </a:r>
            <a:r>
              <a:rPr lang="ru-RU" sz="1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C825D59-D7D4-61DC-7101-F5FC7263A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364776"/>
            <a:ext cx="11395494" cy="4500002"/>
          </a:xfrm>
        </p:spPr>
        <p:txBody>
          <a:bodyPr/>
          <a:lstStyle/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/>
              <a:t>Якщо у визначених Угодою спорах виникає питання щодо тлумачення положення права ЄС, арбітражна група звертається до Суду ЄС, а його рішення щодо тлумачення є для неї обов’язковим.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/>
              <a:t>Отже, сама Угода про асоціацію визнає особливу роль Суду ЄС у забезпеченні авторитетного тлумачення права Союзу в передбаченому Угодою механізмі вирішення спорів.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/>
              <a:t>У цьому контексті практика Суду ЄС є для українського суду не лише порівняльно-правовим матеріалом, а авторитетним орієнтиром для з’ясування змісту </a:t>
            </a:r>
            <a:r>
              <a:rPr lang="en-US" noProof="0" dirty="0"/>
              <a:t>acquis </a:t>
            </a:r>
            <a:r>
              <a:rPr lang="uk-UA" noProof="0" dirty="0"/>
              <a:t>ЄС.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BBA820D-881A-D3B6-21E3-4FD2F1F11CDB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B6A4766D-6EFE-E51D-CCA5-BDFCB4CE1522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06E8009-D65D-6840-196A-65E8E265E02D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AF99A111-8D82-5FA4-3709-37FC3D9C540C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0FCD843A-8217-4FFA-85F3-A0684DC529BD}" type="slidenum">
              <a:rPr lang="uk-UA" sz="1400" smtClean="0">
                <a:solidFill>
                  <a:srgbClr val="002949"/>
                </a:solidFill>
              </a:rPr>
              <a:t>5</a:t>
            </a:fld>
            <a:endParaRPr lang="en-US" sz="1400" dirty="0">
              <a:solidFill>
                <a:srgbClr val="002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99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750C0-9A68-1D05-0D0F-7A96680A1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4CF157-CDA2-F3CF-03BA-7B68A64F3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80" y="377506"/>
            <a:ext cx="11076814" cy="1069157"/>
          </a:xfrm>
        </p:spPr>
        <p:txBody>
          <a:bodyPr/>
          <a:lstStyle/>
          <a:p>
            <a:pPr algn="ctr"/>
            <a:r>
              <a:rPr lang="en-US" sz="2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EU Common Position — Cluster 1: Fundamentals. Chapter 23 — Judiciary and Fundamental Rights</a:t>
            </a:r>
            <a:r>
              <a:rPr lang="uk-UA" sz="2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en-US" sz="2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Interim </a:t>
            </a:r>
            <a:r>
              <a:rPr lang="en-US" sz="2400" b="1" dirty="0" smtClean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Benchmarks </a:t>
            </a:r>
            <a:r>
              <a:rPr lang="en-US" sz="2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(</a:t>
            </a:r>
            <a:r>
              <a:rPr lang="uk-UA" sz="2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проміжні критерії) </a:t>
            </a:r>
            <a:r>
              <a:rPr lang="en-US" sz="2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for Ukraine </a:t>
            </a:r>
            <a:br>
              <a:rPr lang="en-US" sz="2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https://data.consilium.europa.eu/doc/document/AD-18-2026-INIT/en/pdf</a:t>
            </a:r>
            <a:r>
              <a:rPr lang="uk-UA" sz="2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endParaRPr lang="en-US" sz="1600" b="1" dirty="0">
              <a:solidFill>
                <a:srgbClr val="004E9E"/>
              </a:solidFill>
              <a:ea typeface="Roboto Condensed Light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3896223-790A-F2B7-5904-DE595E25A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473308"/>
            <a:ext cx="11395494" cy="4391469"/>
          </a:xfrm>
        </p:spPr>
        <p:txBody>
          <a:bodyPr/>
          <a:lstStyle/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600" noProof="0" dirty="0">
                <a:solidFill>
                  <a:srgbClr val="002949"/>
                </a:solidFill>
                <a:ea typeface="Roboto Condensed Light" panose="02000000000000000000" pitchFamily="2" charset="0"/>
              </a:rPr>
              <a:t>У межах переговорного Розділу 23 від України очікується подальше реформування правосуддя з метою забезпечення неупередженості, незалежності, підзвітності, якості та ефективності судової системи відповідно до </a:t>
            </a:r>
            <a:r>
              <a:rPr lang="en-US" sz="2600" noProof="0" dirty="0">
                <a:solidFill>
                  <a:srgbClr val="002949"/>
                </a:solidFill>
                <a:ea typeface="Roboto Condensed Light" panose="02000000000000000000" pitchFamily="2" charset="0"/>
              </a:rPr>
              <a:t>acquis </a:t>
            </a:r>
            <a:r>
              <a:rPr lang="uk-UA" sz="2600" noProof="0" dirty="0">
                <a:solidFill>
                  <a:srgbClr val="002949"/>
                </a:solidFill>
                <a:ea typeface="Roboto Condensed Light" panose="02000000000000000000" pitchFamily="2" charset="0"/>
              </a:rPr>
              <a:t>ЄС та європейських стандартів.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600" noProof="0" dirty="0">
                <a:solidFill>
                  <a:srgbClr val="002949"/>
                </a:solidFill>
                <a:ea typeface="Roboto Condensed Light" panose="02000000000000000000" pitchFamily="2" charset="0"/>
              </a:rPr>
              <a:t>Серед елементів виконання проміжного критерію за Розділом 23 ЄС прямо назвав, зокрема, удосконалення процедур добору на основі заслуг</a:t>
            </a:r>
            <a:r>
              <a:rPr lang="en-US" sz="2600" noProof="0" dirty="0">
                <a:solidFill>
                  <a:srgbClr val="002949"/>
                </a:solidFill>
                <a:ea typeface="Roboto Condensed Light" panose="02000000000000000000" pitchFamily="2" charset="0"/>
              </a:rPr>
              <a:t>, </a:t>
            </a:r>
            <a:r>
              <a:rPr lang="uk-UA" sz="2600" noProof="0" dirty="0">
                <a:solidFill>
                  <a:srgbClr val="002949"/>
                </a:solidFill>
                <a:ea typeface="Roboto Condensed Light" panose="02000000000000000000" pitchFamily="2" charset="0"/>
              </a:rPr>
              <a:t>процедур забезпечення доброчесності, підготовки суддів і прокурорів, виконання судових рішень та цифровізації системи правосуддя.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600" noProof="0" dirty="0">
                <a:solidFill>
                  <a:srgbClr val="002949"/>
                </a:solidFill>
                <a:ea typeface="Roboto Condensed Light" panose="02000000000000000000" pitchFamily="2" charset="0"/>
              </a:rPr>
              <a:t>У практичному вимірі це підвищує значення здатності національного судді працювати з правом ЄС і практикою Суду ЄС як однієї з професійних компетентностей судової системи держави-кандидата.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A2B33BB-02ED-4404-A4C5-1F426131BCAD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0EEAC7D5-30EA-DCDE-47FC-117DB39DE0C8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40ABD64-37EF-079E-3EB6-964020E5D400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976CCDDE-8457-ED99-8F68-4FF22CA117BB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0FCD843A-8217-4FFA-85F3-A0684DC529BD}" type="slidenum">
              <a:rPr lang="uk-UA" sz="1400" smtClean="0">
                <a:solidFill>
                  <a:srgbClr val="002949"/>
                </a:solidFill>
              </a:rPr>
              <a:t>6</a:t>
            </a:fld>
            <a:endParaRPr lang="en-US" sz="1400" dirty="0">
              <a:solidFill>
                <a:srgbClr val="002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848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E98E7-77E3-476B-235E-100509F27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EBB2CA-AD2D-FCEF-6E36-B9DB966F1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80" y="377506"/>
            <a:ext cx="11076814" cy="891736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Право ЄС і практика Суду Європейського Союзу в діяльності судів України</a:t>
            </a:r>
            <a:endParaRPr lang="en-US" sz="2800" b="1" dirty="0">
              <a:solidFill>
                <a:srgbClr val="004E9E"/>
              </a:solidFill>
              <a:ea typeface="Roboto Condensed Light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172CEC8-DE54-54E6-391C-BB5165736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295888"/>
            <a:ext cx="11395494" cy="4568890"/>
          </a:xfrm>
        </p:spPr>
        <p:txBody>
          <a:bodyPr/>
          <a:lstStyle/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700" noProof="0" dirty="0">
                <a:solidFill>
                  <a:srgbClr val="002949"/>
                </a:solidFill>
                <a:ea typeface="Roboto Condensed Light" panose="02000000000000000000" pitchFamily="2" charset="0"/>
              </a:rPr>
              <a:t>До набуття Україною членства рішення Суду ЄС не є обов’язковими для українських судів на тих самих юридичних підставах, які діють у правопорядку ЄС щодо судів держав-членів.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700" noProof="0" dirty="0">
                <a:solidFill>
                  <a:srgbClr val="002949"/>
                </a:solidFill>
                <a:ea typeface="Roboto Condensed Light" panose="02000000000000000000" pitchFamily="2" charset="0"/>
              </a:rPr>
              <a:t>Водночас Верховний Суд уже використовує практику Суду ЄС як інтерпретаційний та порівняльно-правовий орієнтир, зокрема коли національний спір стосується правової проблеми, щодо якої у правопорядку ЄС уже сформовано відповідний підхід.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700" noProof="0" dirty="0">
                <a:solidFill>
                  <a:srgbClr val="002949"/>
                </a:solidFill>
                <a:ea typeface="Roboto Condensed Light" panose="02000000000000000000" pitchFamily="2" charset="0"/>
              </a:rPr>
              <a:t>Вирішальним є не саме посилання на рішення Суду ЄС</a:t>
            </a:r>
            <a:r>
              <a:rPr lang="en-US" sz="2700" noProof="0" dirty="0">
                <a:solidFill>
                  <a:srgbClr val="002949"/>
                </a:solidFill>
                <a:ea typeface="Roboto Condensed Light" panose="02000000000000000000" pitchFamily="2" charset="0"/>
              </a:rPr>
              <a:t>, </a:t>
            </a:r>
            <a:r>
              <a:rPr lang="uk-UA" sz="2700" noProof="0" dirty="0">
                <a:solidFill>
                  <a:srgbClr val="002949"/>
                </a:solidFill>
                <a:ea typeface="Roboto Condensed Light" panose="02000000000000000000" pitchFamily="2" charset="0"/>
              </a:rPr>
              <a:t>а обґрунтування його релевантності: яку правову проблему допомагає вирішити відповідна практика і чому сформований Судом ЄС підхід є придатним для аргументації у конкретному національному спорі.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599A343-346F-01C6-4018-3392B09FC4D5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61B23367-BE9A-4E61-DE67-CA98E55B06CB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C95848D-607F-39FD-218D-7E471187AD80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928BA87F-25ED-B91D-5319-9DE878827600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0FCD843A-8217-4FFA-85F3-A0684DC529BD}" type="slidenum">
              <a:rPr lang="uk-UA" sz="1400" smtClean="0">
                <a:solidFill>
                  <a:srgbClr val="002949"/>
                </a:solidFill>
              </a:rPr>
              <a:t>7</a:t>
            </a:fld>
            <a:endParaRPr lang="en-US" sz="1400" dirty="0">
              <a:solidFill>
                <a:srgbClr val="002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412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0402B-B9DD-34A7-1F62-1AB239AE9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D4F992-E308-8AB2-1BF6-1809E1A3D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855" y="377506"/>
            <a:ext cx="11554469" cy="1278766"/>
          </a:xfrm>
        </p:spPr>
        <p:txBody>
          <a:bodyPr/>
          <a:lstStyle/>
          <a:p>
            <a:pPr algn="ctr"/>
            <a:r>
              <a:rPr lang="en-US" sz="20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br>
              <a:rPr lang="en-US" sz="20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Judgment of the Court (Grand Chamber) of 29 July 2019,</a:t>
            </a:r>
            <a:r>
              <a:rPr lang="uk-UA" sz="2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Inter-Environnement Wallonie ASBL and Bond Beter Leefmilieu Vlaanderen ASBL v Conseil des ministres, C-411/17,</a:t>
            </a:r>
            <a:r>
              <a:rPr lang="uk-UA" sz="2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ECLI:EU:C:2019:622</a:t>
            </a:r>
            <a:br>
              <a:rPr lang="en-US" sz="2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en-US" sz="1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https://eur-lex.europa.eu/legal-content/EN/TXT/?uri=CELEX:62017CJ0411</a:t>
            </a:r>
            <a:r>
              <a:rPr lang="uk-UA" sz="1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DE133BE-550F-FC7B-3820-B54E6120B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682917"/>
            <a:ext cx="11395494" cy="4181860"/>
          </a:xfrm>
        </p:spPr>
        <p:txBody>
          <a:bodyPr/>
          <a:lstStyle/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/>
              <a:t>Практика Суду ЄС демонструє, що встановлення невідповідності національного акта чи заходу вимогам права ЄС та визначення часових наслідків усунення такої невідповідності є різними юридичними питаннями. 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/>
              <a:t>За суворо визначених виняткових обставин Суд ЄС допускає врахування вимог правової визначеності та наслідків негайного усунення порушення. 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noProof="0" dirty="0"/>
              <a:t>Отже, вимога законності взаємодіє з принципом правової визначеності: усунення порушення не завжди означає автоматичну зворотну дію в часі (ретроактивність) для усунення всіх породжених ним правових наслідків.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CA4EFBF-A865-E6B2-CFB8-D707C2EDEE3C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0C533583-3730-134D-42A6-5AB2B61724A4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2889407-0464-5057-F6B5-16EE93F7FFF7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C8D5E1F2-B51A-4E6B-D0A0-8FB94B80D7C9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0FCD843A-8217-4FFA-85F3-A0684DC529BD}" type="slidenum">
              <a:rPr lang="uk-UA" sz="1400" smtClean="0">
                <a:solidFill>
                  <a:srgbClr val="002949"/>
                </a:solidFill>
              </a:rPr>
              <a:t>8</a:t>
            </a:fld>
            <a:endParaRPr lang="en-US" sz="1400" dirty="0">
              <a:solidFill>
                <a:srgbClr val="002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739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B1FFD-CE88-025C-F194-723580EBF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6FA2B0-0148-FFC4-7B1D-C46820287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880" y="377506"/>
            <a:ext cx="11076814" cy="1014566"/>
          </a:xfrm>
        </p:spPr>
        <p:txBody>
          <a:bodyPr/>
          <a:lstStyle/>
          <a:p>
            <a:pPr algn="ctr"/>
            <a:r>
              <a:rPr lang="ru-RU" sz="26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Постанова Верховного Суду від 20 травня 2026 року у справі № 380/4648/25</a:t>
            </a:r>
            <a:br>
              <a:rPr lang="ru-RU" sz="26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  <a:hlinkClick r:id="rId2"/>
              </a:rPr>
              <a:t>https://reyestr.court.gov.ua/Review/136683463</a:t>
            </a:r>
            <a:r>
              <a:rPr lang="ru-RU" sz="2600" b="1" dirty="0">
                <a:solidFill>
                  <a:srgbClr val="004E9E"/>
                </a:solidFill>
                <a:ea typeface="Roboto Condensed Light" panose="02000000000000000000" pitchFamily="2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01F488D-AFDC-6322-92C1-1DADE05BB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418718"/>
            <a:ext cx="11395494" cy="4446060"/>
          </a:xfrm>
        </p:spPr>
        <p:txBody>
          <a:bodyPr/>
          <a:lstStyle/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900" noProof="0" dirty="0"/>
              <a:t>Верховний Суд прямо врахував статтю 264 Договору про функціонування </a:t>
            </a:r>
            <a:r>
              <a:rPr lang="ru-RU" sz="2900" noProof="0" dirty="0"/>
              <a:t>ЄС (ДФЄС)</a:t>
            </a:r>
            <a:r>
              <a:rPr lang="uk-UA" sz="2900" noProof="0" dirty="0"/>
              <a:t> та підходи Суду ЄС у справах C-41/11 і </a:t>
            </a:r>
            <a:br>
              <a:rPr lang="uk-UA" sz="2900" noProof="0" dirty="0"/>
            </a:br>
            <a:r>
              <a:rPr lang="uk-UA" sz="2900" noProof="0" dirty="0"/>
              <a:t>C-411/17 при визначенні часових наслідків визнання нормативного положення нечинним.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900" noProof="0" dirty="0"/>
              <a:t>Суд </a:t>
            </a:r>
            <a:r>
              <a:rPr lang="uk-UA" sz="2900" noProof="0" dirty="0"/>
              <a:t>виходив із того, що визнання нормативно-правового акта нечинним не означає автоматичної ретроактивності й саме по собі не припиняє правових наслідків, які виникли у період його чинності.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900" noProof="0" dirty="0"/>
              <a:t>Практика Суду ЄС була використана у цій справі як інтерпретаційний орієнтир при визначенні змісту принципів правової визначеності та стабільності правовідносин.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4BEE752-C93E-72FE-A713-C30ED0943A89}"/>
              </a:ext>
            </a:extLst>
          </p:cNvPr>
          <p:cNvSpPr txBox="1">
            <a:spLocks/>
          </p:cNvSpPr>
          <p:nvPr/>
        </p:nvSpPr>
        <p:spPr>
          <a:xfrm>
            <a:off x="482856" y="5987308"/>
            <a:ext cx="1157729" cy="32505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Roboto Condensed Light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1200" dirty="0">
                <a:solidFill>
                  <a:srgbClr val="002949"/>
                </a:solidFill>
              </a:rPr>
              <a:t>Верховний Суд</a:t>
            </a:r>
            <a:endParaRPr lang="en-US" sz="1200" dirty="0">
              <a:solidFill>
                <a:srgbClr val="002949"/>
              </a:solidFill>
            </a:endParaRPr>
          </a:p>
        </p:txBody>
      </p:sp>
      <p:cxnSp>
        <p:nvCxnSpPr>
          <p:cNvPr id="5" name="Прямая соединительная линия 11">
            <a:extLst>
              <a:ext uri="{FF2B5EF4-FFF2-40B4-BE49-F238E27FC236}">
                <a16:creationId xmlns:a16="http://schemas.microsoft.com/office/drawing/2014/main" id="{F0AEDCDC-3DF8-2FB0-4238-4641392C0A72}"/>
              </a:ext>
            </a:extLst>
          </p:cNvPr>
          <p:cNvCxnSpPr/>
          <p:nvPr/>
        </p:nvCxnSpPr>
        <p:spPr>
          <a:xfrm>
            <a:off x="587036" y="6271853"/>
            <a:ext cx="377688" cy="0"/>
          </a:xfrm>
          <a:prstGeom prst="line">
            <a:avLst/>
          </a:prstGeom>
          <a:ln w="12700">
            <a:solidFill>
              <a:srgbClr val="0027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64F56DC-D375-6CC6-6D45-A5673AF6D919}"/>
              </a:ext>
            </a:extLst>
          </p:cNvPr>
          <p:cNvSpPr txBox="1">
            <a:spLocks/>
          </p:cNvSpPr>
          <p:nvPr/>
        </p:nvSpPr>
        <p:spPr>
          <a:xfrm>
            <a:off x="1864033" y="5969020"/>
            <a:ext cx="9117155" cy="325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8400" rtl="0" eaLnBrk="1" latinLnBrk="0" hangingPunct="1">
              <a:lnSpc>
                <a:spcPct val="90000"/>
              </a:lnSpc>
              <a:spcBef>
                <a:spcPts val="1103"/>
              </a:spcBef>
              <a:buFont typeface="Arial" panose="020B0604020202020204" pitchFamily="34" charset="0"/>
              <a:buNone/>
              <a:defRPr sz="1200" b="0" i="0" kern="1200" baseline="0">
                <a:solidFill>
                  <a:schemeClr val="bg1"/>
                </a:solidFill>
                <a:latin typeface="Roboto Condensed Light" charset="0"/>
                <a:ea typeface="Roboto Condensed Light" charset="0"/>
                <a:cs typeface="Roboto Condensed Light" charset="0"/>
              </a:defRPr>
            </a:lvl1pPr>
            <a:lvl2pPr marL="7563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60500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4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89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31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73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15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5701" indent="-252100" algn="l" defTabSz="1008400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ru-RU" altLang="uk-UA" dirty="0">
                <a:solidFill>
                  <a:srgbClr val="002949"/>
                </a:solidFill>
              </a:rPr>
              <a:t>Практика Суду Європейського Союзу в рішеннях Верховного Суду: форми, функції та межі застосування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63885EC0-2938-8B4E-D779-E930B4CD302E}"/>
              </a:ext>
            </a:extLst>
          </p:cNvPr>
          <p:cNvSpPr txBox="1">
            <a:spLocks/>
          </p:cNvSpPr>
          <p:nvPr/>
        </p:nvSpPr>
        <p:spPr>
          <a:xfrm>
            <a:off x="9267351" y="5995665"/>
            <a:ext cx="2404944" cy="40265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uk-UA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Roboto Condensed Light" panose="02000000000000000000" pitchFamily="2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0FCD843A-8217-4FFA-85F3-A0684DC529BD}" type="slidenum">
              <a:rPr lang="uk-UA" sz="1400" smtClean="0">
                <a:solidFill>
                  <a:srgbClr val="002949"/>
                </a:solidFill>
              </a:rPr>
              <a:t>9</a:t>
            </a:fld>
            <a:endParaRPr lang="en-US" sz="1400" dirty="0">
              <a:solidFill>
                <a:srgbClr val="0029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425386"/>
      </p:ext>
    </p:extLst>
  </p:cSld>
  <p:clrMapOvr>
    <a:masterClrMapping/>
  </p:clrMapOvr>
</p:sld>
</file>

<file path=ppt/theme/theme1.xml><?xml version="1.0" encoding="utf-8"?>
<a:theme xmlns:a="http://schemas.openxmlformats.org/drawingml/2006/main" name="Верховний Суд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Верховний Суд" id="{85927FFF-16E0-4779-9E9F-FDB9FC60E28B}" vid="{1C97956D-EB6D-4D66-A40D-6F9E3D9A6E3D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Верховний Суд</Template>
  <TotalTime>10760</TotalTime>
  <Words>3965</Words>
  <Application>Microsoft Office PowerPoint</Application>
  <PresentationFormat>Широкий екран</PresentationFormat>
  <Paragraphs>246</Paragraphs>
  <Slides>34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34</vt:i4>
      </vt:variant>
    </vt:vector>
  </HeadingPairs>
  <TitlesOfParts>
    <vt:vector size="39" baseType="lpstr">
      <vt:lpstr>Arial</vt:lpstr>
      <vt:lpstr>Calibri Light</vt:lpstr>
      <vt:lpstr>Roboto Condensed Light</vt:lpstr>
      <vt:lpstr>Times New Roman</vt:lpstr>
      <vt:lpstr>Верховний Суд</vt:lpstr>
      <vt:lpstr>Презентація PowerPoint</vt:lpstr>
      <vt:lpstr>ПЛАН ПРЕЗЕНТАЦІЇ</vt:lpstr>
      <vt:lpstr>Угода про асоціацію між Україною та Європейським Союзом https://zakon.rada.gov.ua/laws/show/984_011#Text </vt:lpstr>
      <vt:lpstr>Угода про асоціацію, стаття 474 «Поступове наближення» https://zakon.rada.gov.ua/laws/show/984_011#Text   </vt:lpstr>
      <vt:lpstr>Угода про асоціацію, стаття 322 «Вирішення спорів у зв’язку з нормативно-правовою апроксимацією» https://zakon.rada.gov.ua/laws/show/984_011#Text  </vt:lpstr>
      <vt:lpstr>EU Common Position — Cluster 1: Fundamentals. Chapter 23 — Judiciary and Fundamental Rights. Interim Benchmarks (проміжні критерії) for Ukraine  https://data.consilium.europa.eu/doc/document/AD-18-2026-INIT/en/pdf  </vt:lpstr>
      <vt:lpstr>Право ЄС і практика Суду Європейського Союзу в діяльності судів України</vt:lpstr>
      <vt:lpstr>  Judgment of the Court (Grand Chamber) of 29 July 2019, Inter-Environnement Wallonie ASBL and Bond Beter Leefmilieu Vlaanderen ASBL v Conseil des ministres, C-411/17, ECLI:EU:C:2019:622 https://eur-lex.europa.eu/legal-content/EN/TXT/?uri=CELEX:62017CJ0411  </vt:lpstr>
      <vt:lpstr>Постанова Верховного Суду від 20 травня 2026 року у справі № 380/4648/25 https://reyestr.court.gov.ua/Review/136683463  </vt:lpstr>
      <vt:lpstr>Judgment of the Court of 21 November 1991, Technische Universität München v Hauptzollamt München-Mitte, C-269/90, ECLI:EU:C:1991:438 https://eur-lex.europa.eu/legal-content/EN/TXT/?uri=CELEX:61990CJ0269   </vt:lpstr>
      <vt:lpstr>Постанова Верховного Суду від 7 липня 2026 року  у справі № 460/14758/24 https://reyestr.court.gov.ua/Review/138037920 </vt:lpstr>
      <vt:lpstr>Постанова Верховного Суду від 3 червня 2024 року  у справі № 380/7521/23 https://reyestr.court.gov.ua/Review/119503759  </vt:lpstr>
      <vt:lpstr>Постанова Верховного Суду від 7 листопада 2024 року  у справі № 120/13093/23 https://reyestr.court.gov.ua/Review/122883066  </vt:lpstr>
      <vt:lpstr>Judgment of the Court (Grand Chamber) of 25 February 2025,  Joined Cases C-146/23 and C-374/23, ECLI:EU:C:2025:109 https://eur-lex.europa.eu/legal-content/EN/TXT/?uri=CELEX:62023CJ0146  </vt:lpstr>
      <vt:lpstr>Постанова Верховного Суду від 9 липня 2026 року  у справі № 420/7951/25 https://reyestr.court.gov.ua/Review/138095410    </vt:lpstr>
      <vt:lpstr>Judgment of the Court (Grand Chamber) of 29 July 2024, Virgilijus Valančius v Lietuvos Respublikos Vyriausybė, C-119/23, ECLI:EU:C:2024:653 https://eur-lex.europa.eu/legal-content/EN/TXT/?uri=CELEX:62023CJ0119  </vt:lpstr>
      <vt:lpstr>Рішення Верховного Суду від 18 червня 2026 року  у справі № 990/511/25 https://reyestr.court.gov.ua/Review/137520513  </vt:lpstr>
      <vt:lpstr>Judgment of the Court (Grand Chamber) of 10 September 2024, Neves 77 Solutions SRL, C-351/22, ECLI:EU:C:2024:723 https://eur-lex.europa.eu/legal-content/EN/TXT/?uri=CELEX:62022CJ0351  </vt:lpstr>
      <vt:lpstr>Постанова Верховного Суду від 11 червня 2026 року  у справі № 320/45288/23 https://reyestr.court.gov.ua/Review/137361977  </vt:lpstr>
      <vt:lpstr>Постанова Верховного Суду від 26 травня 2025 року  у справі № 160/1038/24 https://reyestr.court.gov.ua/Review/127631652  </vt:lpstr>
      <vt:lpstr>Judgment of the Court (Grand Chamber) of 2 March 2010, Janko Rottmann v Freistaat Bayern, C-135/08, ECLI:EU:C:2010:104 https://eur-lex.europa.eu/legal-content/EN/TXT/?uri=CELEX:62008CJ0135  </vt:lpstr>
      <vt:lpstr>Рішення Верховного Суду від 3 березня 2026 року  у справі № 9901/146/21 https://reyestr.court.gov.ua/Review/134561079  </vt:lpstr>
      <vt:lpstr>Regulation (EU) No 910/2014 (electronic IDentification, Authentication and trust Services - eIDAS), as amended by Regulation (EU) 2024/1183 https://eur-lex.europa.eu/eli/reg/2014/910/2024-10-18/eng  </vt:lpstr>
      <vt:lpstr>Постанова Верховного Суду від 29 січня 2025 року  у справі № 300/7062/23 https://reyestr.court.gov.ua/Review/124782406   </vt:lpstr>
      <vt:lpstr>EU Common Position — Cluster 1: Fundamentals. Chapter 23 — Efficiency and digitalisation of justice. Interim Benchmarks for Ukraine  https://data.consilium.europa.eu/doc/document/AD-18-2026-INIT/en/pdf  </vt:lpstr>
      <vt:lpstr>Judgment of the Court (Grand Chamber) of 9 April 2024, FY v Profi Credit Polska S.A. w Bielsku-Białej, C-582/21, ECLI:EU:C:2024:282 https://eur-lex.europa.eu/legal-content/EN/TXT/?uri=CELEX:62021CJ0582 </vt:lpstr>
      <vt:lpstr>Постанова Верховного Суду від 17 червня 2026 року  у справі № 500/5037/24 https://reyestr.court.gov.ua/Review/137474844   </vt:lpstr>
      <vt:lpstr>Charter of Fundamental Rights of the European Union — Article 25 https://eur-lex.europa.eu/legal-content/EN/TXT/?uri=CELEX:12012P/TXT   European Social Charter (Revised) — Article 23 https://zakon.rada.gov.ua/laws/show/994_062#Text  </vt:lpstr>
      <vt:lpstr>Постанова Верховного Суду від 29 листопада 2024 року  у справі № 160/20613/21 https://reyestr.court.gov.ua/Review/123410431  </vt:lpstr>
      <vt:lpstr>European Committee of Social Rights: Conclusions 2025 — Ukraine https://www.coe.int/uk/web/kyiv/-/the-2025-conclusions-of-the-european-committee-of-social-rights-on-ukraine-are-available-in-ukrainian </vt:lpstr>
      <vt:lpstr>Суд ЄС — ЄСПЛ — Європейський комітет із соціальних прав</vt:lpstr>
      <vt:lpstr>ПРАВО ЄС І ПРАКТИКА  СУДУ ЄС В АРГУМЕНТАЦІЇ УКРАЇНСЬКИХ СУДІВ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Роман Палюх</dc:creator>
  <cp:lastModifiedBy>Ян Олександрович Берназюк</cp:lastModifiedBy>
  <cp:revision>646</cp:revision>
  <cp:lastPrinted>2025-11-27T12:45:14Z</cp:lastPrinted>
  <dcterms:created xsi:type="dcterms:W3CDTF">2018-11-30T10:25:38Z</dcterms:created>
  <dcterms:modified xsi:type="dcterms:W3CDTF">2026-08-21T13:29:59Z</dcterms:modified>
</cp:coreProperties>
</file>