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256" r:id="rId2"/>
    <p:sldId id="872" r:id="rId3"/>
    <p:sldId id="990" r:id="rId4"/>
    <p:sldId id="944" r:id="rId5"/>
    <p:sldId id="1073" r:id="rId6"/>
    <p:sldId id="1076" r:id="rId7"/>
    <p:sldId id="1075" r:id="rId8"/>
    <p:sldId id="1051" r:id="rId9"/>
    <p:sldId id="1052" r:id="rId10"/>
    <p:sldId id="1055" r:id="rId11"/>
    <p:sldId id="1057" r:id="rId12"/>
    <p:sldId id="1059" r:id="rId13"/>
    <p:sldId id="1061" r:id="rId14"/>
    <p:sldId id="1070" r:id="rId15"/>
    <p:sldId id="1038" r:id="rId16"/>
    <p:sldId id="1031" r:id="rId17"/>
    <p:sldId id="1035" r:id="rId18"/>
    <p:sldId id="1039" r:id="rId19"/>
    <p:sldId id="1045" r:id="rId20"/>
    <p:sldId id="985" r:id="rId21"/>
    <p:sldId id="921" r:id="rId22"/>
    <p:sldId id="914" r:id="rId23"/>
    <p:sldId id="1014" r:id="rId24"/>
    <p:sldId id="1063" r:id="rId25"/>
    <p:sldId id="1064" r:id="rId26"/>
    <p:sldId id="1065" r:id="rId27"/>
    <p:sldId id="1066" r:id="rId28"/>
    <p:sldId id="1068" r:id="rId29"/>
    <p:sldId id="1071" r:id="rId30"/>
    <p:sldId id="993" r:id="rId31"/>
    <p:sldId id="684" r:id="rId32"/>
    <p:sldId id="279" r:id="rId33"/>
  </p:sldIdLst>
  <p:sldSz cx="12192000" cy="6858000"/>
  <p:notesSz cx="9928225" cy="6797675"/>
  <p:defaultTextStyle>
    <a:defPPr>
      <a:defRPr lang="uk-UA"/>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974">
          <p15:clr>
            <a:srgbClr val="A4A3A4"/>
          </p15:clr>
        </p15:guide>
        <p15:guide id="2" orient="horz" pos="368">
          <p15:clr>
            <a:srgbClr val="A4A3A4"/>
          </p15:clr>
        </p15:guide>
        <p15:guide id="3" orient="horz" pos="2160">
          <p15:clr>
            <a:srgbClr val="A4A3A4"/>
          </p15:clr>
        </p15:guide>
        <p15:guide id="4" orient="horz" pos="3816">
          <p15:clr>
            <a:srgbClr val="A4A3A4"/>
          </p15:clr>
        </p15:guide>
        <p15:guide id="5" pos="347">
          <p15:clr>
            <a:srgbClr val="A4A3A4"/>
          </p15:clr>
        </p15:guide>
        <p15:guide id="6" pos="3840">
          <p15:clr>
            <a:srgbClr val="A4A3A4"/>
          </p15:clr>
        </p15:guide>
        <p15:guide id="7" pos="731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49"/>
    <a:srgbClr val="004E9E"/>
    <a:srgbClr val="0086CD"/>
    <a:srgbClr val="F0E8E3"/>
    <a:srgbClr val="E9E0D4"/>
    <a:srgbClr val="EAE3D9"/>
    <a:srgbClr val="E4DACE"/>
    <a:srgbClr val="E3D4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60"/>
  </p:normalViewPr>
  <p:slideViewPr>
    <p:cSldViewPr snapToGrid="0">
      <p:cViewPr varScale="1">
        <p:scale>
          <a:sx n="64" d="100"/>
          <a:sy n="64" d="100"/>
        </p:scale>
        <p:origin x="84" y="996"/>
      </p:cViewPr>
      <p:guideLst>
        <p:guide orient="horz" pos="3974"/>
        <p:guide orient="horz" pos="368"/>
        <p:guide orient="horz" pos="2160"/>
        <p:guide orient="horz" pos="3816"/>
        <p:guide pos="347"/>
        <p:guide pos="3840"/>
        <p:guide pos="731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4303025" cy="339725"/>
          </a:xfrm>
          <a:prstGeom prst="rect">
            <a:avLst/>
          </a:prstGeom>
        </p:spPr>
        <p:txBody>
          <a:bodyPr vert="horz" lIns="91010" tIns="45505" rIns="91010" bIns="45505" rtlCol="0"/>
          <a:lstStyle>
            <a:lvl1pPr algn="l">
              <a:defRPr sz="1200">
                <a:latin typeface="Roboto Condensed Light" pitchFamily="2" charset="0"/>
              </a:defRPr>
            </a:lvl1pPr>
          </a:lstStyle>
          <a:p>
            <a:pPr>
              <a:defRPr/>
            </a:pPr>
            <a:endParaRPr lang="ru-RU"/>
          </a:p>
        </p:txBody>
      </p:sp>
      <p:sp>
        <p:nvSpPr>
          <p:cNvPr id="3" name="Дата 2"/>
          <p:cNvSpPr>
            <a:spLocks noGrp="1"/>
          </p:cNvSpPr>
          <p:nvPr>
            <p:ph type="dt" sz="quarter" idx="1"/>
          </p:nvPr>
        </p:nvSpPr>
        <p:spPr>
          <a:xfrm>
            <a:off x="5622026" y="1"/>
            <a:ext cx="4304611" cy="339725"/>
          </a:xfrm>
          <a:prstGeom prst="rect">
            <a:avLst/>
          </a:prstGeom>
        </p:spPr>
        <p:txBody>
          <a:bodyPr vert="horz" lIns="91010" tIns="45505" rIns="91010" bIns="45505" rtlCol="0"/>
          <a:lstStyle>
            <a:lvl1pPr algn="r">
              <a:defRPr sz="1200">
                <a:latin typeface="Roboto Condensed Light" pitchFamily="2" charset="0"/>
              </a:defRPr>
            </a:lvl1pPr>
          </a:lstStyle>
          <a:p>
            <a:pPr>
              <a:defRPr/>
            </a:pPr>
            <a:fld id="{10F813D4-29FF-4C9F-B1B6-0CBAA2F0FE4C}" type="datetimeFigureOut">
              <a:rPr lang="ru-RU"/>
              <a:pPr>
                <a:defRPr/>
              </a:pPr>
              <a:t>21.08.2026</a:t>
            </a:fld>
            <a:endParaRPr lang="ru-RU" dirty="0"/>
          </a:p>
        </p:txBody>
      </p:sp>
      <p:sp>
        <p:nvSpPr>
          <p:cNvPr id="4" name="Нижний колонтитул 3"/>
          <p:cNvSpPr>
            <a:spLocks noGrp="1"/>
          </p:cNvSpPr>
          <p:nvPr>
            <p:ph type="ftr" sz="quarter" idx="2"/>
          </p:nvPr>
        </p:nvSpPr>
        <p:spPr>
          <a:xfrm>
            <a:off x="0" y="6457950"/>
            <a:ext cx="4303025" cy="338138"/>
          </a:xfrm>
          <a:prstGeom prst="rect">
            <a:avLst/>
          </a:prstGeom>
        </p:spPr>
        <p:txBody>
          <a:bodyPr vert="horz" lIns="91010" tIns="45505" rIns="91010" bIns="45505" rtlCol="0" anchor="b"/>
          <a:lstStyle>
            <a:lvl1pPr algn="l">
              <a:defRPr sz="1200">
                <a:latin typeface="Roboto Condensed Light" pitchFamily="2" charset="0"/>
              </a:defRPr>
            </a:lvl1pPr>
          </a:lstStyle>
          <a:p>
            <a:pPr>
              <a:defRPr/>
            </a:pPr>
            <a:endParaRPr lang="ru-RU"/>
          </a:p>
        </p:txBody>
      </p:sp>
      <p:sp>
        <p:nvSpPr>
          <p:cNvPr id="5" name="Номер слайда 4"/>
          <p:cNvSpPr>
            <a:spLocks noGrp="1"/>
          </p:cNvSpPr>
          <p:nvPr>
            <p:ph type="sldNum" sz="quarter" idx="3"/>
          </p:nvPr>
        </p:nvSpPr>
        <p:spPr>
          <a:xfrm>
            <a:off x="5622026" y="6457950"/>
            <a:ext cx="4304611" cy="338138"/>
          </a:xfrm>
          <a:prstGeom prst="rect">
            <a:avLst/>
          </a:prstGeom>
        </p:spPr>
        <p:txBody>
          <a:bodyPr vert="horz" wrap="square" lIns="91010" tIns="45505" rIns="91010" bIns="45505" numCol="1" anchor="b" anchorCtr="0" compatLnSpc="1">
            <a:prstTxWarp prst="textNoShape">
              <a:avLst/>
            </a:prstTxWarp>
          </a:bodyPr>
          <a:lstStyle>
            <a:lvl1pPr algn="r">
              <a:defRPr sz="1200">
                <a:latin typeface="Roboto Condensed Light" panose="02000000000000000000" pitchFamily="2" charset="0"/>
              </a:defRPr>
            </a:lvl1pPr>
          </a:lstStyle>
          <a:p>
            <a:pPr>
              <a:defRPr/>
            </a:pPr>
            <a:fld id="{869B518B-5C9F-474D-A7D2-C2473AF00699}" type="slidenum">
              <a:rPr lang="ru-RU" altLang="ru-RU"/>
              <a:pPr>
                <a:defRPr/>
              </a:pPr>
              <a:t>‹№›</a:t>
            </a:fld>
            <a:endParaRPr lang="ru-RU" altLang="ru-RU"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1"/>
            <a:ext cx="4303025" cy="339725"/>
          </a:xfrm>
          <a:prstGeom prst="rect">
            <a:avLst/>
          </a:prstGeom>
        </p:spPr>
        <p:txBody>
          <a:bodyPr vert="horz" lIns="91010" tIns="45505" rIns="91010" bIns="45505" rtlCol="0"/>
          <a:lstStyle>
            <a:lvl1pPr algn="l" eaLnBrk="1" fontAlgn="auto" hangingPunct="1">
              <a:spcBef>
                <a:spcPts val="0"/>
              </a:spcBef>
              <a:spcAft>
                <a:spcPts val="0"/>
              </a:spcAft>
              <a:defRPr sz="1200">
                <a:latin typeface="Roboto Condensed Light" pitchFamily="2" charset="0"/>
              </a:defRPr>
            </a:lvl1pPr>
          </a:lstStyle>
          <a:p>
            <a:pPr>
              <a:defRPr/>
            </a:pPr>
            <a:endParaRPr lang="uk-UA"/>
          </a:p>
        </p:txBody>
      </p:sp>
      <p:sp>
        <p:nvSpPr>
          <p:cNvPr id="3" name="Місце для дати 2"/>
          <p:cNvSpPr>
            <a:spLocks noGrp="1"/>
          </p:cNvSpPr>
          <p:nvPr>
            <p:ph type="dt" idx="1"/>
          </p:nvPr>
        </p:nvSpPr>
        <p:spPr>
          <a:xfrm>
            <a:off x="5622026" y="1"/>
            <a:ext cx="4304611" cy="339725"/>
          </a:xfrm>
          <a:prstGeom prst="rect">
            <a:avLst/>
          </a:prstGeom>
        </p:spPr>
        <p:txBody>
          <a:bodyPr vert="horz" lIns="91010" tIns="45505" rIns="91010" bIns="45505" rtlCol="0"/>
          <a:lstStyle>
            <a:lvl1pPr algn="r" eaLnBrk="1" fontAlgn="auto" hangingPunct="1">
              <a:spcBef>
                <a:spcPts val="0"/>
              </a:spcBef>
              <a:spcAft>
                <a:spcPts val="0"/>
              </a:spcAft>
              <a:defRPr sz="1200">
                <a:latin typeface="Roboto Condensed Light" pitchFamily="2" charset="0"/>
              </a:defRPr>
            </a:lvl1pPr>
          </a:lstStyle>
          <a:p>
            <a:pPr>
              <a:defRPr/>
            </a:pPr>
            <a:fld id="{3AC2A844-39CE-4CCA-95B1-53E803965819}" type="datetimeFigureOut">
              <a:rPr lang="uk-UA"/>
              <a:pPr>
                <a:defRPr/>
              </a:pPr>
              <a:t>21.08.2026</a:t>
            </a:fld>
            <a:endParaRPr lang="uk-UA" dirty="0"/>
          </a:p>
        </p:txBody>
      </p:sp>
      <p:sp>
        <p:nvSpPr>
          <p:cNvPr id="4" name="Місце для зображення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010" tIns="45505" rIns="91010" bIns="45505" rtlCol="0" anchor="ctr"/>
          <a:lstStyle/>
          <a:p>
            <a:pPr lvl="0"/>
            <a:endParaRPr lang="uk-UA" noProof="0" dirty="0"/>
          </a:p>
        </p:txBody>
      </p:sp>
      <p:sp>
        <p:nvSpPr>
          <p:cNvPr id="5" name="Місце для нотаток 4"/>
          <p:cNvSpPr>
            <a:spLocks noGrp="1"/>
          </p:cNvSpPr>
          <p:nvPr>
            <p:ph type="body" sz="quarter" idx="3"/>
          </p:nvPr>
        </p:nvSpPr>
        <p:spPr>
          <a:xfrm>
            <a:off x="992030" y="3271839"/>
            <a:ext cx="7944166" cy="2676525"/>
          </a:xfrm>
          <a:prstGeom prst="rect">
            <a:avLst/>
          </a:prstGeom>
        </p:spPr>
        <p:txBody>
          <a:bodyPr vert="horz" lIns="91010" tIns="45505" rIns="91010" bIns="45505" rtlCol="0"/>
          <a:lstStyle/>
          <a:p>
            <a:pPr lvl="0"/>
            <a:r>
              <a:rPr lang="uk-UA" noProof="0" dirty="0"/>
              <a:t>Відредагуйте стиль зразка тексту</a:t>
            </a:r>
          </a:p>
          <a:p>
            <a:pPr lvl="1"/>
            <a:r>
              <a:rPr lang="uk-UA" noProof="0" dirty="0"/>
              <a:t>Другий рівень</a:t>
            </a:r>
          </a:p>
          <a:p>
            <a:pPr lvl="2"/>
            <a:r>
              <a:rPr lang="uk-UA" noProof="0" dirty="0"/>
              <a:t>Третій рівень</a:t>
            </a:r>
          </a:p>
          <a:p>
            <a:pPr lvl="3"/>
            <a:r>
              <a:rPr lang="uk-UA" noProof="0" dirty="0"/>
              <a:t>Четвертий рівень</a:t>
            </a:r>
          </a:p>
          <a:p>
            <a:pPr lvl="4"/>
            <a:r>
              <a:rPr lang="uk-UA" noProof="0" dirty="0"/>
              <a:t>П’ятий рівень</a:t>
            </a:r>
          </a:p>
        </p:txBody>
      </p:sp>
      <p:sp>
        <p:nvSpPr>
          <p:cNvPr id="6" name="Місце для нижнього колонтитула 5"/>
          <p:cNvSpPr>
            <a:spLocks noGrp="1"/>
          </p:cNvSpPr>
          <p:nvPr>
            <p:ph type="ftr" sz="quarter" idx="4"/>
          </p:nvPr>
        </p:nvSpPr>
        <p:spPr>
          <a:xfrm>
            <a:off x="0" y="6457951"/>
            <a:ext cx="4303025" cy="339725"/>
          </a:xfrm>
          <a:prstGeom prst="rect">
            <a:avLst/>
          </a:prstGeom>
        </p:spPr>
        <p:txBody>
          <a:bodyPr vert="horz" lIns="91010" tIns="45505" rIns="91010" bIns="45505" rtlCol="0" anchor="b"/>
          <a:lstStyle>
            <a:lvl1pPr algn="l" eaLnBrk="1" fontAlgn="auto" hangingPunct="1">
              <a:spcBef>
                <a:spcPts val="0"/>
              </a:spcBef>
              <a:spcAft>
                <a:spcPts val="0"/>
              </a:spcAft>
              <a:defRPr sz="1200">
                <a:latin typeface="Roboto Condensed Light" pitchFamily="2" charset="0"/>
              </a:defRPr>
            </a:lvl1pPr>
          </a:lstStyle>
          <a:p>
            <a:pPr>
              <a:defRPr/>
            </a:pPr>
            <a:endParaRPr lang="uk-UA"/>
          </a:p>
        </p:txBody>
      </p:sp>
      <p:sp>
        <p:nvSpPr>
          <p:cNvPr id="7" name="Місце для номера слайда 6"/>
          <p:cNvSpPr>
            <a:spLocks noGrp="1"/>
          </p:cNvSpPr>
          <p:nvPr>
            <p:ph type="sldNum" sz="quarter" idx="5"/>
          </p:nvPr>
        </p:nvSpPr>
        <p:spPr>
          <a:xfrm>
            <a:off x="5622026" y="6457951"/>
            <a:ext cx="4304611" cy="339725"/>
          </a:xfrm>
          <a:prstGeom prst="rect">
            <a:avLst/>
          </a:prstGeom>
        </p:spPr>
        <p:txBody>
          <a:bodyPr vert="horz" wrap="square" lIns="91010" tIns="45505" rIns="91010" bIns="45505" numCol="1" anchor="b" anchorCtr="0" compatLnSpc="1">
            <a:prstTxWarp prst="textNoShape">
              <a:avLst/>
            </a:prstTxWarp>
          </a:bodyPr>
          <a:lstStyle>
            <a:lvl1pPr algn="r" eaLnBrk="1" hangingPunct="1">
              <a:defRPr sz="1200">
                <a:latin typeface="Roboto Condensed Light" panose="02000000000000000000" pitchFamily="2" charset="0"/>
              </a:defRPr>
            </a:lvl1pPr>
          </a:lstStyle>
          <a:p>
            <a:pPr>
              <a:defRPr/>
            </a:pPr>
            <a:fld id="{4034B9A1-26B9-4D63-90DD-A4E4DA174EDA}" type="slidenum">
              <a:rPr lang="uk-UA" altLang="uk-UA"/>
              <a:pPr>
                <a:defRPr/>
              </a:pPr>
              <a:t>‹№›</a:t>
            </a:fld>
            <a:endParaRPr lang="uk-UA" altLang="uk-U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512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1A8E59-5532-4A5F-9443-DC5A15310014}" type="slidenum">
              <a:rPr lang="uk-UA" altLang="uk-UA" smtClean="0">
                <a:latin typeface="Roboto Condensed Light" panose="02000000000000000000" pitchFamily="2" charset="0"/>
              </a:rPr>
              <a:pPr/>
              <a:t>1</a:t>
            </a:fld>
            <a:endParaRPr lang="uk-UA" altLang="uk-UA" smtClean="0">
              <a:latin typeface="Roboto Condensed Light" panose="02000000000000000000" pitchFamily="2"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p:cNvSpPr>
            <a:spLocks noGrp="1"/>
          </p:cNvSpPr>
          <p:nvPr>
            <p:ph type="dt" sz="half" idx="10"/>
          </p:nvPr>
        </p:nvSpPr>
        <p:spPr/>
        <p:txBody>
          <a:bodyPr/>
          <a:lstStyle>
            <a:lvl1pPr>
              <a:defRPr/>
            </a:lvl1pPr>
          </a:lstStyle>
          <a:p>
            <a:pPr>
              <a:defRPr/>
            </a:pPr>
            <a:fld id="{96B4C4F2-9296-4BA2-B1E2-B359B7290C8E}" type="datetimeFigureOut">
              <a:rPr lang="uk-UA"/>
              <a:pPr>
                <a:defRPr/>
              </a:pPr>
              <a:t>21.08.2026</a:t>
            </a:fld>
            <a:endParaRPr lang="uk-UA" dirty="0"/>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CCBE53AF-B30B-4711-B2BD-6A85D6594A94}" type="slidenum">
              <a:rPr lang="uk-UA" altLang="uk-UA"/>
              <a:pPr>
                <a:defRPr/>
              </a:pPr>
              <a:t>‹№›</a:t>
            </a:fld>
            <a:endParaRPr lang="uk-UA" altLang="uk-UA" dirty="0"/>
          </a:p>
        </p:txBody>
      </p:sp>
    </p:spTree>
    <p:extLst>
      <p:ext uri="{BB962C8B-B14F-4D97-AF65-F5344CB8AC3E}">
        <p14:creationId xmlns:p14="http://schemas.microsoft.com/office/powerpoint/2010/main" val="2659435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lvl1pPr>
              <a:defRPr/>
            </a:lvl1pPr>
          </a:lstStyle>
          <a:p>
            <a:pPr>
              <a:defRPr/>
            </a:pPr>
            <a:fld id="{39EB2AE5-1693-4C55-8923-A8FEA4276DE9}" type="datetimeFigureOut">
              <a:rPr lang="uk-UA"/>
              <a:pPr>
                <a:defRPr/>
              </a:pPr>
              <a:t>21.08.2026</a:t>
            </a:fld>
            <a:endParaRPr lang="uk-UA" dirty="0"/>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30C59D13-4506-4A64-B4AA-9510B9FB3773}" type="slidenum">
              <a:rPr lang="uk-UA" altLang="uk-UA"/>
              <a:pPr>
                <a:defRPr/>
              </a:pPr>
              <a:t>‹№›</a:t>
            </a:fld>
            <a:endParaRPr lang="uk-UA" altLang="uk-UA" dirty="0"/>
          </a:p>
        </p:txBody>
      </p:sp>
    </p:spTree>
    <p:extLst>
      <p:ext uri="{BB962C8B-B14F-4D97-AF65-F5344CB8AC3E}">
        <p14:creationId xmlns:p14="http://schemas.microsoft.com/office/powerpoint/2010/main" val="39831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lvl1pPr>
              <a:defRPr/>
            </a:lvl1pPr>
          </a:lstStyle>
          <a:p>
            <a:pPr>
              <a:defRPr/>
            </a:pPr>
            <a:fld id="{BCAA0EC7-6788-44AE-BC3F-71833F709F0A}" type="datetimeFigureOut">
              <a:rPr lang="uk-UA"/>
              <a:pPr>
                <a:defRPr/>
              </a:pPr>
              <a:t>21.08.2026</a:t>
            </a:fld>
            <a:endParaRPr lang="uk-UA" dirty="0"/>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ECE3D1A2-D69B-4D0A-AFD2-0242F7CE5F2E}" type="slidenum">
              <a:rPr lang="uk-UA" altLang="uk-UA"/>
              <a:pPr>
                <a:defRPr/>
              </a:pPr>
              <a:t>‹№›</a:t>
            </a:fld>
            <a:endParaRPr lang="uk-UA" altLang="uk-UA" dirty="0"/>
          </a:p>
        </p:txBody>
      </p:sp>
    </p:spTree>
    <p:extLst>
      <p:ext uri="{BB962C8B-B14F-4D97-AF65-F5344CB8AC3E}">
        <p14:creationId xmlns:p14="http://schemas.microsoft.com/office/powerpoint/2010/main" val="3362234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lvl1pPr>
              <a:defRPr/>
            </a:lvl1pPr>
          </a:lstStyle>
          <a:p>
            <a:pPr>
              <a:defRPr/>
            </a:pPr>
            <a:fld id="{2F329A52-FDB3-4435-9470-35AA51AC1588}" type="datetimeFigureOut">
              <a:rPr lang="uk-UA"/>
              <a:pPr>
                <a:defRPr/>
              </a:pPr>
              <a:t>21.08.2026</a:t>
            </a:fld>
            <a:endParaRPr lang="uk-UA" dirty="0"/>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294AAD6D-335D-46F8-BA67-09DA928F0A54}" type="slidenum">
              <a:rPr lang="uk-UA" altLang="uk-UA"/>
              <a:pPr>
                <a:defRPr/>
              </a:pPr>
              <a:t>‹№›</a:t>
            </a:fld>
            <a:endParaRPr lang="uk-UA" altLang="uk-UA" dirty="0"/>
          </a:p>
        </p:txBody>
      </p:sp>
    </p:spTree>
    <p:extLst>
      <p:ext uri="{BB962C8B-B14F-4D97-AF65-F5344CB8AC3E}">
        <p14:creationId xmlns:p14="http://schemas.microsoft.com/office/powerpoint/2010/main" val="263484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Відредагуйте стиль зразка тексту</a:t>
            </a:r>
          </a:p>
        </p:txBody>
      </p:sp>
      <p:sp>
        <p:nvSpPr>
          <p:cNvPr id="4" name="Місце для дати 3"/>
          <p:cNvSpPr>
            <a:spLocks noGrp="1"/>
          </p:cNvSpPr>
          <p:nvPr>
            <p:ph type="dt" sz="half" idx="10"/>
          </p:nvPr>
        </p:nvSpPr>
        <p:spPr/>
        <p:txBody>
          <a:bodyPr/>
          <a:lstStyle>
            <a:lvl1pPr>
              <a:defRPr/>
            </a:lvl1pPr>
          </a:lstStyle>
          <a:p>
            <a:pPr>
              <a:defRPr/>
            </a:pPr>
            <a:fld id="{FB17F2A8-1DC1-4835-8BE9-2F44A50C803A}" type="datetimeFigureOut">
              <a:rPr lang="uk-UA"/>
              <a:pPr>
                <a:defRPr/>
              </a:pPr>
              <a:t>21.08.2026</a:t>
            </a:fld>
            <a:endParaRPr lang="uk-UA" dirty="0"/>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11AA0A62-A2BE-4174-8387-9DD02628AEA8}" type="slidenum">
              <a:rPr lang="uk-UA" altLang="uk-UA"/>
              <a:pPr>
                <a:defRPr/>
              </a:pPr>
              <a:t>‹№›</a:t>
            </a:fld>
            <a:endParaRPr lang="uk-UA" altLang="uk-UA" dirty="0"/>
          </a:p>
        </p:txBody>
      </p:sp>
    </p:spTree>
    <p:extLst>
      <p:ext uri="{BB962C8B-B14F-4D97-AF65-F5344CB8AC3E}">
        <p14:creationId xmlns:p14="http://schemas.microsoft.com/office/powerpoint/2010/main" val="64229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p:cNvSpPr>
            <a:spLocks noGrp="1"/>
          </p:cNvSpPr>
          <p:nvPr>
            <p:ph sz="half" idx="1"/>
          </p:nvPr>
        </p:nvSpPr>
        <p:spPr>
          <a:xfrm>
            <a:off x="838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p:cNvSpPr>
            <a:spLocks noGrp="1"/>
          </p:cNvSpPr>
          <p:nvPr>
            <p:ph sz="half" idx="2"/>
          </p:nvPr>
        </p:nvSpPr>
        <p:spPr>
          <a:xfrm>
            <a:off x="6172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3"/>
          <p:cNvSpPr>
            <a:spLocks noGrp="1"/>
          </p:cNvSpPr>
          <p:nvPr>
            <p:ph type="dt" sz="half" idx="10"/>
          </p:nvPr>
        </p:nvSpPr>
        <p:spPr/>
        <p:txBody>
          <a:bodyPr/>
          <a:lstStyle>
            <a:lvl1pPr>
              <a:defRPr/>
            </a:lvl1pPr>
          </a:lstStyle>
          <a:p>
            <a:pPr>
              <a:defRPr/>
            </a:pPr>
            <a:fld id="{9731B084-7224-44B0-92FD-84C30D635F72}" type="datetimeFigureOut">
              <a:rPr lang="uk-UA"/>
              <a:pPr>
                <a:defRPr/>
              </a:pPr>
              <a:t>21.08.2026</a:t>
            </a:fld>
            <a:endParaRPr lang="uk-UA" dirty="0"/>
          </a:p>
        </p:txBody>
      </p:sp>
      <p:sp>
        <p:nvSpPr>
          <p:cNvPr id="6"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7" name="Місце для номера слайда 5"/>
          <p:cNvSpPr>
            <a:spLocks noGrp="1"/>
          </p:cNvSpPr>
          <p:nvPr>
            <p:ph type="sldNum" sz="quarter" idx="12"/>
          </p:nvPr>
        </p:nvSpPr>
        <p:spPr/>
        <p:txBody>
          <a:bodyPr/>
          <a:lstStyle>
            <a:lvl1pPr>
              <a:defRPr/>
            </a:lvl1pPr>
          </a:lstStyle>
          <a:p>
            <a:pPr>
              <a:defRPr/>
            </a:pPr>
            <a:fld id="{17A3EEB1-8C97-4715-A779-3EDA3539BAD9}" type="slidenum">
              <a:rPr lang="uk-UA" altLang="uk-UA"/>
              <a:pPr>
                <a:defRPr/>
              </a:pPr>
              <a:t>‹№›</a:t>
            </a:fld>
            <a:endParaRPr lang="uk-UA" altLang="uk-UA" dirty="0"/>
          </a:p>
        </p:txBody>
      </p:sp>
    </p:spTree>
    <p:extLst>
      <p:ext uri="{BB962C8B-B14F-4D97-AF65-F5344CB8AC3E}">
        <p14:creationId xmlns:p14="http://schemas.microsoft.com/office/powerpoint/2010/main" val="34857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3"/>
          <p:cNvSpPr>
            <a:spLocks noGrp="1"/>
          </p:cNvSpPr>
          <p:nvPr>
            <p:ph type="dt" sz="half" idx="10"/>
          </p:nvPr>
        </p:nvSpPr>
        <p:spPr/>
        <p:txBody>
          <a:bodyPr/>
          <a:lstStyle>
            <a:lvl1pPr>
              <a:defRPr/>
            </a:lvl1pPr>
          </a:lstStyle>
          <a:p>
            <a:pPr>
              <a:defRPr/>
            </a:pPr>
            <a:fld id="{657434DD-D3A0-4FFD-B8A5-6146634DCAD6}" type="datetimeFigureOut">
              <a:rPr lang="uk-UA"/>
              <a:pPr>
                <a:defRPr/>
              </a:pPr>
              <a:t>21.08.2026</a:t>
            </a:fld>
            <a:endParaRPr lang="uk-UA" dirty="0"/>
          </a:p>
        </p:txBody>
      </p:sp>
      <p:sp>
        <p:nvSpPr>
          <p:cNvPr id="8"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9" name="Місце для номера слайда 5"/>
          <p:cNvSpPr>
            <a:spLocks noGrp="1"/>
          </p:cNvSpPr>
          <p:nvPr>
            <p:ph type="sldNum" sz="quarter" idx="12"/>
          </p:nvPr>
        </p:nvSpPr>
        <p:spPr/>
        <p:txBody>
          <a:bodyPr/>
          <a:lstStyle>
            <a:lvl1pPr>
              <a:defRPr/>
            </a:lvl1pPr>
          </a:lstStyle>
          <a:p>
            <a:pPr>
              <a:defRPr/>
            </a:pPr>
            <a:fld id="{A94C715F-3F2C-415F-8D46-CF3C96C6AC3D}" type="slidenum">
              <a:rPr lang="uk-UA" altLang="uk-UA"/>
              <a:pPr>
                <a:defRPr/>
              </a:pPr>
              <a:t>‹№›</a:t>
            </a:fld>
            <a:endParaRPr lang="uk-UA" altLang="uk-UA" dirty="0"/>
          </a:p>
        </p:txBody>
      </p:sp>
    </p:spTree>
    <p:extLst>
      <p:ext uri="{BB962C8B-B14F-4D97-AF65-F5344CB8AC3E}">
        <p14:creationId xmlns:p14="http://schemas.microsoft.com/office/powerpoint/2010/main" val="1732859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3"/>
          <p:cNvSpPr>
            <a:spLocks noGrp="1"/>
          </p:cNvSpPr>
          <p:nvPr>
            <p:ph type="dt" sz="half" idx="10"/>
          </p:nvPr>
        </p:nvSpPr>
        <p:spPr/>
        <p:txBody>
          <a:bodyPr/>
          <a:lstStyle>
            <a:lvl1pPr>
              <a:defRPr/>
            </a:lvl1pPr>
          </a:lstStyle>
          <a:p>
            <a:pPr>
              <a:defRPr/>
            </a:pPr>
            <a:fld id="{EDD94FC9-6DAA-42FB-BC27-C639E62D94EA}" type="datetimeFigureOut">
              <a:rPr lang="uk-UA"/>
              <a:pPr>
                <a:defRPr/>
              </a:pPr>
              <a:t>21.08.2026</a:t>
            </a:fld>
            <a:endParaRPr lang="uk-UA" dirty="0"/>
          </a:p>
        </p:txBody>
      </p:sp>
      <p:sp>
        <p:nvSpPr>
          <p:cNvPr id="4"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5" name="Місце для номера слайда 5"/>
          <p:cNvSpPr>
            <a:spLocks noGrp="1"/>
          </p:cNvSpPr>
          <p:nvPr>
            <p:ph type="sldNum" sz="quarter" idx="12"/>
          </p:nvPr>
        </p:nvSpPr>
        <p:spPr/>
        <p:txBody>
          <a:bodyPr/>
          <a:lstStyle>
            <a:lvl1pPr>
              <a:defRPr/>
            </a:lvl1pPr>
          </a:lstStyle>
          <a:p>
            <a:pPr>
              <a:defRPr/>
            </a:pPr>
            <a:fld id="{E2F9E653-893C-4DEA-81F6-A4091E9E56E9}" type="slidenum">
              <a:rPr lang="uk-UA" altLang="uk-UA"/>
              <a:pPr>
                <a:defRPr/>
              </a:pPr>
              <a:t>‹№›</a:t>
            </a:fld>
            <a:endParaRPr lang="uk-UA" altLang="uk-UA" dirty="0"/>
          </a:p>
        </p:txBody>
      </p:sp>
    </p:spTree>
    <p:extLst>
      <p:ext uri="{BB962C8B-B14F-4D97-AF65-F5344CB8AC3E}">
        <p14:creationId xmlns:p14="http://schemas.microsoft.com/office/powerpoint/2010/main" val="2659450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3"/>
          <p:cNvSpPr>
            <a:spLocks noGrp="1"/>
          </p:cNvSpPr>
          <p:nvPr>
            <p:ph type="dt" sz="half" idx="10"/>
          </p:nvPr>
        </p:nvSpPr>
        <p:spPr/>
        <p:txBody>
          <a:bodyPr/>
          <a:lstStyle>
            <a:lvl1pPr>
              <a:defRPr/>
            </a:lvl1pPr>
          </a:lstStyle>
          <a:p>
            <a:pPr>
              <a:defRPr/>
            </a:pPr>
            <a:fld id="{669B5E6D-FAF1-42E6-87B0-C979250099A8}" type="datetimeFigureOut">
              <a:rPr lang="uk-UA"/>
              <a:pPr>
                <a:defRPr/>
              </a:pPr>
              <a:t>21.08.2026</a:t>
            </a:fld>
            <a:endParaRPr lang="uk-UA" dirty="0"/>
          </a:p>
        </p:txBody>
      </p:sp>
      <p:sp>
        <p:nvSpPr>
          <p:cNvPr id="3"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4" name="Місце для номера слайда 5"/>
          <p:cNvSpPr>
            <a:spLocks noGrp="1"/>
          </p:cNvSpPr>
          <p:nvPr>
            <p:ph type="sldNum" sz="quarter" idx="12"/>
          </p:nvPr>
        </p:nvSpPr>
        <p:spPr/>
        <p:txBody>
          <a:bodyPr/>
          <a:lstStyle>
            <a:lvl1pPr>
              <a:defRPr/>
            </a:lvl1pPr>
          </a:lstStyle>
          <a:p>
            <a:pPr>
              <a:defRPr/>
            </a:pPr>
            <a:fld id="{5A5AC59E-790E-40C3-ADAD-B840EB2C3E21}" type="slidenum">
              <a:rPr lang="uk-UA" altLang="uk-UA"/>
              <a:pPr>
                <a:defRPr/>
              </a:pPr>
              <a:t>‹№›</a:t>
            </a:fld>
            <a:endParaRPr lang="uk-UA" altLang="uk-UA" dirty="0"/>
          </a:p>
        </p:txBody>
      </p:sp>
    </p:spTree>
    <p:extLst>
      <p:ext uri="{BB962C8B-B14F-4D97-AF65-F5344CB8AC3E}">
        <p14:creationId xmlns:p14="http://schemas.microsoft.com/office/powerpoint/2010/main" val="395649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3"/>
          <p:cNvSpPr>
            <a:spLocks noGrp="1"/>
          </p:cNvSpPr>
          <p:nvPr>
            <p:ph type="dt" sz="half" idx="10"/>
          </p:nvPr>
        </p:nvSpPr>
        <p:spPr/>
        <p:txBody>
          <a:bodyPr/>
          <a:lstStyle>
            <a:lvl1pPr>
              <a:defRPr/>
            </a:lvl1pPr>
          </a:lstStyle>
          <a:p>
            <a:pPr>
              <a:defRPr/>
            </a:pPr>
            <a:fld id="{FF3B2115-99C8-484A-9E9A-9716D290E53B}" type="datetimeFigureOut">
              <a:rPr lang="uk-UA"/>
              <a:pPr>
                <a:defRPr/>
              </a:pPr>
              <a:t>21.08.2026</a:t>
            </a:fld>
            <a:endParaRPr lang="uk-UA" dirty="0"/>
          </a:p>
        </p:txBody>
      </p:sp>
      <p:sp>
        <p:nvSpPr>
          <p:cNvPr id="6"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7" name="Місце для номера слайда 5"/>
          <p:cNvSpPr>
            <a:spLocks noGrp="1"/>
          </p:cNvSpPr>
          <p:nvPr>
            <p:ph type="sldNum" sz="quarter" idx="12"/>
          </p:nvPr>
        </p:nvSpPr>
        <p:spPr/>
        <p:txBody>
          <a:bodyPr/>
          <a:lstStyle>
            <a:lvl1pPr>
              <a:defRPr/>
            </a:lvl1pPr>
          </a:lstStyle>
          <a:p>
            <a:pPr>
              <a:defRPr/>
            </a:pPr>
            <a:fld id="{4EFF8CC8-FCE6-4A61-8DF1-2CC47F4F1E68}" type="slidenum">
              <a:rPr lang="uk-UA" altLang="uk-UA"/>
              <a:pPr>
                <a:defRPr/>
              </a:pPr>
              <a:t>‹№›</a:t>
            </a:fld>
            <a:endParaRPr lang="uk-UA" altLang="uk-UA" dirty="0"/>
          </a:p>
        </p:txBody>
      </p:sp>
    </p:spTree>
    <p:extLst>
      <p:ext uri="{BB962C8B-B14F-4D97-AF65-F5344CB8AC3E}">
        <p14:creationId xmlns:p14="http://schemas.microsoft.com/office/powerpoint/2010/main" val="54436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uk-UA" noProof="0" dirty="0"/>
              <a:t>Клацніть піктограму, щоб додати зображення</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3"/>
          <p:cNvSpPr>
            <a:spLocks noGrp="1"/>
          </p:cNvSpPr>
          <p:nvPr>
            <p:ph type="dt" sz="half" idx="10"/>
          </p:nvPr>
        </p:nvSpPr>
        <p:spPr/>
        <p:txBody>
          <a:bodyPr/>
          <a:lstStyle>
            <a:lvl1pPr>
              <a:defRPr/>
            </a:lvl1pPr>
          </a:lstStyle>
          <a:p>
            <a:pPr>
              <a:defRPr/>
            </a:pPr>
            <a:fld id="{DCC82EBF-F327-410D-AC3B-C4FCDE304905}" type="datetimeFigureOut">
              <a:rPr lang="uk-UA"/>
              <a:pPr>
                <a:defRPr/>
              </a:pPr>
              <a:t>21.08.2026</a:t>
            </a:fld>
            <a:endParaRPr lang="uk-UA" dirty="0"/>
          </a:p>
        </p:txBody>
      </p:sp>
      <p:sp>
        <p:nvSpPr>
          <p:cNvPr id="6"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7" name="Місце для номера слайда 5"/>
          <p:cNvSpPr>
            <a:spLocks noGrp="1"/>
          </p:cNvSpPr>
          <p:nvPr>
            <p:ph type="sldNum" sz="quarter" idx="12"/>
          </p:nvPr>
        </p:nvSpPr>
        <p:spPr/>
        <p:txBody>
          <a:bodyPr/>
          <a:lstStyle>
            <a:lvl1pPr>
              <a:defRPr/>
            </a:lvl1pPr>
          </a:lstStyle>
          <a:p>
            <a:pPr>
              <a:defRPr/>
            </a:pPr>
            <a:fld id="{2DC0B83C-F40A-4185-96A9-82343D654AF2}" type="slidenum">
              <a:rPr lang="uk-UA" altLang="uk-UA"/>
              <a:pPr>
                <a:defRPr/>
              </a:pPr>
              <a:t>‹№›</a:t>
            </a:fld>
            <a:endParaRPr lang="uk-UA" altLang="uk-UA" dirty="0"/>
          </a:p>
        </p:txBody>
      </p:sp>
    </p:spTree>
    <p:extLst>
      <p:ext uri="{BB962C8B-B14F-4D97-AF65-F5344CB8AC3E}">
        <p14:creationId xmlns:p14="http://schemas.microsoft.com/office/powerpoint/2010/main" val="1359838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8E3"/>
        </a:solidFill>
        <a:effectLst/>
      </p:bgPr>
    </p:bg>
    <p:spTree>
      <p:nvGrpSpPr>
        <p:cNvPr id="1" name=""/>
        <p:cNvGrpSpPr/>
        <p:nvPr/>
      </p:nvGrpSpPr>
      <p:grpSpPr>
        <a:xfrm>
          <a:off x="0" y="0"/>
          <a:ext cx="0" cy="0"/>
          <a:chOff x="0" y="0"/>
          <a:chExt cx="0" cy="0"/>
        </a:xfrm>
      </p:grpSpPr>
      <p:sp>
        <p:nvSpPr>
          <p:cNvPr id="1026" name="Місце для заголовка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uk-UA" altLang="uk-UA" smtClean="0"/>
              <a:t>Клацніть, щоб редагувати стиль зразка заголовка</a:t>
            </a:r>
          </a:p>
        </p:txBody>
      </p:sp>
      <p:sp>
        <p:nvSpPr>
          <p:cNvPr id="1027" name="Місце для тексту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uk-UA" altLang="uk-UA" smtClean="0"/>
              <a:t>Відредагуйте стиль зразка тексту</a:t>
            </a:r>
          </a:p>
          <a:p>
            <a:pPr lvl="1"/>
            <a:r>
              <a:rPr lang="uk-UA" altLang="uk-UA" smtClean="0"/>
              <a:t>Другий рівень</a:t>
            </a:r>
          </a:p>
          <a:p>
            <a:pPr lvl="2"/>
            <a:r>
              <a:rPr lang="uk-UA" altLang="uk-UA" smtClean="0"/>
              <a:t>Третій рівень</a:t>
            </a:r>
          </a:p>
          <a:p>
            <a:pPr lvl="3"/>
            <a:r>
              <a:rPr lang="uk-UA" altLang="uk-UA" smtClean="0"/>
              <a:t>Четвертий рівень</a:t>
            </a:r>
          </a:p>
          <a:p>
            <a:pPr lvl="4"/>
            <a:r>
              <a:rPr lang="uk-UA" altLang="uk-UA" smtClean="0"/>
              <a:t>П’ятий рівень</a:t>
            </a:r>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Roboto Condensed Light" pitchFamily="2" charset="0"/>
              </a:defRPr>
            </a:lvl1pPr>
          </a:lstStyle>
          <a:p>
            <a:pPr>
              <a:defRPr/>
            </a:pPr>
            <a:fld id="{6276D286-F256-4AEB-834D-76496F692CBB}" type="datetimeFigureOut">
              <a:rPr lang="uk-UA"/>
              <a:pPr>
                <a:defRPr/>
              </a:pPr>
              <a:t>21.08.2026</a:t>
            </a:fld>
            <a:endParaRPr lang="uk-UA" dirty="0"/>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Roboto Condensed Light" pitchFamily="2" charset="0"/>
              </a:defRPr>
            </a:lvl1pPr>
          </a:lstStyle>
          <a:p>
            <a:pPr>
              <a:defRPr/>
            </a:pPr>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Roboto Condensed Light" panose="02000000000000000000" pitchFamily="2" charset="0"/>
              </a:defRPr>
            </a:lvl1pPr>
          </a:lstStyle>
          <a:p>
            <a:pPr>
              <a:defRPr/>
            </a:pPr>
            <a:fld id="{29D11DBC-F6C0-473C-8F2E-E85F1F5A0F1C}" type="slidenum">
              <a:rPr lang="uk-UA" altLang="uk-UA"/>
              <a:pPr>
                <a:defRPr/>
              </a:pPr>
              <a:t>‹№›</a:t>
            </a:fld>
            <a:endParaRPr lang="uk-UA" altLang="uk-UA"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Roboto Condensed Light" pitchFamily="2" charset="0"/>
          <a:ea typeface="+mj-ea"/>
          <a:cs typeface="+mj-cs"/>
        </a:defRPr>
      </a:lvl1pPr>
      <a:lvl2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2pPr>
      <a:lvl3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3pPr>
      <a:lvl4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4pPr>
      <a:lvl5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hudoc.echr.coe.int/#{%22fulltext%22:[%2216505/23%22],%22documentcollectionid2%22:[%22GRANDCHAMBER%22,%22CHAMBER%22,%22DECISIONS%22],%22itemid%22:[%22001-243013%2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reyestr.court.gov.ua/Review/136523748"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reyestr.court.gov.ua/Review/13579382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reyestr.court.gov.ua/Review/133336040"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ur-lex.europa.eu/legal-content/EN/TXT/?uri=CELEX%3A62022TJ0797"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reyestr.court.gov.ua/Review/123946440"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reyestr.court.gov.ua/Review/11853145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reyestr.court.gov.ua/Review/118531454"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reyestr.court.gov.ua/Review/118402238"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hudoc.echr.coe.int/eng?i=001-243080"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hudoc.echr.coe.int/eng?i=001-24507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hudoc.echr.coe.int/eng?i=001-250213"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hudoc.echr.coe.int/eng?i=001-243566"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eur-lex.europa.eu/legal-content/EN/TXT/?uri=CELEX%3A62023CJ0118"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eur-lex.europa.eu/legal-content/EN/TXT/?uri=CELEX%3A62023CJ029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constitutionalist.com.ua/zaborona-dyskryminatsii-iak-konstytutsijno-pravovyj-pryntsyp-poniattia-ta-osoblyvosti-realizatsii" TargetMode="External"/><Relationship Id="rId3" Type="http://schemas.openxmlformats.org/officeDocument/2006/relationships/hyperlink" Target="https://supreme.court.gov.ua/userfiles/media/new_folder_for_uploads/supreme/2023_prezent/principles_of_%20administrative_proceedings.pdf" TargetMode="External"/><Relationship Id="rId7" Type="http://schemas.openxmlformats.org/officeDocument/2006/relationships/hyperlink" Target="https://supreme.court.gov.ua/supreme/pres-centr/news/817702" TargetMode="External"/><Relationship Id="rId2" Type="http://schemas.openxmlformats.org/officeDocument/2006/relationships/hyperlink" Target="https://sud.ua/ru/news/blog/133573-pravo-na-spravedliviy-sud-ta-obovyazok-sudu-pereviriti-obsyag-povnovazhen-predstavnika" TargetMode="External"/><Relationship Id="rId1" Type="http://schemas.openxmlformats.org/officeDocument/2006/relationships/slideLayout" Target="../slideLayouts/slideLayout2.xml"/><Relationship Id="rId6" Type="http://schemas.openxmlformats.org/officeDocument/2006/relationships/hyperlink" Target="https://supreme.court.gov.ua/userfiles/media/new_folder_for_uploads/supreme/Bernazuk_23_04_2021.pdf" TargetMode="External"/><Relationship Id="rId11" Type="http://schemas.openxmlformats.org/officeDocument/2006/relationships/hyperlink" Target="https://visnyk-juris-uzhnu.com/wp-content/uploads/2021/10/NVUzhNU_66.pdf" TargetMode="External"/><Relationship Id="rId5" Type="http://schemas.openxmlformats.org/officeDocument/2006/relationships/hyperlink" Target="https://supreme.court.gov.ua/userfiles/media/new_folder_for_uploads/supreme/2023_prezent/bernaziuk_principle_of_equality_prohibition_of_discrimination.pdf" TargetMode="External"/><Relationship Id="rId10" Type="http://schemas.openxmlformats.org/officeDocument/2006/relationships/hyperlink" Target="https://maup.com.ua/assets/files/expert/21/10.pdf" TargetMode="External"/><Relationship Id="rId4" Type="http://schemas.openxmlformats.org/officeDocument/2006/relationships/hyperlink" Target="https://constitutionalist.com.ua/konstytutsijnyj-pryntsyp-hlasnosti-sudovoho-protsesu-ta-osoblyvist-rozhliadu-sprav-iaki-mistiat-informatsiiu-z-obmezhenym-dostupom" TargetMode="External"/><Relationship Id="rId9" Type="http://schemas.openxmlformats.org/officeDocument/2006/relationships/hyperlink" Target="https://supreme.court.gov.ua/userfiles/media/new_folder_for_uploads/supreme/2023_prezent/notifying_appeal_bernaziuk%20.pdf"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lovo.nsj.gov.ua/images/pdf/2023_2_43/slovo02-23.pdf" TargetMode="External"/><Relationship Id="rId3" Type="http://schemas.openxmlformats.org/officeDocument/2006/relationships/hyperlink" Target="https://sud.ua/ru/news/blog/143839-konstitutsiyniy-printsip-rivnosti-ta-yogo-osoblivosti-v-administrativnomu-sudochinstvi" TargetMode="External"/><Relationship Id="rId7" Type="http://schemas.openxmlformats.org/officeDocument/2006/relationships/hyperlink" Target="https://supreme.court.gov.ua/userfiles/media/new_folder_for_uploads/supreme/2023_prezent/presentation_bernaziuk_effectivenii_zahist%20(1).pdf" TargetMode="External"/><Relationship Id="rId12" Type="http://schemas.openxmlformats.org/officeDocument/2006/relationships/hyperlink" Target="https://court.gov.ua/storage/portal/supreme/prezent2026/186_Access_Justice_Counsel_s_Authority_bernaziuk.pdf" TargetMode="External"/><Relationship Id="rId2" Type="http://schemas.openxmlformats.org/officeDocument/2006/relationships/hyperlink" Target="http://journal.lduvs.lg.ua/index.php/journal/article/view/376/331" TargetMode="External"/><Relationship Id="rId1" Type="http://schemas.openxmlformats.org/officeDocument/2006/relationships/slideLayout" Target="../slideLayouts/slideLayout2.xml"/><Relationship Id="rId6" Type="http://schemas.openxmlformats.org/officeDocument/2006/relationships/hyperlink" Target="https://supreme.court.gov.ua/userfiles/media/new_folder_for_uploads/supreme/2023_prezent/Prez_Bernaziuk_24_02_2023_Formalizm.pdf" TargetMode="External"/><Relationship Id="rId11" Type="http://schemas.openxmlformats.org/officeDocument/2006/relationships/hyperlink" Target="https://court.gov.ua/storage/portal/supreme/prezentacii_2025/149_Access_Justice_Counsels_Authority_bernaziuk.pdf" TargetMode="External"/><Relationship Id="rId5" Type="http://schemas.openxmlformats.org/officeDocument/2006/relationships/hyperlink" Target="https://supreme.court.gov.ua/userfiles/media/new_folder_for_uploads/supreme/2023_prezent/KU_notifying_appeal_bernaziuk.pdf" TargetMode="External"/><Relationship Id="rId10" Type="http://schemas.openxmlformats.org/officeDocument/2006/relationships/hyperlink" Target="https://supreme.court.gov.ua/userfiles/media/new_folder_for_uploads/supreme/2024_prezent/representive_bernaziuk_1.pdf" TargetMode="External"/><Relationship Id="rId4" Type="http://schemas.openxmlformats.org/officeDocument/2006/relationships/hyperlink" Target="https://sud.ua/ru/news/blog/149910-mizhnarodni-standarti-dotrimannya-printsipu-zmagalnosti-v-sudovomu-protsesi" TargetMode="External"/><Relationship Id="rId9" Type="http://schemas.openxmlformats.org/officeDocument/2006/relationships/hyperlink" Target="https://supreme.court.gov.ua/userfiles/media/new_folder_for_uploads/supreme/2024_prezent/paper_trial_bernaziuk.pdf"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reyestr.court.gov.ua/Review/12901322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reyestr.court.gov.ua/Review/12913570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949"/>
        </a:solidFill>
        <a:effectLst/>
      </p:bgPr>
    </p:bg>
    <p:spTree>
      <p:nvGrpSpPr>
        <p:cNvPr id="1" name=""/>
        <p:cNvGrpSpPr/>
        <p:nvPr/>
      </p:nvGrpSpPr>
      <p:grpSpPr>
        <a:xfrm>
          <a:off x="0" y="0"/>
          <a:ext cx="0" cy="0"/>
          <a:chOff x="0" y="0"/>
          <a:chExt cx="0" cy="0"/>
        </a:xfrm>
      </p:grpSpPr>
      <p:pic>
        <p:nvPicPr>
          <p:cNvPr id="4098" name="Рисунок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950" y="642938"/>
            <a:ext cx="1076325"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Прямоугольник 4"/>
          <p:cNvSpPr>
            <a:spLocks noChangeArrowheads="1"/>
          </p:cNvSpPr>
          <p:nvPr/>
        </p:nvSpPr>
        <p:spPr bwMode="auto">
          <a:xfrm>
            <a:off x="7658101" y="632218"/>
            <a:ext cx="407963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00000"/>
              </a:lnSpc>
              <a:spcBef>
                <a:spcPct val="0"/>
              </a:spcBef>
              <a:buFontTx/>
              <a:buNone/>
            </a:pPr>
            <a:r>
              <a:rPr lang="uk-UA" altLang="uk-UA" sz="1800" dirty="0">
                <a:solidFill>
                  <a:schemeClr val="bg1"/>
                </a:solidFill>
              </a:rPr>
              <a:t>НАЦІОНАЛЬНА ШКОЛА СУДДІВ УКРАЇНИ</a:t>
            </a:r>
          </a:p>
          <a:p>
            <a:pPr>
              <a:lnSpc>
                <a:spcPct val="100000"/>
              </a:lnSpc>
              <a:spcBef>
                <a:spcPct val="0"/>
              </a:spcBef>
              <a:buFontTx/>
              <a:buNone/>
            </a:pPr>
            <a:endParaRPr lang="ru-RU" altLang="uk-UA" sz="900" dirty="0">
              <a:solidFill>
                <a:schemeClr val="bg1"/>
              </a:solidFill>
            </a:endParaRPr>
          </a:p>
          <a:p>
            <a:pPr algn="just">
              <a:lnSpc>
                <a:spcPct val="100000"/>
              </a:lnSpc>
              <a:spcBef>
                <a:spcPct val="0"/>
              </a:spcBef>
              <a:buFontTx/>
              <a:buNone/>
            </a:pPr>
            <a:r>
              <a:rPr lang="uk-UA" altLang="uk-UA" sz="1800" dirty="0" smtClean="0">
                <a:solidFill>
                  <a:schemeClr val="bg1"/>
                </a:solidFill>
              </a:rPr>
              <a:t>Семінар для суддів окружних адміністративних судів, помічників суддів окружних та апеляційних адміністративних судів</a:t>
            </a:r>
          </a:p>
          <a:p>
            <a:pPr algn="just">
              <a:lnSpc>
                <a:spcPct val="100000"/>
              </a:lnSpc>
              <a:spcBef>
                <a:spcPct val="0"/>
              </a:spcBef>
              <a:buFontTx/>
              <a:buNone/>
            </a:pPr>
            <a:endParaRPr lang="uk-UA" altLang="uk-UA" sz="900" dirty="0" smtClean="0">
              <a:solidFill>
                <a:schemeClr val="bg1"/>
              </a:solidFill>
            </a:endParaRPr>
          </a:p>
          <a:p>
            <a:pPr>
              <a:lnSpc>
                <a:spcPct val="100000"/>
              </a:lnSpc>
              <a:spcBef>
                <a:spcPct val="0"/>
              </a:spcBef>
              <a:buFontTx/>
              <a:buNone/>
            </a:pPr>
            <a:r>
              <a:rPr lang="uk-UA" altLang="uk-UA" sz="1800" dirty="0" smtClean="0">
                <a:solidFill>
                  <a:schemeClr val="bg1"/>
                </a:solidFill>
              </a:rPr>
              <a:t>21 серпня </a:t>
            </a:r>
            <a:r>
              <a:rPr lang="uk-UA" altLang="uk-UA" sz="1800" dirty="0">
                <a:solidFill>
                  <a:schemeClr val="bg1"/>
                </a:solidFill>
              </a:rPr>
              <a:t>2026 року</a:t>
            </a:r>
          </a:p>
        </p:txBody>
      </p:sp>
      <p:sp>
        <p:nvSpPr>
          <p:cNvPr id="4100" name="TextBox 10"/>
          <p:cNvSpPr txBox="1">
            <a:spLocks noChangeArrowheads="1"/>
          </p:cNvSpPr>
          <p:nvPr/>
        </p:nvSpPr>
        <p:spPr bwMode="auto">
          <a:xfrm>
            <a:off x="439738" y="3271838"/>
            <a:ext cx="11201400" cy="1034129"/>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Tx/>
              <a:buNone/>
              <a:defRPr/>
            </a:pPr>
            <a:r>
              <a:rPr lang="ru-RU" altLang="uk-UA" sz="3400" spc="-40" dirty="0">
                <a:solidFill>
                  <a:schemeClr val="bg1"/>
                </a:solidFill>
              </a:rPr>
              <a:t>Представництво адвокатом в адміністративному судочинстві: повноваження, доступ до правосуддя та межі </a:t>
            </a:r>
            <a:r>
              <a:rPr lang="ru-RU" altLang="uk-UA" sz="3400" spc="-40" dirty="0" smtClean="0">
                <a:solidFill>
                  <a:schemeClr val="bg1"/>
                </a:solidFill>
              </a:rPr>
              <a:t>формалізму</a:t>
            </a:r>
            <a:endParaRPr lang="uk-UA" altLang="uk-UA" sz="3400" dirty="0">
              <a:solidFill>
                <a:schemeClr val="bg1"/>
              </a:solidFill>
              <a:ea typeface="Roboto Condensed Light" panose="02000000000000000000" pitchFamily="2" charset="0"/>
              <a:cs typeface="Roboto Condensed Light" panose="02000000000000000000" pitchFamily="2" charset="0"/>
            </a:endParaRPr>
          </a:p>
        </p:txBody>
      </p:sp>
      <p:sp>
        <p:nvSpPr>
          <p:cNvPr id="4101" name="TextBox 14"/>
          <p:cNvSpPr txBox="1">
            <a:spLocks noChangeArrowheads="1"/>
          </p:cNvSpPr>
          <p:nvPr/>
        </p:nvSpPr>
        <p:spPr bwMode="auto">
          <a:xfrm>
            <a:off x="550863" y="5461000"/>
            <a:ext cx="107092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00000"/>
              </a:lnSpc>
              <a:spcBef>
                <a:spcPct val="0"/>
              </a:spcBef>
              <a:buFontTx/>
              <a:buNone/>
            </a:pPr>
            <a:r>
              <a:rPr lang="uk-UA" altLang="uk-UA" sz="2000">
                <a:solidFill>
                  <a:srgbClr val="FFFFFF"/>
                </a:solidFill>
                <a:ea typeface="Roboto Condensed Light" panose="02000000000000000000" pitchFamily="2" charset="0"/>
                <a:cs typeface="Roboto Condensed Light" panose="02000000000000000000" pitchFamily="2" charset="0"/>
              </a:rPr>
              <a:t>Ян БЕРНАЗЮК</a:t>
            </a:r>
          </a:p>
          <a:p>
            <a:pPr>
              <a:lnSpc>
                <a:spcPct val="100000"/>
              </a:lnSpc>
              <a:spcBef>
                <a:spcPct val="0"/>
              </a:spcBef>
              <a:buFontTx/>
              <a:buNone/>
            </a:pPr>
            <a:r>
              <a:rPr lang="uk-UA" altLang="uk-UA" sz="1600">
                <a:solidFill>
                  <a:srgbClr val="FFFFFF"/>
                </a:solidFill>
                <a:ea typeface="Roboto Condensed Light" panose="02000000000000000000" pitchFamily="2" charset="0"/>
                <a:cs typeface="Roboto Condensed Light" panose="02000000000000000000" pitchFamily="2" charset="0"/>
              </a:rPr>
              <a:t>суддя Касаційного адміністративного суду у складі Верховного Суду, </a:t>
            </a:r>
          </a:p>
          <a:p>
            <a:pPr>
              <a:lnSpc>
                <a:spcPct val="100000"/>
              </a:lnSpc>
              <a:spcBef>
                <a:spcPct val="0"/>
              </a:spcBef>
              <a:buFontTx/>
              <a:buNone/>
            </a:pPr>
            <a:r>
              <a:rPr lang="uk-UA" altLang="uk-UA" sz="1600">
                <a:solidFill>
                  <a:srgbClr val="FFFFFF"/>
                </a:solidFill>
                <a:ea typeface="Roboto Condensed Light" panose="02000000000000000000" pitchFamily="2" charset="0"/>
                <a:cs typeface="Roboto Condensed Light" panose="02000000000000000000" pitchFamily="2" charset="0"/>
              </a:rPr>
              <a:t>доктор юридичних наук, професор</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D5BC81B1-5F53-439A-AB4E-765A2FEB5716}"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10</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1267" name="Заголовок 2"/>
          <p:cNvSpPr>
            <a:spLocks noGrp="1"/>
          </p:cNvSpPr>
          <p:nvPr>
            <p:ph type="title"/>
          </p:nvPr>
        </p:nvSpPr>
        <p:spPr>
          <a:xfrm>
            <a:off x="452438" y="328613"/>
            <a:ext cx="11310937" cy="1354137"/>
          </a:xfrm>
        </p:spPr>
        <p:txBody>
          <a:bodyPr/>
          <a:lstStyle/>
          <a:p>
            <a:pPr algn="ctr"/>
            <a:r>
              <a:rPr lang="uk-UA" altLang="uk-UA" sz="3200" dirty="0" smtClean="0">
                <a:solidFill>
                  <a:schemeClr val="accent1"/>
                </a:solidFill>
              </a:rPr>
              <a:t>Рішення ЄСПЛ у справі «</a:t>
            </a:r>
            <a:r>
              <a:rPr lang="en-US" altLang="uk-UA" sz="3200" dirty="0" smtClean="0">
                <a:solidFill>
                  <a:schemeClr val="accent1"/>
                </a:solidFill>
              </a:rPr>
              <a:t>Krupnyk v. Ukraine</a:t>
            </a:r>
            <a:r>
              <a:rPr lang="uk-UA" altLang="uk-UA" sz="3200" dirty="0" smtClean="0">
                <a:solidFill>
                  <a:schemeClr val="accent1"/>
                </a:solidFill>
              </a:rPr>
              <a:t>»</a:t>
            </a:r>
            <a:r>
              <a:rPr lang="en-US" altLang="uk-UA" sz="3200" dirty="0" smtClean="0">
                <a:solidFill>
                  <a:schemeClr val="accent1"/>
                </a:solidFill>
              </a:rPr>
              <a:t>, </a:t>
            </a:r>
            <a:r>
              <a:rPr lang="uk-UA" altLang="uk-UA" sz="3200" dirty="0" smtClean="0">
                <a:solidFill>
                  <a:schemeClr val="accent1"/>
                </a:solidFill>
              </a:rPr>
              <a:t>заява №</a:t>
            </a:r>
            <a:r>
              <a:rPr lang="en-US" altLang="uk-UA" sz="3200" dirty="0" smtClean="0">
                <a:solidFill>
                  <a:schemeClr val="accent1"/>
                </a:solidFill>
              </a:rPr>
              <a:t> 16505/23</a:t>
            </a:r>
            <a:br>
              <a:rPr lang="en-US" altLang="uk-UA" sz="3200" dirty="0" smtClean="0">
                <a:solidFill>
                  <a:schemeClr val="accent1"/>
                </a:solidFill>
              </a:rPr>
            </a:br>
            <a:r>
              <a:rPr lang="en-US" altLang="uk-UA" sz="1400" dirty="0" smtClean="0">
                <a:solidFill>
                  <a:schemeClr val="accent1"/>
                </a:solidFill>
                <a:hlinkClick r:id="rId2"/>
              </a:rPr>
              <a:t>https://hudoc.echr.coe.int/#{%22fulltext%22:[%2216505/23%22],%22documentcollectionid2%22:[%22GRANDCHAMBER%22,%22CHAMBER%22,%22DECISIONS%22],%22itemid%22:[%22001-243013%22]}</a:t>
            </a:r>
            <a:r>
              <a:rPr lang="en-US" altLang="uk-UA" sz="1400" dirty="0" smtClean="0">
                <a:solidFill>
                  <a:schemeClr val="accent1"/>
                </a:solidFill>
              </a:rPr>
              <a:t> </a:t>
            </a:r>
            <a:endParaRPr lang="uk-UA" altLang="uk-UA" sz="1400" dirty="0" smtClean="0">
              <a:solidFill>
                <a:schemeClr val="accent1"/>
              </a:solidFill>
            </a:endParaRPr>
          </a:p>
        </p:txBody>
      </p:sp>
      <p:sp>
        <p:nvSpPr>
          <p:cNvPr id="11268" name="Объект 3"/>
          <p:cNvSpPr>
            <a:spLocks noGrp="1"/>
          </p:cNvSpPr>
          <p:nvPr>
            <p:ph idx="1"/>
          </p:nvPr>
        </p:nvSpPr>
        <p:spPr>
          <a:xfrm>
            <a:off x="452438" y="1724025"/>
            <a:ext cx="11236325" cy="4124325"/>
          </a:xfrm>
        </p:spPr>
        <p:txBody>
          <a:bodyPr/>
          <a:lstStyle/>
          <a:p>
            <a:pPr marL="0" indent="0" algn="just">
              <a:buFont typeface="Arial" panose="020B0604020202020204" pitchFamily="34" charset="0"/>
              <a:buNone/>
            </a:pPr>
            <a:r>
              <a:rPr lang="uk-UA" altLang="uk-UA" sz="2600" smtClean="0">
                <a:solidFill>
                  <a:srgbClr val="002949"/>
                </a:solidFill>
              </a:rPr>
              <a:t>У цій справі заявник пропустив строк касаційного оскарження, хоча його представник був присутній при проголошенні рішення апеляційного суду, а повний текст рішення був доступний у державному реєстрі ще до фактичного отримання поштової копії.</a:t>
            </a:r>
          </a:p>
          <a:p>
            <a:pPr marL="0" indent="0" algn="just">
              <a:buFont typeface="Arial" panose="020B0604020202020204" pitchFamily="34" charset="0"/>
              <a:buNone/>
            </a:pPr>
            <a:r>
              <a:rPr lang="uk-UA" altLang="uk-UA" sz="2600" smtClean="0">
                <a:solidFill>
                  <a:srgbClr val="002949"/>
                </a:solidFill>
              </a:rPr>
              <a:t>ЄСПЛ наголосив, що правила щодо процесуальних строків і формальних вимог до подання скарги слугують належному здійсненню правосуддя та забезпеченню принципу юридичної визначеності.</a:t>
            </a:r>
          </a:p>
          <a:p>
            <a:pPr marL="0" indent="0" algn="just">
              <a:buFont typeface="Arial" panose="020B0604020202020204" pitchFamily="34" charset="0"/>
              <a:buNone/>
            </a:pPr>
            <a:r>
              <a:rPr lang="uk-UA" altLang="uk-UA" sz="2600" smtClean="0">
                <a:solidFill>
                  <a:srgbClr val="002949"/>
                </a:solidFill>
              </a:rPr>
              <a:t>Сторона та її адвокат зобов’язані проявляти належну процесуальну уважність і вживати розумних кроків, щоб своєчасно дізнаватися про перебіг справи та отримувати текст судового рішення.</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127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127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7411"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7412" name="Text Placeholder 12"/>
          <p:cNvSpPr txBox="1">
            <a:spLocks noChangeArrowheads="1"/>
          </p:cNvSpPr>
          <p:nvPr/>
        </p:nvSpPr>
        <p:spPr bwMode="auto">
          <a:xfrm>
            <a:off x="1709738" y="5999163"/>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17413"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0FDA5585-B7C9-4F41-95F1-8DB150C6582F}"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11</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7414" name="Заголовок 2"/>
          <p:cNvSpPr>
            <a:spLocks noGrp="1"/>
          </p:cNvSpPr>
          <p:nvPr>
            <p:ph type="title"/>
          </p:nvPr>
        </p:nvSpPr>
        <p:spPr>
          <a:xfrm>
            <a:off x="465138" y="207963"/>
            <a:ext cx="11136312" cy="1174750"/>
          </a:xfrm>
        </p:spPr>
        <p:txBody>
          <a:bodyPr/>
          <a:lstStyle/>
          <a:p>
            <a:pPr algn="ctr"/>
            <a:r>
              <a:rPr lang="ru-RU" sz="3200" b="1" dirty="0"/>
              <a:t>Постанова Верховного Суду від 13 травня 2026 року</a:t>
            </a:r>
            <a:br>
              <a:rPr lang="ru-RU" sz="3200" b="1" dirty="0"/>
            </a:br>
            <a:r>
              <a:rPr lang="ru-RU" sz="3200" b="1" dirty="0"/>
              <a:t>у справі №620/3668/25</a:t>
            </a:r>
            <a:r>
              <a:rPr lang="ru-RU" sz="3200" dirty="0"/>
              <a:t/>
            </a:r>
            <a:br>
              <a:rPr lang="ru-RU" sz="3200" dirty="0"/>
            </a:br>
            <a:r>
              <a:rPr lang="ru-RU" sz="1600" dirty="0">
                <a:hlinkClick r:id="rId2"/>
              </a:rPr>
              <a:t>https://</a:t>
            </a:r>
            <a:r>
              <a:rPr lang="ru-RU" sz="1600" dirty="0" smtClean="0">
                <a:hlinkClick r:id="rId2"/>
              </a:rPr>
              <a:t>reyestr.court.gov.ua/Review/136523748</a:t>
            </a:r>
            <a:r>
              <a:rPr lang="ru-RU" sz="1600" dirty="0" smtClean="0"/>
              <a:t> </a:t>
            </a:r>
            <a:endParaRPr lang="uk-UA" altLang="uk-UA" sz="1600" dirty="0" smtClean="0">
              <a:solidFill>
                <a:srgbClr val="004E9E"/>
              </a:solidFill>
            </a:endParaRPr>
          </a:p>
        </p:txBody>
      </p:sp>
      <p:sp>
        <p:nvSpPr>
          <p:cNvPr id="17415" name="Объект 3"/>
          <p:cNvSpPr>
            <a:spLocks noGrp="1"/>
          </p:cNvSpPr>
          <p:nvPr>
            <p:ph idx="1"/>
          </p:nvPr>
        </p:nvSpPr>
        <p:spPr>
          <a:xfrm>
            <a:off x="465138" y="1465263"/>
            <a:ext cx="11136312" cy="4251325"/>
          </a:xfrm>
        </p:spPr>
        <p:txBody>
          <a:bodyPr/>
          <a:lstStyle/>
          <a:p>
            <a:pPr marL="0" indent="0" algn="just">
              <a:lnSpc>
                <a:spcPct val="100000"/>
              </a:lnSpc>
              <a:spcBef>
                <a:spcPct val="0"/>
              </a:spcBef>
              <a:buNone/>
            </a:pPr>
            <a:r>
              <a:rPr lang="uk-UA" altLang="uk-UA" sz="2700" dirty="0">
                <a:solidFill>
                  <a:srgbClr val="002949"/>
                </a:solidFill>
              </a:rPr>
              <a:t>У цій справі постало питання, чи спричиняє відсутність підпису одного з інспекторів, зазначених у направленні на перевірку, автоматичну недійсність акта перевірки та прийнятих на його підставі рішень. Верховний Суд виходив із того, що формальний недолік документа має правове значення лише тоді, коли він перешкоджає встановленню достовірності зафіксованих обставин або впливає на можливість особи реалізувати свої права</a:t>
            </a:r>
            <a:r>
              <a:rPr lang="uk-UA" altLang="uk-UA" sz="2700" dirty="0" smtClean="0">
                <a:solidFill>
                  <a:srgbClr val="002949"/>
                </a:solidFill>
              </a:rPr>
              <a:t>.</a:t>
            </a:r>
          </a:p>
          <a:p>
            <a:pPr marL="0" indent="0" algn="just">
              <a:lnSpc>
                <a:spcPct val="100000"/>
              </a:lnSpc>
              <a:spcBef>
                <a:spcPct val="0"/>
              </a:spcBef>
              <a:buNone/>
            </a:pPr>
            <a:r>
              <a:rPr lang="uk-UA" altLang="uk-UA" sz="2700" dirty="0" smtClean="0">
                <a:solidFill>
                  <a:srgbClr val="002949"/>
                </a:solidFill>
              </a:rPr>
              <a:t>Відсутність </a:t>
            </a:r>
            <a:r>
              <a:rPr lang="uk-UA" altLang="uk-UA" sz="2700" dirty="0">
                <a:solidFill>
                  <a:srgbClr val="002949"/>
                </a:solidFill>
              </a:rPr>
              <a:t>окремого підпису сама собою не є достатньою підставою для визнання документа недійсним, якщо відповідні факти підтверджені іншими доказами, а допущений недолік не вплинув на зміст прийнятого рішення.</a:t>
            </a:r>
            <a:endParaRPr lang="uk-UA" altLang="uk-UA" sz="2700" dirty="0" smtClean="0">
              <a:solidFill>
                <a:srgbClr val="002949"/>
              </a:solidFill>
            </a:endParaRPr>
          </a:p>
        </p:txBody>
      </p:sp>
    </p:spTree>
    <p:extLst>
      <p:ext uri="{BB962C8B-B14F-4D97-AF65-F5344CB8AC3E}">
        <p14:creationId xmlns:p14="http://schemas.microsoft.com/office/powerpoint/2010/main" val="3072120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7411"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7412" name="Text Placeholder 12"/>
          <p:cNvSpPr txBox="1">
            <a:spLocks noChangeArrowheads="1"/>
          </p:cNvSpPr>
          <p:nvPr/>
        </p:nvSpPr>
        <p:spPr bwMode="auto">
          <a:xfrm>
            <a:off x="1709738" y="5999163"/>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17413"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0FDA5585-B7C9-4F41-95F1-8DB150C6582F}"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12</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7414" name="Заголовок 2"/>
          <p:cNvSpPr>
            <a:spLocks noGrp="1"/>
          </p:cNvSpPr>
          <p:nvPr>
            <p:ph type="title"/>
          </p:nvPr>
        </p:nvSpPr>
        <p:spPr>
          <a:xfrm>
            <a:off x="465138" y="207963"/>
            <a:ext cx="11136312" cy="1201112"/>
          </a:xfrm>
        </p:spPr>
        <p:txBody>
          <a:bodyPr/>
          <a:lstStyle/>
          <a:p>
            <a:pPr algn="ctr"/>
            <a:r>
              <a:rPr lang="ru-RU" altLang="uk-UA" sz="3000" b="1" dirty="0">
                <a:solidFill>
                  <a:srgbClr val="004E9E"/>
                </a:solidFill>
              </a:rPr>
              <a:t>Постанова Верховного Суду від 17 квітня 2026 </a:t>
            </a:r>
            <a:r>
              <a:rPr lang="ru-RU" altLang="uk-UA" sz="3000" b="1" dirty="0" smtClean="0">
                <a:solidFill>
                  <a:srgbClr val="004E9E"/>
                </a:solidFill>
              </a:rPr>
              <a:t>року </a:t>
            </a:r>
            <a:br>
              <a:rPr lang="ru-RU" altLang="uk-UA" sz="3000" b="1" dirty="0" smtClean="0">
                <a:solidFill>
                  <a:srgbClr val="004E9E"/>
                </a:solidFill>
              </a:rPr>
            </a:br>
            <a:r>
              <a:rPr lang="ru-RU" altLang="uk-UA" sz="3000" b="1" dirty="0" smtClean="0">
                <a:solidFill>
                  <a:srgbClr val="004E9E"/>
                </a:solidFill>
              </a:rPr>
              <a:t>у </a:t>
            </a:r>
            <a:r>
              <a:rPr lang="ru-RU" altLang="uk-UA" sz="3000" b="1" dirty="0">
                <a:solidFill>
                  <a:srgbClr val="004E9E"/>
                </a:solidFill>
              </a:rPr>
              <a:t>справі №</a:t>
            </a:r>
            <a:r>
              <a:rPr lang="ru-RU" altLang="uk-UA" sz="3000" b="1" dirty="0" smtClean="0">
                <a:solidFill>
                  <a:srgbClr val="004E9E"/>
                </a:solidFill>
              </a:rPr>
              <a:t>160/7445/25 </a:t>
            </a:r>
            <a:br>
              <a:rPr lang="ru-RU" altLang="uk-UA" sz="3000" b="1" dirty="0" smtClean="0">
                <a:solidFill>
                  <a:srgbClr val="004E9E"/>
                </a:solidFill>
              </a:rPr>
            </a:br>
            <a:r>
              <a:rPr lang="ru-RU" altLang="uk-UA" sz="1400" b="1" dirty="0" smtClean="0">
                <a:solidFill>
                  <a:srgbClr val="004E9E"/>
                </a:solidFill>
                <a:hlinkClick r:id="rId2"/>
              </a:rPr>
              <a:t>https</a:t>
            </a:r>
            <a:r>
              <a:rPr lang="ru-RU" altLang="uk-UA" sz="1400" b="1" dirty="0">
                <a:solidFill>
                  <a:srgbClr val="004E9E"/>
                </a:solidFill>
                <a:hlinkClick r:id="rId2"/>
              </a:rPr>
              <a:t>://</a:t>
            </a:r>
            <a:r>
              <a:rPr lang="ru-RU" altLang="uk-UA" sz="1400" b="1" dirty="0" smtClean="0">
                <a:solidFill>
                  <a:srgbClr val="004E9E"/>
                </a:solidFill>
                <a:hlinkClick r:id="rId2"/>
              </a:rPr>
              <a:t>reyestr.court.gov.ua/Review/135793821</a:t>
            </a:r>
            <a:r>
              <a:rPr lang="ru-RU" altLang="uk-UA" sz="1400" b="1" dirty="0" smtClean="0">
                <a:solidFill>
                  <a:srgbClr val="004E9E"/>
                </a:solidFill>
              </a:rPr>
              <a:t> </a:t>
            </a:r>
            <a:endParaRPr lang="uk-UA" altLang="uk-UA" sz="1400" dirty="0" smtClean="0">
              <a:solidFill>
                <a:srgbClr val="004E9E"/>
              </a:solidFill>
            </a:endParaRPr>
          </a:p>
        </p:txBody>
      </p:sp>
      <p:sp>
        <p:nvSpPr>
          <p:cNvPr id="17415" name="Объект 3"/>
          <p:cNvSpPr>
            <a:spLocks noGrp="1"/>
          </p:cNvSpPr>
          <p:nvPr>
            <p:ph idx="1"/>
          </p:nvPr>
        </p:nvSpPr>
        <p:spPr>
          <a:xfrm>
            <a:off x="465138" y="1491625"/>
            <a:ext cx="10898187" cy="4224963"/>
          </a:xfrm>
        </p:spPr>
        <p:txBody>
          <a:bodyPr/>
          <a:lstStyle/>
          <a:p>
            <a:pPr marL="0" indent="0" algn="just">
              <a:lnSpc>
                <a:spcPct val="100000"/>
              </a:lnSpc>
              <a:spcBef>
                <a:spcPct val="0"/>
              </a:spcBef>
              <a:buNone/>
            </a:pPr>
            <a:r>
              <a:rPr lang="uk-UA" altLang="uk-UA" dirty="0" smtClean="0">
                <a:solidFill>
                  <a:srgbClr val="002949"/>
                </a:solidFill>
              </a:rPr>
              <a:t>Верховний Суд зазначив, що під час оцінки процедурного порушення суд має встановити не лише факт недотримання формальної вимоги, а й те, чи вплинуло або об’єктивно могло вплинути таке порушення на зміст прийнятого рішення та можливість особи реалізувати свої права. </a:t>
            </a:r>
          </a:p>
          <a:p>
            <a:pPr marL="0" indent="0" algn="just">
              <a:lnSpc>
                <a:spcPct val="100000"/>
              </a:lnSpc>
              <a:spcBef>
                <a:spcPct val="0"/>
              </a:spcBef>
              <a:buNone/>
            </a:pPr>
            <a:r>
              <a:rPr lang="uk-UA" altLang="uk-UA" dirty="0" smtClean="0">
                <a:solidFill>
                  <a:srgbClr val="002949"/>
                </a:solidFill>
              </a:rPr>
              <a:t>Формальні процедурні недоліки не можуть бути самостійною підставою для скасування правильного по суті рішення, якщо вони не спричинили істотних негативних наслідків.</a:t>
            </a:r>
          </a:p>
          <a:p>
            <a:pPr marL="0" indent="0" algn="just">
              <a:lnSpc>
                <a:spcPct val="100000"/>
              </a:lnSpc>
              <a:spcBef>
                <a:spcPct val="0"/>
              </a:spcBef>
              <a:buNone/>
            </a:pPr>
            <a:r>
              <a:rPr lang="uk-UA" altLang="uk-UA" dirty="0" smtClean="0">
                <a:solidFill>
                  <a:srgbClr val="002949"/>
                </a:solidFill>
              </a:rPr>
              <a:t>Визначальним є не сам факт відхилення від процедури, а його істотність, наслідки та співмірність застосованої процесуальної реакції.</a:t>
            </a:r>
          </a:p>
        </p:txBody>
      </p:sp>
    </p:spTree>
    <p:extLst>
      <p:ext uri="{BB962C8B-B14F-4D97-AF65-F5344CB8AC3E}">
        <p14:creationId xmlns:p14="http://schemas.microsoft.com/office/powerpoint/2010/main" val="41606095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7411"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7412" name="Text Placeholder 12"/>
          <p:cNvSpPr txBox="1">
            <a:spLocks noChangeArrowheads="1"/>
          </p:cNvSpPr>
          <p:nvPr/>
        </p:nvSpPr>
        <p:spPr bwMode="auto">
          <a:xfrm>
            <a:off x="1709738" y="5999163"/>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17413"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0FDA5585-B7C9-4F41-95F1-8DB150C6582F}"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13</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7414" name="Заголовок 2"/>
          <p:cNvSpPr>
            <a:spLocks noGrp="1"/>
          </p:cNvSpPr>
          <p:nvPr>
            <p:ph type="title"/>
          </p:nvPr>
        </p:nvSpPr>
        <p:spPr>
          <a:xfrm>
            <a:off x="465138" y="207963"/>
            <a:ext cx="11136312" cy="1201112"/>
          </a:xfrm>
        </p:spPr>
        <p:txBody>
          <a:bodyPr/>
          <a:lstStyle/>
          <a:p>
            <a:pPr algn="ctr"/>
            <a:r>
              <a:rPr lang="ru-RU" altLang="uk-UA" sz="3000" b="1" dirty="0">
                <a:solidFill>
                  <a:srgbClr val="004E9E"/>
                </a:solidFill>
              </a:rPr>
              <a:t>Ухвала Верховного Суду від 15 січня 2026 </a:t>
            </a:r>
            <a:r>
              <a:rPr lang="ru-RU" altLang="uk-UA" sz="3000" b="1" dirty="0" smtClean="0">
                <a:solidFill>
                  <a:srgbClr val="004E9E"/>
                </a:solidFill>
              </a:rPr>
              <a:t>року</a:t>
            </a:r>
            <a:br>
              <a:rPr lang="ru-RU" altLang="uk-UA" sz="3000" b="1" dirty="0" smtClean="0">
                <a:solidFill>
                  <a:srgbClr val="004E9E"/>
                </a:solidFill>
              </a:rPr>
            </a:br>
            <a:r>
              <a:rPr lang="ru-RU" altLang="uk-UA" sz="3000" b="1" dirty="0" smtClean="0">
                <a:solidFill>
                  <a:srgbClr val="004E9E"/>
                </a:solidFill>
              </a:rPr>
              <a:t>у </a:t>
            </a:r>
            <a:r>
              <a:rPr lang="ru-RU" altLang="uk-UA" sz="3000" b="1" dirty="0">
                <a:solidFill>
                  <a:srgbClr val="004E9E"/>
                </a:solidFill>
              </a:rPr>
              <a:t>справі №</a:t>
            </a:r>
            <a:r>
              <a:rPr lang="ru-RU" altLang="uk-UA" sz="3000" b="1" dirty="0" smtClean="0">
                <a:solidFill>
                  <a:srgbClr val="004E9E"/>
                </a:solidFill>
              </a:rPr>
              <a:t>240/14153/24</a:t>
            </a:r>
            <a:br>
              <a:rPr lang="ru-RU" altLang="uk-UA" sz="3000" b="1" dirty="0" smtClean="0">
                <a:solidFill>
                  <a:srgbClr val="004E9E"/>
                </a:solidFill>
              </a:rPr>
            </a:br>
            <a:r>
              <a:rPr lang="uk-UA" sz="1600" u="sng" dirty="0">
                <a:hlinkClick r:id="rId2"/>
              </a:rPr>
              <a:t>https://</a:t>
            </a:r>
            <a:r>
              <a:rPr lang="uk-UA" sz="1600" u="sng" dirty="0" smtClean="0">
                <a:hlinkClick r:id="rId2"/>
              </a:rPr>
              <a:t>reyestr.court.gov.ua/Review/133336040</a:t>
            </a:r>
            <a:r>
              <a:rPr lang="uk-UA" sz="1600" u="sng" dirty="0" smtClean="0"/>
              <a:t> </a:t>
            </a:r>
            <a:endParaRPr lang="uk-UA" altLang="uk-UA" sz="1600" dirty="0" smtClean="0">
              <a:solidFill>
                <a:srgbClr val="004E9E"/>
              </a:solidFill>
            </a:endParaRPr>
          </a:p>
        </p:txBody>
      </p:sp>
      <p:sp>
        <p:nvSpPr>
          <p:cNvPr id="17415" name="Объект 3"/>
          <p:cNvSpPr>
            <a:spLocks noGrp="1"/>
          </p:cNvSpPr>
          <p:nvPr>
            <p:ph idx="1"/>
          </p:nvPr>
        </p:nvSpPr>
        <p:spPr>
          <a:xfrm>
            <a:off x="465138" y="1491625"/>
            <a:ext cx="10898187" cy="4224963"/>
          </a:xfrm>
        </p:spPr>
        <p:txBody>
          <a:bodyPr/>
          <a:lstStyle/>
          <a:p>
            <a:pPr marL="0" indent="0" algn="just">
              <a:lnSpc>
                <a:spcPct val="100000"/>
              </a:lnSpc>
              <a:spcBef>
                <a:spcPct val="0"/>
              </a:spcBef>
              <a:buNone/>
            </a:pPr>
            <a:r>
              <a:rPr lang="uk-UA" altLang="uk-UA" dirty="0" smtClean="0">
                <a:solidFill>
                  <a:srgbClr val="002949"/>
                </a:solidFill>
              </a:rPr>
              <a:t>У поданому до Верховного Суду процесуальному документі адвокат навів посилання на судові рішення, існування яких не підтверджувалося відомостями Єдиного державного реєстру судових рішень. </a:t>
            </a:r>
          </a:p>
          <a:p>
            <a:pPr marL="0" indent="0" algn="just">
              <a:lnSpc>
                <a:spcPct val="100000"/>
              </a:lnSpc>
              <a:spcBef>
                <a:spcPct val="0"/>
              </a:spcBef>
              <a:buNone/>
            </a:pPr>
            <a:r>
              <a:rPr lang="uk-UA" altLang="uk-UA" dirty="0" smtClean="0">
                <a:solidFill>
                  <a:srgbClr val="002949"/>
                </a:solidFill>
              </a:rPr>
              <a:t>Верховний Суд наголосив, що використання генеративного штучного інтелекту не звільняє адвоката від особистого обов’язку перевіряти достовірність судової практики та інших джерел, на які він посилається.</a:t>
            </a:r>
          </a:p>
          <a:p>
            <a:pPr marL="0" indent="0" algn="just">
              <a:lnSpc>
                <a:spcPct val="100000"/>
              </a:lnSpc>
              <a:spcBef>
                <a:spcPct val="0"/>
              </a:spcBef>
              <a:buNone/>
            </a:pPr>
            <a:r>
              <a:rPr lang="uk-UA" altLang="uk-UA" dirty="0" smtClean="0">
                <a:solidFill>
                  <a:srgbClr val="002949"/>
                </a:solidFill>
              </a:rPr>
              <a:t>Штучний інтелект може використовуватися як допоміжний інструмент, однак відповідальність за зміст, достовірність і добросовісність підписаного процесуального документа несе адвокат.</a:t>
            </a:r>
          </a:p>
        </p:txBody>
      </p:sp>
    </p:spTree>
    <p:extLst>
      <p:ext uri="{BB962C8B-B14F-4D97-AF65-F5344CB8AC3E}">
        <p14:creationId xmlns:p14="http://schemas.microsoft.com/office/powerpoint/2010/main" val="1002271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28E06C0C-CA6E-4A54-A5CC-42A9CCC19160}"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14</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1507" name="Заголовок 2"/>
          <p:cNvSpPr>
            <a:spLocks noGrp="1"/>
          </p:cNvSpPr>
          <p:nvPr>
            <p:ph type="title"/>
          </p:nvPr>
        </p:nvSpPr>
        <p:spPr>
          <a:xfrm>
            <a:off x="452438" y="328613"/>
            <a:ext cx="11310937" cy="1271587"/>
          </a:xfrm>
        </p:spPr>
        <p:txBody>
          <a:bodyPr/>
          <a:lstStyle/>
          <a:p>
            <a:pPr algn="ctr"/>
            <a:r>
              <a:rPr lang="ru-RU" altLang="uk-UA" sz="3200" b="1" dirty="0">
                <a:solidFill>
                  <a:srgbClr val="004E9E"/>
                </a:solidFill>
              </a:rPr>
              <a:t>Рішення </a:t>
            </a:r>
            <a:r>
              <a:rPr lang="uk-UA" altLang="uk-UA" sz="3200" b="1" dirty="0" smtClean="0">
                <a:solidFill>
                  <a:srgbClr val="004E9E"/>
                </a:solidFill>
              </a:rPr>
              <a:t>Загального суду ЄС від 2 жовтня 2024 року</a:t>
            </a:r>
            <a:br>
              <a:rPr lang="uk-UA" altLang="uk-UA" sz="3200" b="1" dirty="0" smtClean="0">
                <a:solidFill>
                  <a:srgbClr val="004E9E"/>
                </a:solidFill>
              </a:rPr>
            </a:br>
            <a:r>
              <a:rPr lang="uk-UA" altLang="uk-UA" sz="3200" b="1" dirty="0" smtClean="0">
                <a:solidFill>
                  <a:srgbClr val="004E9E"/>
                </a:solidFill>
              </a:rPr>
              <a:t>в об’єднаних справах </a:t>
            </a:r>
            <a:r>
              <a:rPr lang="ru-RU" altLang="uk-UA" sz="3200" b="1" dirty="0" smtClean="0">
                <a:solidFill>
                  <a:srgbClr val="004E9E"/>
                </a:solidFill>
              </a:rPr>
              <a:t>T‑797/22</a:t>
            </a:r>
            <a:r>
              <a:rPr lang="ru-RU" altLang="uk-UA" sz="3200" b="1" dirty="0">
                <a:solidFill>
                  <a:srgbClr val="004E9E"/>
                </a:solidFill>
              </a:rPr>
              <a:t>, T‑798/22 та </a:t>
            </a:r>
            <a:r>
              <a:rPr lang="ru-RU" altLang="uk-UA" sz="3200" b="1" dirty="0" smtClean="0">
                <a:solidFill>
                  <a:srgbClr val="004E9E"/>
                </a:solidFill>
              </a:rPr>
              <a:t>T‑828/22</a:t>
            </a:r>
            <a:r>
              <a:rPr lang="ru-RU" altLang="uk-UA" sz="1600" b="1" dirty="0" smtClean="0">
                <a:solidFill>
                  <a:srgbClr val="004E9E"/>
                </a:solidFill>
              </a:rPr>
              <a:t/>
            </a:r>
            <a:br>
              <a:rPr lang="ru-RU" altLang="uk-UA" sz="1600" b="1" dirty="0" smtClean="0">
                <a:solidFill>
                  <a:srgbClr val="004E9E"/>
                </a:solidFill>
              </a:rPr>
            </a:br>
            <a:r>
              <a:rPr lang="ru-RU" altLang="uk-UA" sz="1600" b="1" dirty="0" smtClean="0">
                <a:solidFill>
                  <a:srgbClr val="004E9E"/>
                </a:solidFill>
                <a:hlinkClick r:id="rId2"/>
              </a:rPr>
              <a:t>https</a:t>
            </a:r>
            <a:r>
              <a:rPr lang="ru-RU" altLang="uk-UA" sz="1600" b="1" dirty="0">
                <a:solidFill>
                  <a:srgbClr val="004E9E"/>
                </a:solidFill>
                <a:hlinkClick r:id="rId2"/>
              </a:rPr>
              <a:t>://eur-lex.europa.eu/legal-content/EN/TXT/?</a:t>
            </a:r>
            <a:r>
              <a:rPr lang="ru-RU" altLang="uk-UA" sz="1600" b="1" dirty="0" smtClean="0">
                <a:solidFill>
                  <a:srgbClr val="004E9E"/>
                </a:solidFill>
                <a:hlinkClick r:id="rId2"/>
              </a:rPr>
              <a:t>uri=CELEX%3A62022TJ0797</a:t>
            </a:r>
            <a:r>
              <a:rPr lang="ru-RU" altLang="uk-UA" sz="1600" b="1" dirty="0" smtClean="0">
                <a:solidFill>
                  <a:srgbClr val="004E9E"/>
                </a:solidFill>
              </a:rPr>
              <a:t> </a:t>
            </a:r>
            <a:endParaRPr lang="uk-UA" altLang="uk-UA" sz="1600" dirty="0" smtClean="0">
              <a:solidFill>
                <a:srgbClr val="004E9E"/>
              </a:solidFill>
            </a:endParaRPr>
          </a:p>
        </p:txBody>
      </p:sp>
      <p:sp>
        <p:nvSpPr>
          <p:cNvPr id="21508" name="Объект 3"/>
          <p:cNvSpPr>
            <a:spLocks noGrp="1"/>
          </p:cNvSpPr>
          <p:nvPr>
            <p:ph idx="1"/>
          </p:nvPr>
        </p:nvSpPr>
        <p:spPr>
          <a:xfrm>
            <a:off x="452438" y="1724025"/>
            <a:ext cx="11236325" cy="4124325"/>
          </a:xfrm>
        </p:spPr>
        <p:txBody>
          <a:bodyPr/>
          <a:lstStyle/>
          <a:p>
            <a:pPr marL="0" indent="0" algn="just">
              <a:lnSpc>
                <a:spcPct val="100000"/>
              </a:lnSpc>
              <a:spcBef>
                <a:spcPts val="0"/>
              </a:spcBef>
              <a:spcAft>
                <a:spcPts val="600"/>
              </a:spcAft>
              <a:buNone/>
            </a:pPr>
            <a:r>
              <a:rPr lang="uk-UA" altLang="uk-UA" sz="2900" dirty="0" smtClean="0">
                <a:solidFill>
                  <a:srgbClr val="002949"/>
                </a:solidFill>
              </a:rPr>
              <a:t>Право на ефективний судовий захист охоплює можливість отримати консультацію та бути представленим адвокатом у наявному або ймовірному судовому провадженні.</a:t>
            </a:r>
          </a:p>
          <a:p>
            <a:pPr marL="0" indent="0" algn="just">
              <a:lnSpc>
                <a:spcPct val="100000"/>
              </a:lnSpc>
              <a:spcBef>
                <a:spcPts val="0"/>
              </a:spcBef>
              <a:spcAft>
                <a:spcPts val="600"/>
              </a:spcAft>
              <a:buNone/>
            </a:pPr>
            <a:r>
              <a:rPr lang="uk-UA" altLang="uk-UA" sz="2900" dirty="0" smtClean="0">
                <a:solidFill>
                  <a:srgbClr val="002949"/>
                </a:solidFill>
              </a:rPr>
              <a:t>Заборона на надання юридичних консультацій може стосуватися позапроцесуальних послуг, однак не поширюється на правничу допомогу, пов’язану із судовим, адміністративним або арбітражним провадженням. </a:t>
            </a:r>
          </a:p>
          <a:p>
            <a:pPr marL="0" indent="0" algn="just">
              <a:lnSpc>
                <a:spcPct val="100000"/>
              </a:lnSpc>
              <a:spcBef>
                <a:spcPts val="0"/>
              </a:spcBef>
              <a:spcAft>
                <a:spcPts val="600"/>
              </a:spcAft>
              <a:buNone/>
            </a:pPr>
            <a:r>
              <a:rPr lang="uk-UA" altLang="uk-UA" sz="2900" dirty="0" smtClean="0">
                <a:solidFill>
                  <a:srgbClr val="002949"/>
                </a:solidFill>
              </a:rPr>
              <a:t>Обмеження діяльності адвоката не повинно зачіпати саму сутність його ролі у правовій державі.</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151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151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extLst>
      <p:ext uri="{BB962C8B-B14F-4D97-AF65-F5344CB8AC3E}">
        <p14:creationId xmlns:p14="http://schemas.microsoft.com/office/powerpoint/2010/main" val="20179938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28E06C0C-CA6E-4A54-A5CC-42A9CCC19160}"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15</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1507" name="Заголовок 2"/>
          <p:cNvSpPr>
            <a:spLocks noGrp="1"/>
          </p:cNvSpPr>
          <p:nvPr>
            <p:ph type="title"/>
          </p:nvPr>
        </p:nvSpPr>
        <p:spPr>
          <a:xfrm>
            <a:off x="452438" y="328613"/>
            <a:ext cx="11310937" cy="1271587"/>
          </a:xfrm>
        </p:spPr>
        <p:txBody>
          <a:bodyPr/>
          <a:lstStyle/>
          <a:p>
            <a:pPr algn="ctr"/>
            <a:r>
              <a:rPr lang="ru-RU" altLang="uk-UA" sz="3600" b="1" dirty="0" smtClean="0">
                <a:solidFill>
                  <a:srgbClr val="004E9E"/>
                </a:solidFill>
              </a:rPr>
              <a:t>Постанова Верховного Суду від 20 грудня 2024 року </a:t>
            </a:r>
            <a:br>
              <a:rPr lang="ru-RU" altLang="uk-UA" sz="3600" b="1" dirty="0" smtClean="0">
                <a:solidFill>
                  <a:srgbClr val="004E9E"/>
                </a:solidFill>
              </a:rPr>
            </a:br>
            <a:r>
              <a:rPr lang="ru-RU" altLang="uk-UA" sz="3600" b="1" dirty="0" smtClean="0">
                <a:solidFill>
                  <a:srgbClr val="004E9E"/>
                </a:solidFill>
              </a:rPr>
              <a:t>у справі № 200/4992/24 </a:t>
            </a:r>
            <a:br>
              <a:rPr lang="ru-RU" altLang="uk-UA" sz="3600" b="1" dirty="0" smtClean="0">
                <a:solidFill>
                  <a:srgbClr val="004E9E"/>
                </a:solidFill>
              </a:rPr>
            </a:br>
            <a:r>
              <a:rPr lang="ru-RU" altLang="uk-UA" sz="2000" b="1" dirty="0" smtClean="0">
                <a:solidFill>
                  <a:srgbClr val="004E9E"/>
                </a:solidFill>
                <a:hlinkClick r:id="rId2"/>
              </a:rPr>
              <a:t>https://reyestr.court.gov.ua/Review/123946440</a:t>
            </a:r>
            <a:r>
              <a:rPr lang="ru-RU" altLang="uk-UA" sz="2000" b="1" dirty="0" smtClean="0">
                <a:solidFill>
                  <a:srgbClr val="004E9E"/>
                </a:solidFill>
              </a:rPr>
              <a:t>  </a:t>
            </a:r>
            <a:endParaRPr lang="uk-UA" altLang="uk-UA" sz="2000" dirty="0" smtClean="0">
              <a:solidFill>
                <a:srgbClr val="004E9E"/>
              </a:solidFill>
            </a:endParaRPr>
          </a:p>
        </p:txBody>
      </p:sp>
      <p:sp>
        <p:nvSpPr>
          <p:cNvPr id="21508" name="Объект 3"/>
          <p:cNvSpPr>
            <a:spLocks noGrp="1"/>
          </p:cNvSpPr>
          <p:nvPr>
            <p:ph idx="1"/>
          </p:nvPr>
        </p:nvSpPr>
        <p:spPr>
          <a:xfrm>
            <a:off x="452438" y="1833563"/>
            <a:ext cx="11236325" cy="4014787"/>
          </a:xfrm>
        </p:spPr>
        <p:txBody>
          <a:bodyPr/>
          <a:lstStyle/>
          <a:p>
            <a:pPr marL="0" indent="0" algn="just">
              <a:lnSpc>
                <a:spcPct val="100000"/>
              </a:lnSpc>
              <a:spcBef>
                <a:spcPts val="0"/>
              </a:spcBef>
              <a:spcAft>
                <a:spcPts val="600"/>
              </a:spcAft>
              <a:buNone/>
            </a:pPr>
            <a:r>
              <a:rPr lang="uk-UA" altLang="uk-UA" dirty="0" smtClean="0">
                <a:solidFill>
                  <a:srgbClr val="002949"/>
                </a:solidFill>
              </a:rPr>
              <a:t>Суд визнав надмірно формальним повернення позовної заяви через сумніви щодо довіреності, наголосивши, що у спорах стосовно соціального захисту представником особи може бути не лише адвокат. </a:t>
            </a:r>
          </a:p>
          <a:p>
            <a:pPr marL="0" indent="0" algn="just">
              <a:lnSpc>
                <a:spcPct val="100000"/>
              </a:lnSpc>
              <a:spcBef>
                <a:spcPts val="0"/>
              </a:spcBef>
              <a:spcAft>
                <a:spcPts val="600"/>
              </a:spcAft>
              <a:buNone/>
            </a:pPr>
            <a:r>
              <a:rPr lang="uk-UA" altLang="uk-UA" dirty="0" smtClean="0">
                <a:solidFill>
                  <a:srgbClr val="002949"/>
                </a:solidFill>
              </a:rPr>
              <a:t>Нотаріально посвідчена довіреність, у якій визначено представника, є належним підтвердженням його повноважень, якщо процесуальний закон для відповідної категорії справ не встановлює іншого. </a:t>
            </a:r>
          </a:p>
          <a:p>
            <a:pPr marL="0" indent="0" algn="just">
              <a:lnSpc>
                <a:spcPct val="100000"/>
              </a:lnSpc>
              <a:spcBef>
                <a:spcPts val="0"/>
              </a:spcBef>
              <a:spcAft>
                <a:spcPts val="600"/>
              </a:spcAft>
              <a:buNone/>
            </a:pPr>
            <a:r>
              <a:rPr lang="uk-UA" altLang="uk-UA" dirty="0" smtClean="0">
                <a:solidFill>
                  <a:srgbClr val="002949"/>
                </a:solidFill>
              </a:rPr>
              <a:t>Вимога обов’язкової наявності в такого представника статусу адвоката у цій категорії спорів була б проявом надмірного формалізму.</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151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151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4F83D250-8C97-4F5E-B77D-36718452771E}"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16</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3555" name="Заголовок 2"/>
          <p:cNvSpPr>
            <a:spLocks noGrp="1"/>
          </p:cNvSpPr>
          <p:nvPr>
            <p:ph type="title"/>
          </p:nvPr>
        </p:nvSpPr>
        <p:spPr>
          <a:xfrm>
            <a:off x="452438" y="328613"/>
            <a:ext cx="11310937" cy="1392237"/>
          </a:xfrm>
        </p:spPr>
        <p:txBody>
          <a:bodyPr/>
          <a:lstStyle/>
          <a:p>
            <a:pPr algn="ctr"/>
            <a:r>
              <a:rPr lang="ru-RU" altLang="uk-UA" sz="3200" b="1" smtClean="0">
                <a:solidFill>
                  <a:srgbClr val="004E9E"/>
                </a:solidFill>
              </a:rPr>
              <a:t>Постанова Верховного Суду від 22 </a:t>
            </a:r>
            <a:r>
              <a:rPr lang="uk-UA" altLang="uk-UA" sz="3200" b="1" smtClean="0">
                <a:solidFill>
                  <a:srgbClr val="004E9E"/>
                </a:solidFill>
              </a:rPr>
              <a:t>квітня</a:t>
            </a:r>
            <a:r>
              <a:rPr lang="ru-RU" altLang="uk-UA" sz="3200" b="1" smtClean="0">
                <a:solidFill>
                  <a:srgbClr val="004E9E"/>
                </a:solidFill>
              </a:rPr>
              <a:t> 2024 року</a:t>
            </a:r>
            <a:br>
              <a:rPr lang="ru-RU" altLang="uk-UA" sz="3200" b="1" smtClean="0">
                <a:solidFill>
                  <a:srgbClr val="004E9E"/>
                </a:solidFill>
              </a:rPr>
            </a:br>
            <a:r>
              <a:rPr lang="ru-RU" altLang="uk-UA" sz="3200" b="1" smtClean="0">
                <a:solidFill>
                  <a:srgbClr val="004E9E"/>
                </a:solidFill>
              </a:rPr>
              <a:t>у справі №240/19893/22</a:t>
            </a:r>
            <a:br>
              <a:rPr lang="ru-RU" altLang="uk-UA" sz="3200" b="1" smtClean="0">
                <a:solidFill>
                  <a:srgbClr val="004E9E"/>
                </a:solidFill>
              </a:rPr>
            </a:br>
            <a:r>
              <a:rPr lang="en-US" altLang="uk-UA" sz="2000" b="1" smtClean="0">
                <a:solidFill>
                  <a:srgbClr val="004E9E"/>
                </a:solidFill>
                <a:hlinkClick r:id="rId2"/>
              </a:rPr>
              <a:t>https://reyestr.court.gov.ua/Review/118531454</a:t>
            </a:r>
            <a:r>
              <a:rPr lang="uk-UA" altLang="uk-UA" sz="2000" b="1" smtClean="0">
                <a:solidFill>
                  <a:srgbClr val="004E9E"/>
                </a:solidFill>
              </a:rPr>
              <a:t> </a:t>
            </a:r>
            <a:endParaRPr lang="uk-UA" altLang="uk-UA" sz="2000" smtClean="0">
              <a:solidFill>
                <a:srgbClr val="004E9E"/>
              </a:solidFill>
            </a:endParaRPr>
          </a:p>
        </p:txBody>
      </p:sp>
      <p:sp>
        <p:nvSpPr>
          <p:cNvPr id="23556" name="Объект 3"/>
          <p:cNvSpPr>
            <a:spLocks noGrp="1"/>
          </p:cNvSpPr>
          <p:nvPr>
            <p:ph idx="1"/>
          </p:nvPr>
        </p:nvSpPr>
        <p:spPr>
          <a:xfrm>
            <a:off x="452438" y="1844674"/>
            <a:ext cx="11236325" cy="4003675"/>
          </a:xfrm>
        </p:spPr>
        <p:txBody>
          <a:bodyPr/>
          <a:lstStyle/>
          <a:p>
            <a:pPr marL="0" indent="0" algn="just">
              <a:buNone/>
            </a:pPr>
            <a:r>
              <a:rPr lang="uk-UA" altLang="uk-UA" sz="3200" dirty="0">
                <a:solidFill>
                  <a:srgbClr val="002949"/>
                </a:solidFill>
              </a:rPr>
              <a:t>Рішенням суду першої інстанції було частково задоволено позов про нарахування і виплату підвищення до пенсії. </a:t>
            </a:r>
            <a:endParaRPr lang="uk-UA" altLang="uk-UA" sz="3200" dirty="0" smtClean="0">
              <a:solidFill>
                <a:srgbClr val="002949"/>
              </a:solidFill>
            </a:endParaRPr>
          </a:p>
          <a:p>
            <a:pPr marL="0" indent="0" algn="just">
              <a:buNone/>
            </a:pPr>
            <a:r>
              <a:rPr lang="uk-UA" altLang="uk-UA" sz="3200" dirty="0" smtClean="0">
                <a:solidFill>
                  <a:srgbClr val="002949"/>
                </a:solidFill>
              </a:rPr>
              <a:t>Апеляційний </a:t>
            </a:r>
            <a:r>
              <a:rPr lang="uk-UA" altLang="uk-UA" sz="3200" dirty="0">
                <a:solidFill>
                  <a:srgbClr val="002949"/>
                </a:solidFill>
              </a:rPr>
              <a:t>суд прийняв подану представником заяву про відмову від позову, визнав рішення суду першої інстанції нечинним і закрив провадження. </a:t>
            </a:r>
            <a:endParaRPr lang="uk-UA" altLang="uk-UA" sz="3200" dirty="0" smtClean="0">
              <a:solidFill>
                <a:srgbClr val="002949"/>
              </a:solidFill>
            </a:endParaRPr>
          </a:p>
          <a:p>
            <a:pPr marL="0" indent="0" algn="just">
              <a:buNone/>
            </a:pPr>
            <a:r>
              <a:rPr lang="uk-UA" altLang="uk-UA" sz="3200" dirty="0" smtClean="0">
                <a:solidFill>
                  <a:srgbClr val="002949"/>
                </a:solidFill>
              </a:rPr>
              <a:t>У </a:t>
            </a:r>
            <a:r>
              <a:rPr lang="uk-UA" altLang="uk-UA" sz="3200" dirty="0">
                <a:solidFill>
                  <a:srgbClr val="002949"/>
                </a:solidFill>
              </a:rPr>
              <a:t>касаційній скарзі позивач зазначив, що відмова від позову не відповідала його дійсному волевиявленню, а документи, подані представником, містили розбіжності.</a:t>
            </a:r>
            <a:endParaRPr lang="uk-UA" altLang="uk-UA" sz="3200"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3558"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3559"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FAE8C68F-4077-4DA6-810C-4F24E459F06D}"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17</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4579" name="Заголовок 2"/>
          <p:cNvSpPr>
            <a:spLocks noGrp="1"/>
          </p:cNvSpPr>
          <p:nvPr>
            <p:ph type="title"/>
          </p:nvPr>
        </p:nvSpPr>
        <p:spPr>
          <a:xfrm>
            <a:off x="452438" y="328613"/>
            <a:ext cx="11310937" cy="1392237"/>
          </a:xfrm>
        </p:spPr>
        <p:txBody>
          <a:bodyPr/>
          <a:lstStyle/>
          <a:p>
            <a:pPr algn="ctr"/>
            <a:r>
              <a:rPr lang="ru-RU" altLang="uk-UA" sz="3200" b="1" smtClean="0">
                <a:solidFill>
                  <a:srgbClr val="004E9E"/>
                </a:solidFill>
              </a:rPr>
              <a:t>Постанова Верховного Суду від 22 </a:t>
            </a:r>
            <a:r>
              <a:rPr lang="uk-UA" altLang="uk-UA" sz="3200" b="1" smtClean="0">
                <a:solidFill>
                  <a:srgbClr val="004E9E"/>
                </a:solidFill>
              </a:rPr>
              <a:t>квітня</a:t>
            </a:r>
            <a:r>
              <a:rPr lang="ru-RU" altLang="uk-UA" sz="3200" b="1" smtClean="0">
                <a:solidFill>
                  <a:srgbClr val="004E9E"/>
                </a:solidFill>
              </a:rPr>
              <a:t> 2024 року</a:t>
            </a:r>
            <a:br>
              <a:rPr lang="ru-RU" altLang="uk-UA" sz="3200" b="1" smtClean="0">
                <a:solidFill>
                  <a:srgbClr val="004E9E"/>
                </a:solidFill>
              </a:rPr>
            </a:br>
            <a:r>
              <a:rPr lang="ru-RU" altLang="uk-UA" sz="3200" b="1" smtClean="0">
                <a:solidFill>
                  <a:srgbClr val="004E9E"/>
                </a:solidFill>
              </a:rPr>
              <a:t>у справі №240/19893/22</a:t>
            </a:r>
            <a:br>
              <a:rPr lang="ru-RU" altLang="uk-UA" sz="3200" b="1" smtClean="0">
                <a:solidFill>
                  <a:srgbClr val="004E9E"/>
                </a:solidFill>
              </a:rPr>
            </a:br>
            <a:r>
              <a:rPr lang="en-US" altLang="uk-UA" sz="2000" b="1" smtClean="0">
                <a:solidFill>
                  <a:srgbClr val="004E9E"/>
                </a:solidFill>
                <a:hlinkClick r:id="rId2"/>
              </a:rPr>
              <a:t>https://reyestr.court.gov.ua/Review/118531454</a:t>
            </a:r>
            <a:r>
              <a:rPr lang="uk-UA" altLang="uk-UA" sz="2000" b="1" smtClean="0">
                <a:solidFill>
                  <a:srgbClr val="004E9E"/>
                </a:solidFill>
              </a:rPr>
              <a:t> </a:t>
            </a:r>
            <a:endParaRPr lang="uk-UA" altLang="uk-UA" sz="2000" smtClean="0">
              <a:solidFill>
                <a:srgbClr val="004E9E"/>
              </a:solidFill>
            </a:endParaRPr>
          </a:p>
        </p:txBody>
      </p:sp>
      <p:sp>
        <p:nvSpPr>
          <p:cNvPr id="24580" name="Объект 3"/>
          <p:cNvSpPr>
            <a:spLocks noGrp="1"/>
          </p:cNvSpPr>
          <p:nvPr>
            <p:ph idx="1"/>
          </p:nvPr>
        </p:nvSpPr>
        <p:spPr>
          <a:xfrm>
            <a:off x="452438" y="1720850"/>
            <a:ext cx="11236325" cy="4127500"/>
          </a:xfrm>
        </p:spPr>
        <p:txBody>
          <a:bodyPr/>
          <a:lstStyle/>
          <a:p>
            <a:pPr marL="0" indent="0" algn="just">
              <a:buNone/>
            </a:pPr>
            <a:r>
              <a:rPr lang="uk-UA" altLang="uk-UA" sz="2500" dirty="0" smtClean="0">
                <a:solidFill>
                  <a:srgbClr val="002949"/>
                </a:solidFill>
              </a:rPr>
              <a:t>Зважаючи на вагомі процесуальні та матеріально-правові наслідки відмови позивача від позову (зокрема, неможливість повторного звернення з тотожним позовом) та на необхідність запобігання умисним дискредитуючим діям, на суді лежить обов'язок ретельної перевірки дійсного волевиявлення позивача та законності його процесуальних дій, особливо </a:t>
            </a:r>
            <a:r>
              <a:rPr lang="ru-RU" altLang="uk-UA" sz="2500" dirty="0">
                <a:solidFill>
                  <a:srgbClr val="002949"/>
                </a:solidFill>
              </a:rPr>
              <a:t>за </a:t>
            </a:r>
            <a:r>
              <a:rPr lang="uk-UA" altLang="uk-UA" sz="2500" dirty="0" smtClean="0">
                <a:solidFill>
                  <a:srgbClr val="002949"/>
                </a:solidFill>
              </a:rPr>
              <a:t>наявності ознак незвичайного характеру поданих документів. </a:t>
            </a:r>
          </a:p>
          <a:p>
            <a:pPr marL="0" indent="0" algn="just">
              <a:buFont typeface="Arial" panose="020B0604020202020204" pitchFamily="34" charset="0"/>
              <a:buNone/>
            </a:pPr>
            <a:r>
              <a:rPr lang="uk-UA" altLang="uk-UA" sz="2500" dirty="0" smtClean="0">
                <a:solidFill>
                  <a:srgbClr val="002949"/>
                </a:solidFill>
              </a:rPr>
              <a:t>Ця перевірка, яка має здійснюватися, проявляючи розумну обачність (</a:t>
            </a:r>
            <a:r>
              <a:rPr lang="en-US" altLang="uk-UA" sz="2500" dirty="0" smtClean="0">
                <a:solidFill>
                  <a:srgbClr val="002949"/>
                </a:solidFill>
              </a:rPr>
              <a:t>due diligence), </a:t>
            </a:r>
            <a:r>
              <a:rPr lang="uk-UA" altLang="uk-UA" sz="2500" dirty="0" smtClean="0">
                <a:solidFill>
                  <a:srgbClr val="002949"/>
                </a:solidFill>
              </a:rPr>
              <a:t>є обов'язковою передумовою прийняття відмови від позову і вимагає роз'яснення сторонам наслідків такої відмови, а також з'ясування відсутності порушень чиїх-небудь прав, свобод чи інтересів, що, за наявності раціональних сумнівів, може бути ефективно реалізовано лише в судовому засіданні з викликом учасників справи</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4582"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4583"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FEBC6D15-99A0-4FD6-8897-4A5372325E1B}"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18</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5603" name="Заголовок 2"/>
          <p:cNvSpPr>
            <a:spLocks noGrp="1"/>
          </p:cNvSpPr>
          <p:nvPr>
            <p:ph type="title"/>
          </p:nvPr>
        </p:nvSpPr>
        <p:spPr>
          <a:xfrm>
            <a:off x="452438" y="328613"/>
            <a:ext cx="11310937" cy="1143000"/>
          </a:xfrm>
        </p:spPr>
        <p:txBody>
          <a:bodyPr/>
          <a:lstStyle/>
          <a:p>
            <a:pPr algn="ctr"/>
            <a:r>
              <a:rPr lang="ru-RU" altLang="uk-UA" sz="3600" b="1" smtClean="0">
                <a:solidFill>
                  <a:srgbClr val="004E9E"/>
                </a:solidFill>
              </a:rPr>
              <a:t>Ухвала Верховного Суду від 16 квітня 2024 року </a:t>
            </a:r>
            <a:br>
              <a:rPr lang="ru-RU" altLang="uk-UA" sz="3600" b="1" smtClean="0">
                <a:solidFill>
                  <a:srgbClr val="004E9E"/>
                </a:solidFill>
              </a:rPr>
            </a:br>
            <a:r>
              <a:rPr lang="ru-RU" altLang="uk-UA" sz="3600" b="1" smtClean="0">
                <a:solidFill>
                  <a:srgbClr val="004E9E"/>
                </a:solidFill>
              </a:rPr>
              <a:t>у справі № 520/986/22 </a:t>
            </a:r>
            <a:br>
              <a:rPr lang="ru-RU" altLang="uk-UA" sz="3600" b="1" smtClean="0">
                <a:solidFill>
                  <a:srgbClr val="004E9E"/>
                </a:solidFill>
              </a:rPr>
            </a:br>
            <a:r>
              <a:rPr lang="ru-RU" altLang="uk-UA" sz="2000" b="1" smtClean="0">
                <a:solidFill>
                  <a:srgbClr val="004E9E"/>
                </a:solidFill>
              </a:rPr>
              <a:t>https://reyestr.court.gov.ua/Review/118402238 </a:t>
            </a:r>
            <a:endParaRPr lang="uk-UA" altLang="uk-UA" sz="2000" smtClean="0">
              <a:solidFill>
                <a:srgbClr val="004E9E"/>
              </a:solidFill>
            </a:endParaRPr>
          </a:p>
        </p:txBody>
      </p:sp>
      <p:sp>
        <p:nvSpPr>
          <p:cNvPr id="25604" name="Объект 3"/>
          <p:cNvSpPr>
            <a:spLocks noGrp="1"/>
          </p:cNvSpPr>
          <p:nvPr>
            <p:ph idx="1"/>
          </p:nvPr>
        </p:nvSpPr>
        <p:spPr>
          <a:xfrm>
            <a:off x="452438" y="1673225"/>
            <a:ext cx="11236325" cy="4175125"/>
          </a:xfrm>
        </p:spPr>
        <p:txBody>
          <a:bodyPr/>
          <a:lstStyle/>
          <a:p>
            <a:pPr marL="0" indent="0" algn="just">
              <a:buNone/>
            </a:pPr>
            <a:r>
              <a:rPr lang="uk-UA" altLang="uk-UA" sz="3200" dirty="0">
                <a:solidFill>
                  <a:srgbClr val="002949"/>
                </a:solidFill>
              </a:rPr>
              <a:t>У справі за позовом банку до НБУ після визнання банку неплатоспроможним надійшли дві заяви про відмову від позову: від уповноваженої особи ФГВФО та від адвоката, якому нею було видано довіреність. </a:t>
            </a:r>
            <a:endParaRPr lang="uk-UA" altLang="uk-UA" sz="3200" dirty="0" smtClean="0">
              <a:solidFill>
                <a:srgbClr val="002949"/>
              </a:solidFill>
            </a:endParaRPr>
          </a:p>
          <a:p>
            <a:pPr marL="0" indent="0" algn="just">
              <a:buNone/>
            </a:pPr>
            <a:r>
              <a:rPr lang="uk-UA" altLang="uk-UA" sz="3200" dirty="0" smtClean="0">
                <a:solidFill>
                  <a:srgbClr val="002949"/>
                </a:solidFill>
              </a:rPr>
              <a:t>Колишній </a:t>
            </a:r>
            <a:r>
              <a:rPr lang="uk-UA" altLang="uk-UA" sz="3200" dirty="0">
                <a:solidFill>
                  <a:srgbClr val="002949"/>
                </a:solidFill>
              </a:rPr>
              <a:t>акціонер банку заперечував проти прийняття відмови, вказуючи, що вона може порушити права власників банку та фактично унеможливити перегляд законності рішення НБУ.</a:t>
            </a:r>
            <a:endParaRPr lang="uk-UA" altLang="uk-UA" sz="3200"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5606"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5607"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39643960-82B2-4380-95FD-8EC3D403A26A}"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19</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6627" name="Заголовок 2"/>
          <p:cNvSpPr>
            <a:spLocks noGrp="1"/>
          </p:cNvSpPr>
          <p:nvPr>
            <p:ph type="title"/>
          </p:nvPr>
        </p:nvSpPr>
        <p:spPr>
          <a:xfrm>
            <a:off x="452438" y="328613"/>
            <a:ext cx="11310937" cy="1143000"/>
          </a:xfrm>
        </p:spPr>
        <p:txBody>
          <a:bodyPr/>
          <a:lstStyle/>
          <a:p>
            <a:pPr algn="ctr"/>
            <a:r>
              <a:rPr lang="ru-RU" altLang="uk-UA" sz="3600" b="1" dirty="0" smtClean="0">
                <a:solidFill>
                  <a:srgbClr val="004E9E"/>
                </a:solidFill>
              </a:rPr>
              <a:t>Ухвала Верховного Суду від 16 квітня 2024 року </a:t>
            </a:r>
            <a:br>
              <a:rPr lang="ru-RU" altLang="uk-UA" sz="3600" b="1" dirty="0" smtClean="0">
                <a:solidFill>
                  <a:srgbClr val="004E9E"/>
                </a:solidFill>
              </a:rPr>
            </a:br>
            <a:r>
              <a:rPr lang="ru-RU" altLang="uk-UA" sz="3600" b="1" dirty="0" smtClean="0">
                <a:solidFill>
                  <a:srgbClr val="004E9E"/>
                </a:solidFill>
              </a:rPr>
              <a:t>у справі № 520/986/22 </a:t>
            </a:r>
            <a:br>
              <a:rPr lang="ru-RU" altLang="uk-UA" sz="3600" b="1" dirty="0" smtClean="0">
                <a:solidFill>
                  <a:srgbClr val="004E9E"/>
                </a:solidFill>
              </a:rPr>
            </a:br>
            <a:r>
              <a:rPr lang="ru-RU" altLang="uk-UA" sz="2000" b="1" dirty="0" smtClean="0">
                <a:solidFill>
                  <a:srgbClr val="004E9E"/>
                </a:solidFill>
                <a:hlinkClick r:id="rId2"/>
              </a:rPr>
              <a:t>https://</a:t>
            </a:r>
            <a:r>
              <a:rPr lang="ru-RU" altLang="uk-UA" sz="2000" b="1" dirty="0" smtClean="0">
                <a:solidFill>
                  <a:srgbClr val="004E9E"/>
                </a:solidFill>
                <a:hlinkClick r:id="rId2"/>
              </a:rPr>
              <a:t>reyestr.court.gov.ua/Review/118402238</a:t>
            </a:r>
            <a:r>
              <a:rPr lang="ru-RU" altLang="uk-UA" sz="2000" b="1" dirty="0" smtClean="0">
                <a:solidFill>
                  <a:srgbClr val="004E9E"/>
                </a:solidFill>
              </a:rPr>
              <a:t>  </a:t>
            </a:r>
            <a:endParaRPr lang="uk-UA" altLang="uk-UA" sz="2000" dirty="0" smtClean="0">
              <a:solidFill>
                <a:srgbClr val="004E9E"/>
              </a:solidFill>
            </a:endParaRPr>
          </a:p>
        </p:txBody>
      </p:sp>
      <p:sp>
        <p:nvSpPr>
          <p:cNvPr id="26628" name="Объект 3"/>
          <p:cNvSpPr>
            <a:spLocks noGrp="1"/>
          </p:cNvSpPr>
          <p:nvPr>
            <p:ph idx="1"/>
          </p:nvPr>
        </p:nvSpPr>
        <p:spPr>
          <a:xfrm>
            <a:off x="452438" y="1673225"/>
            <a:ext cx="11236325" cy="4175125"/>
          </a:xfrm>
        </p:spPr>
        <p:txBody>
          <a:bodyPr/>
          <a:lstStyle/>
          <a:p>
            <a:pPr marL="0" indent="0" algn="just">
              <a:buNone/>
            </a:pPr>
            <a:r>
              <a:rPr lang="uk-UA" altLang="uk-UA" sz="3200" dirty="0">
                <a:solidFill>
                  <a:srgbClr val="002949"/>
                </a:solidFill>
              </a:rPr>
              <a:t>Верховний Суд зазначив, що право позивача відмовитися від позову обмежується вимогами статей 47 та 189 КАС України: така відмова не повинна суперечити закону або порушувати права, свободи чи інтереси інших осіб. </a:t>
            </a:r>
            <a:endParaRPr lang="uk-UA" altLang="uk-UA" sz="3200" dirty="0" smtClean="0">
              <a:solidFill>
                <a:srgbClr val="002949"/>
              </a:solidFill>
            </a:endParaRPr>
          </a:p>
          <a:p>
            <a:pPr marL="0" indent="0" algn="just">
              <a:buNone/>
            </a:pPr>
            <a:r>
              <a:rPr lang="uk-UA" altLang="uk-UA" sz="3200" dirty="0" smtClean="0">
                <a:solidFill>
                  <a:srgbClr val="002949"/>
                </a:solidFill>
              </a:rPr>
              <a:t>Приймаючи </a:t>
            </a:r>
            <a:r>
              <a:rPr lang="uk-UA" altLang="uk-UA" sz="3200" dirty="0">
                <a:solidFill>
                  <a:srgbClr val="002949"/>
                </a:solidFill>
              </a:rPr>
              <a:t>відмову, суд має перевірити відсутність обмежень у повноваженнях представника, дійсне волевиявлення позивача та вплив відповідної процесуальної дії на права інших осіб. У цій справі прийняття відмови могло призвести до порушення права власників банку на доступ до суду.</a:t>
            </a:r>
            <a:endParaRPr lang="uk-UA" altLang="uk-UA" sz="3200"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663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663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6147"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6148" name="Text Placeholder 12"/>
          <p:cNvSpPr txBox="1">
            <a:spLocks noChangeArrowheads="1"/>
          </p:cNvSpPr>
          <p:nvPr/>
        </p:nvSpPr>
        <p:spPr bwMode="auto">
          <a:xfrm>
            <a:off x="1709738" y="5988728"/>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6149"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39835B4A-3D08-42F0-B009-ACDC51482A45}"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6150" name="Заголовок 2"/>
          <p:cNvSpPr>
            <a:spLocks noGrp="1"/>
          </p:cNvSpPr>
          <p:nvPr>
            <p:ph type="title"/>
          </p:nvPr>
        </p:nvSpPr>
        <p:spPr>
          <a:xfrm>
            <a:off x="465138" y="207963"/>
            <a:ext cx="10515600" cy="812800"/>
          </a:xfrm>
        </p:spPr>
        <p:txBody>
          <a:bodyPr/>
          <a:lstStyle/>
          <a:p>
            <a:pPr algn="ctr"/>
            <a:r>
              <a:rPr lang="uk-UA" altLang="uk-UA" sz="3200" b="1" smtClean="0">
                <a:solidFill>
                  <a:srgbClr val="004E9E"/>
                </a:solidFill>
              </a:rPr>
              <a:t>ПОВʼЯЗАНІ ПОНЯТТЯ:</a:t>
            </a:r>
            <a:endParaRPr lang="uk-UA" altLang="uk-UA" sz="3200" smtClean="0">
              <a:solidFill>
                <a:srgbClr val="004E9E"/>
              </a:solidFill>
            </a:endParaRPr>
          </a:p>
        </p:txBody>
      </p:sp>
      <p:sp>
        <p:nvSpPr>
          <p:cNvPr id="6151" name="Объект 3"/>
          <p:cNvSpPr>
            <a:spLocks noGrp="1"/>
          </p:cNvSpPr>
          <p:nvPr>
            <p:ph idx="1"/>
          </p:nvPr>
        </p:nvSpPr>
        <p:spPr>
          <a:xfrm>
            <a:off x="465138" y="1020763"/>
            <a:ext cx="10898187" cy="4695825"/>
          </a:xfrm>
        </p:spPr>
        <p:txBody>
          <a:bodyPr/>
          <a:lstStyle/>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Доступ до правосуддя, апеляційне та касаційне оскарження</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Представництво </a:t>
            </a:r>
            <a:r>
              <a:rPr lang="uk-UA" altLang="uk-UA" sz="2400" dirty="0" smtClean="0">
                <a:solidFill>
                  <a:srgbClr val="002949"/>
                </a:solidFill>
              </a:rPr>
              <a:t>та </a:t>
            </a:r>
            <a:r>
              <a:rPr lang="uk-UA" altLang="uk-UA" sz="2400" dirty="0" smtClean="0">
                <a:solidFill>
                  <a:srgbClr val="002949"/>
                </a:solidFill>
              </a:rPr>
              <a:t>самопредставництво</a:t>
            </a:r>
            <a:endParaRPr lang="uk-UA" altLang="uk-UA" sz="2400" dirty="0" smtClean="0">
              <a:solidFill>
                <a:srgbClr val="002949"/>
              </a:solidFill>
            </a:endParaRP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Адвокат</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Ордер, довіреність (доручення) та договір про надання </a:t>
            </a:r>
            <a:r>
              <a:rPr lang="uk-UA" altLang="uk-UA" sz="2400" dirty="0" smtClean="0">
                <a:solidFill>
                  <a:srgbClr val="002949"/>
                </a:solidFill>
              </a:rPr>
              <a:t>правничої </a:t>
            </a:r>
            <a:r>
              <a:rPr lang="uk-UA" altLang="uk-UA" sz="2400" dirty="0" smtClean="0">
                <a:solidFill>
                  <a:srgbClr val="002949"/>
                </a:solidFill>
              </a:rPr>
              <a:t>допомоги</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Принципи рівності та змагальності </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Поновлення пропущеного строку</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Тривалість судового провадження</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Ефективний захист</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Формалізм</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Процесуальна економія</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Заборона зловживання процесуальними правами (добросовісність)</a:t>
            </a:r>
          </a:p>
          <a:p>
            <a:pPr marL="457200" indent="-457200" algn="just">
              <a:lnSpc>
                <a:spcPct val="100000"/>
              </a:lnSpc>
              <a:spcBef>
                <a:spcPct val="0"/>
              </a:spcBef>
              <a:buFont typeface="Arial" panose="020B0604020202020204" pitchFamily="34" charset="0"/>
              <a:buAutoNum type="arabicPeriod"/>
            </a:pPr>
            <a:r>
              <a:rPr lang="uk-UA" altLang="uk-UA" sz="2400" dirty="0" smtClean="0">
                <a:solidFill>
                  <a:srgbClr val="002949"/>
                </a:solidFill>
              </a:rPr>
              <a:t>Довіра до суду</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F417EF41-5AE4-445E-B3F5-707D3CEF0242}"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20</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8675" name="Заголовок 2"/>
          <p:cNvSpPr>
            <a:spLocks noGrp="1"/>
          </p:cNvSpPr>
          <p:nvPr>
            <p:ph type="title"/>
          </p:nvPr>
        </p:nvSpPr>
        <p:spPr>
          <a:xfrm>
            <a:off x="452438" y="230188"/>
            <a:ext cx="11461750" cy="914400"/>
          </a:xfrm>
        </p:spPr>
        <p:txBody>
          <a:bodyPr/>
          <a:lstStyle/>
          <a:p>
            <a:pPr algn="ctr"/>
            <a:r>
              <a:rPr lang="ru-RU" altLang="uk-UA" sz="3200" b="1" smtClean="0">
                <a:solidFill>
                  <a:srgbClr val="004E9E"/>
                </a:solidFill>
              </a:rPr>
              <a:t>ВИСНОВКИ</a:t>
            </a:r>
            <a:endParaRPr lang="uk-UA" altLang="uk-UA" sz="3200" smtClean="0">
              <a:solidFill>
                <a:srgbClr val="004E9E"/>
              </a:solidFill>
            </a:endParaRPr>
          </a:p>
        </p:txBody>
      </p:sp>
      <p:sp>
        <p:nvSpPr>
          <p:cNvPr id="28676" name="Объект 3"/>
          <p:cNvSpPr>
            <a:spLocks noGrp="1"/>
          </p:cNvSpPr>
          <p:nvPr>
            <p:ph idx="1"/>
          </p:nvPr>
        </p:nvSpPr>
        <p:spPr>
          <a:xfrm>
            <a:off x="452438" y="1144588"/>
            <a:ext cx="11287125" cy="4652962"/>
          </a:xfrm>
        </p:spPr>
        <p:txBody>
          <a:bodyPr/>
          <a:lstStyle/>
          <a:p>
            <a:pPr marL="457200" indent="-457200" algn="just">
              <a:buAutoNum type="arabicPeriod"/>
            </a:pPr>
            <a:r>
              <a:rPr lang="uk-UA" altLang="uk-UA" sz="3200" dirty="0" smtClean="0">
                <a:solidFill>
                  <a:srgbClr val="002949"/>
                </a:solidFill>
              </a:rPr>
              <a:t>Право на доступ до суду передбачає обов’язок дотримуватися встановлених процесуальним законом вимог до форми та порядку подання процесуальних документів.</a:t>
            </a:r>
          </a:p>
          <a:p>
            <a:pPr marL="457200" indent="-457200" algn="just">
              <a:buAutoNum type="arabicPeriod"/>
            </a:pPr>
            <a:r>
              <a:rPr lang="uk-UA" altLang="uk-UA" sz="3200" dirty="0" smtClean="0">
                <a:solidFill>
                  <a:srgbClr val="002949"/>
                </a:solidFill>
              </a:rPr>
              <a:t>Перевіряючи повноваження представника, суд має встановити особу представника, наявність повноважень діяти від імені довірителя та їх обсяг щодо конкретної процесуальної дії.</a:t>
            </a:r>
          </a:p>
          <a:p>
            <a:pPr marL="457200" indent="-457200" algn="just">
              <a:buAutoNum type="arabicPeriod"/>
            </a:pPr>
            <a:r>
              <a:rPr lang="uk-UA" altLang="uk-UA" sz="3200" dirty="0" smtClean="0">
                <a:solidFill>
                  <a:srgbClr val="002949"/>
                </a:solidFill>
              </a:rPr>
              <a:t>Метою такої перевірки є не формальний контроль документа, а забезпечення участі представника відповідно до дійсного волевиявлення та інтересів </a:t>
            </a:r>
            <a:r>
              <a:rPr lang="uk-UA" altLang="uk-UA" sz="3200" dirty="0" smtClean="0">
                <a:solidFill>
                  <a:srgbClr val="002949"/>
                </a:solidFill>
              </a:rPr>
              <a:t>довірителя.</a:t>
            </a:r>
            <a:endParaRPr lang="uk-UA" altLang="uk-UA" sz="3200"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8678"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8679" name="Text Placeholder 12"/>
          <p:cNvSpPr txBox="1">
            <a:spLocks noChangeArrowheads="1"/>
          </p:cNvSpPr>
          <p:nvPr/>
        </p:nvSpPr>
        <p:spPr bwMode="auto">
          <a:xfrm>
            <a:off x="1866900" y="5999163"/>
            <a:ext cx="90424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1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1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AC2D7820-6E7A-48BA-885C-55A2905C652F}"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21</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9699" name="Заголовок 2"/>
          <p:cNvSpPr>
            <a:spLocks noGrp="1"/>
          </p:cNvSpPr>
          <p:nvPr>
            <p:ph type="title"/>
          </p:nvPr>
        </p:nvSpPr>
        <p:spPr>
          <a:xfrm>
            <a:off x="466725" y="266700"/>
            <a:ext cx="11461750" cy="958850"/>
          </a:xfrm>
        </p:spPr>
        <p:txBody>
          <a:bodyPr/>
          <a:lstStyle/>
          <a:p>
            <a:pPr algn="ctr"/>
            <a:r>
              <a:rPr lang="ru-RU" altLang="uk-UA" sz="3200" b="1" smtClean="0">
                <a:solidFill>
                  <a:srgbClr val="004E9E"/>
                </a:solidFill>
              </a:rPr>
              <a:t>ВИСНОВКИ</a:t>
            </a:r>
            <a:endParaRPr lang="uk-UA" altLang="uk-UA" sz="3200" smtClean="0">
              <a:solidFill>
                <a:srgbClr val="004E9E"/>
              </a:solidFill>
            </a:endParaRPr>
          </a:p>
        </p:txBody>
      </p:sp>
      <p:sp>
        <p:nvSpPr>
          <p:cNvPr id="29700" name="Объект 3"/>
          <p:cNvSpPr>
            <a:spLocks noGrp="1"/>
          </p:cNvSpPr>
          <p:nvPr>
            <p:ph idx="1"/>
          </p:nvPr>
        </p:nvSpPr>
        <p:spPr>
          <a:xfrm>
            <a:off x="441325" y="1225549"/>
            <a:ext cx="11287125" cy="4533901"/>
          </a:xfrm>
        </p:spPr>
        <p:txBody>
          <a:bodyPr/>
          <a:lstStyle/>
          <a:p>
            <a:pPr marL="0" indent="0" algn="just">
              <a:buNone/>
            </a:pPr>
            <a:r>
              <a:rPr lang="uk-UA" altLang="uk-UA" sz="3200" dirty="0" smtClean="0">
                <a:solidFill>
                  <a:srgbClr val="002949"/>
                </a:solidFill>
              </a:rPr>
              <a:t>4. Повноваження адвоката підтверджуються документами, передбаченими процесуальним законом і Законом України «Про адвокатуру та адвокатську діяльність», з урахуванням форми їх подання — паперової або електронної.</a:t>
            </a:r>
          </a:p>
          <a:p>
            <a:pPr marL="0" indent="0" algn="just">
              <a:buNone/>
            </a:pPr>
            <a:r>
              <a:rPr lang="uk-UA" altLang="uk-UA" sz="3200" dirty="0" smtClean="0">
                <a:solidFill>
                  <a:srgbClr val="002949"/>
                </a:solidFill>
              </a:rPr>
              <a:t>5. Ордер, довіреність, договір про надання правничої допомоги та доручення органу безоплатної правничої допомоги мають різну правову природу. Тому достатність кожного документа необхідно оцінювати з урахуванням процесуальної дії, способу подання документа та наявності обґрунтованих сумнівів щодо повноважень.</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9702"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9703" name="Text Placeholder 12"/>
          <p:cNvSpPr txBox="1">
            <a:spLocks noChangeArrowheads="1"/>
          </p:cNvSpPr>
          <p:nvPr/>
        </p:nvSpPr>
        <p:spPr bwMode="auto">
          <a:xfrm>
            <a:off x="1709738" y="5999163"/>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DC334457-CD70-40BC-B001-AC8E62027072}"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22</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30723" name="Заголовок 2"/>
          <p:cNvSpPr>
            <a:spLocks noGrp="1"/>
          </p:cNvSpPr>
          <p:nvPr>
            <p:ph type="title"/>
          </p:nvPr>
        </p:nvSpPr>
        <p:spPr>
          <a:xfrm>
            <a:off x="452438" y="428625"/>
            <a:ext cx="11461750" cy="679450"/>
          </a:xfrm>
        </p:spPr>
        <p:txBody>
          <a:bodyPr/>
          <a:lstStyle/>
          <a:p>
            <a:pPr algn="ctr"/>
            <a:r>
              <a:rPr lang="ru-RU" altLang="uk-UA" sz="3200" b="1" dirty="0" smtClean="0">
                <a:solidFill>
                  <a:srgbClr val="004E9E"/>
                </a:solidFill>
              </a:rPr>
              <a:t>ВИСНОВКИ</a:t>
            </a:r>
            <a:endParaRPr lang="uk-UA" altLang="uk-UA" sz="3200" dirty="0" smtClean="0">
              <a:solidFill>
                <a:srgbClr val="004E9E"/>
              </a:solidFill>
            </a:endParaRPr>
          </a:p>
        </p:txBody>
      </p:sp>
      <p:sp>
        <p:nvSpPr>
          <p:cNvPr id="30724" name="Объект 3"/>
          <p:cNvSpPr>
            <a:spLocks noGrp="1"/>
          </p:cNvSpPr>
          <p:nvPr>
            <p:ph idx="1"/>
          </p:nvPr>
        </p:nvSpPr>
        <p:spPr>
          <a:xfrm>
            <a:off x="452438" y="1190625"/>
            <a:ext cx="11287125" cy="4549775"/>
          </a:xfrm>
        </p:spPr>
        <p:txBody>
          <a:bodyPr/>
          <a:lstStyle/>
          <a:p>
            <a:pPr marL="0" indent="0" algn="just">
              <a:buNone/>
            </a:pPr>
            <a:r>
              <a:rPr lang="uk-UA" altLang="uk-UA" sz="2900" dirty="0" smtClean="0">
                <a:solidFill>
                  <a:srgbClr val="002949"/>
                </a:solidFill>
              </a:rPr>
              <a:t>6. Подання разом з ордером договору про надання правничої допомоги або витягу з нього не повинно бути автоматичною вимогою в кожній справі. Необхідність дослідження договору може виникати за наявності обґрунтованих сумнівів щодо дійсного волевиявлення довірителя, чинності представництва або обсягу повноважень адвоката на вчинення процесуальної дії з істотними правовими наслідками.</a:t>
            </a:r>
          </a:p>
          <a:p>
            <a:pPr marL="0" indent="0" algn="just">
              <a:buNone/>
            </a:pPr>
            <a:r>
              <a:rPr lang="uk-UA" altLang="uk-UA" sz="2900" dirty="0" smtClean="0">
                <a:solidFill>
                  <a:srgbClr val="002949"/>
                </a:solidFill>
              </a:rPr>
              <a:t>7. Звернення до суду через адвоката не повинно спричиняти для особи додаткових непропорційних перешкод у реалізації права на доступ до правосуддя. Водночас суд має реагувати на об’єктивні ознаки того, що представник діє без належного уповноваження або всупереч волі довірителя.</a:t>
            </a:r>
            <a:endParaRPr lang="uk-UA" altLang="uk-UA" sz="2900" dirty="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30726"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30727" name="Text Placeholder 12"/>
          <p:cNvSpPr txBox="1">
            <a:spLocks noChangeArrowheads="1"/>
          </p:cNvSpPr>
          <p:nvPr/>
        </p:nvSpPr>
        <p:spPr bwMode="auto">
          <a:xfrm>
            <a:off x="1709738" y="5999163"/>
            <a:ext cx="95377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2E3FD68C-1F80-4192-9C6C-B8D99557BF97}"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23</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31747" name="Заголовок 2"/>
          <p:cNvSpPr>
            <a:spLocks noGrp="1"/>
          </p:cNvSpPr>
          <p:nvPr>
            <p:ph type="title"/>
          </p:nvPr>
        </p:nvSpPr>
        <p:spPr>
          <a:xfrm>
            <a:off x="452438" y="428625"/>
            <a:ext cx="11461750" cy="858838"/>
          </a:xfrm>
        </p:spPr>
        <p:txBody>
          <a:bodyPr/>
          <a:lstStyle/>
          <a:p>
            <a:pPr algn="ctr"/>
            <a:r>
              <a:rPr lang="ru-RU" altLang="uk-UA" sz="3200" b="1" smtClean="0">
                <a:solidFill>
                  <a:srgbClr val="004E9E"/>
                </a:solidFill>
              </a:rPr>
              <a:t>ВИСНОВКИ</a:t>
            </a:r>
            <a:endParaRPr lang="uk-UA" altLang="uk-UA" sz="3200" smtClean="0">
              <a:solidFill>
                <a:srgbClr val="004E9E"/>
              </a:solidFill>
            </a:endParaRPr>
          </a:p>
        </p:txBody>
      </p:sp>
      <p:sp>
        <p:nvSpPr>
          <p:cNvPr id="31748" name="Объект 3"/>
          <p:cNvSpPr>
            <a:spLocks noGrp="1"/>
          </p:cNvSpPr>
          <p:nvPr>
            <p:ph idx="1"/>
          </p:nvPr>
        </p:nvSpPr>
        <p:spPr>
          <a:xfrm>
            <a:off x="452438" y="1287463"/>
            <a:ext cx="11287125" cy="4452937"/>
          </a:xfrm>
        </p:spPr>
        <p:txBody>
          <a:bodyPr/>
          <a:lstStyle/>
          <a:p>
            <a:pPr marL="0" indent="0" algn="just">
              <a:buNone/>
            </a:pPr>
            <a:r>
              <a:rPr lang="uk-UA" altLang="uk-UA" sz="3000" dirty="0">
                <a:solidFill>
                  <a:srgbClr val="002949"/>
                </a:solidFill>
              </a:rPr>
              <a:t>8. Документи про повноваження мають давати можливість перевірити їх справжність, чинність та зв’язок із конкретною процесуальною дією</a:t>
            </a:r>
            <a:r>
              <a:rPr lang="uk-UA" altLang="uk-UA" sz="3000" dirty="0" smtClean="0">
                <a:solidFill>
                  <a:srgbClr val="002949"/>
                </a:solidFill>
              </a:rPr>
              <a:t>.</a:t>
            </a:r>
          </a:p>
          <a:p>
            <a:pPr marL="0" indent="0" algn="just">
              <a:buNone/>
            </a:pPr>
            <a:r>
              <a:rPr lang="uk-UA" altLang="uk-UA" sz="3000" dirty="0" smtClean="0">
                <a:solidFill>
                  <a:srgbClr val="002949"/>
                </a:solidFill>
              </a:rPr>
              <a:t>9</a:t>
            </a:r>
            <a:r>
              <a:rPr lang="uk-UA" altLang="uk-UA" sz="3000" dirty="0">
                <a:solidFill>
                  <a:srgbClr val="002949"/>
                </a:solidFill>
              </a:rPr>
              <a:t>. Адвокат зобов’язаний діяти добросовісно, перевіряти достовірність поданих матеріалів і забезпечувати поінформованість довірителя про процесуальні дії, що можуть мати істотні наслідки</a:t>
            </a:r>
            <a:r>
              <a:rPr lang="uk-UA" altLang="uk-UA" sz="3000" dirty="0" smtClean="0">
                <a:solidFill>
                  <a:srgbClr val="002949"/>
                </a:solidFill>
              </a:rPr>
              <a:t>.</a:t>
            </a:r>
          </a:p>
          <a:p>
            <a:pPr marL="0" indent="0" algn="just">
              <a:buNone/>
            </a:pPr>
            <a:r>
              <a:rPr lang="uk-UA" altLang="uk-UA" sz="3000" dirty="0" smtClean="0">
                <a:solidFill>
                  <a:srgbClr val="002949"/>
                </a:solidFill>
              </a:rPr>
              <a:t>10</a:t>
            </a:r>
            <a:r>
              <a:rPr lang="uk-UA" altLang="uk-UA" sz="3000" dirty="0">
                <a:solidFill>
                  <a:srgbClr val="002949"/>
                </a:solidFill>
              </a:rPr>
              <a:t>. Процесуальний формалізм є виправданим, якщо забезпечує законність, рівність сторін і юридичну визначеність; він стає надмірним, коли без достатньої мети створює непропорційну перешкоду для доступу до суду</a:t>
            </a:r>
            <a:r>
              <a:rPr lang="uk-UA" altLang="uk-UA" sz="3000" dirty="0" smtClean="0">
                <a:solidFill>
                  <a:srgbClr val="002949"/>
                </a:solidFill>
              </a:rPr>
              <a:t>.</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3175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31751" name="Text Placeholder 12"/>
          <p:cNvSpPr txBox="1">
            <a:spLocks noChangeArrowheads="1"/>
          </p:cNvSpPr>
          <p:nvPr/>
        </p:nvSpPr>
        <p:spPr bwMode="auto">
          <a:xfrm>
            <a:off x="1709738" y="5999163"/>
            <a:ext cx="95377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D5BC81B1-5F53-439A-AB4E-765A2FEB5716}"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24</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1267" name="Заголовок 2"/>
          <p:cNvSpPr>
            <a:spLocks noGrp="1"/>
          </p:cNvSpPr>
          <p:nvPr>
            <p:ph type="title"/>
          </p:nvPr>
        </p:nvSpPr>
        <p:spPr>
          <a:xfrm>
            <a:off x="452438" y="328613"/>
            <a:ext cx="11310937" cy="1354137"/>
          </a:xfrm>
        </p:spPr>
        <p:txBody>
          <a:bodyPr/>
          <a:lstStyle/>
          <a:p>
            <a:pPr algn="ctr"/>
            <a:r>
              <a:rPr lang="uk-UA" altLang="uk-UA" sz="3200" dirty="0">
                <a:solidFill>
                  <a:schemeClr val="accent1"/>
                </a:solidFill>
              </a:rPr>
              <a:t>Рішення ЄСПЛ у справі «</a:t>
            </a:r>
            <a:r>
              <a:rPr lang="en-US" altLang="uk-UA" sz="3200" dirty="0" err="1">
                <a:solidFill>
                  <a:schemeClr val="accent1"/>
                </a:solidFill>
              </a:rPr>
              <a:t>Ruminas</a:t>
            </a:r>
            <a:r>
              <a:rPr lang="en-US" altLang="uk-UA" sz="3200" dirty="0">
                <a:solidFill>
                  <a:schemeClr val="accent1"/>
                </a:solidFill>
              </a:rPr>
              <a:t> v. Lithuania</a:t>
            </a:r>
            <a:r>
              <a:rPr lang="en-US" altLang="uk-UA" sz="3200" dirty="0" smtClean="0">
                <a:solidFill>
                  <a:schemeClr val="accent1"/>
                </a:solidFill>
              </a:rPr>
              <a:t>»</a:t>
            </a:r>
            <a:r>
              <a:rPr lang="uk-UA" altLang="uk-UA" sz="3200" dirty="0" smtClean="0">
                <a:solidFill>
                  <a:schemeClr val="accent1"/>
                </a:solidFill>
              </a:rPr>
              <a:t> від </a:t>
            </a:r>
            <a:r>
              <a:rPr lang="uk-UA" altLang="uk-UA" sz="3200" dirty="0">
                <a:solidFill>
                  <a:schemeClr val="accent1"/>
                </a:solidFill>
              </a:rPr>
              <a:t>13 травня 2025 року, заява №</a:t>
            </a:r>
            <a:r>
              <a:rPr lang="uk-UA" altLang="uk-UA" sz="3200" dirty="0" smtClean="0">
                <a:solidFill>
                  <a:schemeClr val="accent1"/>
                </a:solidFill>
              </a:rPr>
              <a:t>3181/22</a:t>
            </a:r>
            <a:br>
              <a:rPr lang="uk-UA" altLang="uk-UA" sz="3200" dirty="0" smtClean="0">
                <a:solidFill>
                  <a:schemeClr val="accent1"/>
                </a:solidFill>
              </a:rPr>
            </a:br>
            <a:r>
              <a:rPr lang="en-US" altLang="uk-UA" sz="3200" dirty="0" smtClean="0">
                <a:solidFill>
                  <a:schemeClr val="accent1"/>
                </a:solidFill>
                <a:hlinkClick r:id="rId2"/>
              </a:rPr>
              <a:t>https</a:t>
            </a:r>
            <a:r>
              <a:rPr lang="en-US" altLang="uk-UA" sz="3200" dirty="0">
                <a:solidFill>
                  <a:schemeClr val="accent1"/>
                </a:solidFill>
                <a:hlinkClick r:id="rId2"/>
              </a:rPr>
              <a:t>://</a:t>
            </a:r>
            <a:r>
              <a:rPr lang="en-US" altLang="uk-UA" sz="3200" dirty="0" smtClean="0">
                <a:solidFill>
                  <a:schemeClr val="accent1"/>
                </a:solidFill>
                <a:hlinkClick r:id="rId2"/>
              </a:rPr>
              <a:t>hudoc.echr.coe.int/eng?i=001-243080</a:t>
            </a:r>
            <a:r>
              <a:rPr lang="uk-UA" altLang="uk-UA" sz="3200" dirty="0" smtClean="0">
                <a:solidFill>
                  <a:schemeClr val="accent1"/>
                </a:solidFill>
              </a:rPr>
              <a:t> </a:t>
            </a:r>
            <a:endParaRPr lang="uk-UA" altLang="uk-UA" sz="1400" dirty="0" smtClean="0">
              <a:solidFill>
                <a:schemeClr val="accent1"/>
              </a:solidFill>
            </a:endParaRPr>
          </a:p>
        </p:txBody>
      </p:sp>
      <p:sp>
        <p:nvSpPr>
          <p:cNvPr id="11268" name="Объект 3"/>
          <p:cNvSpPr>
            <a:spLocks noGrp="1"/>
          </p:cNvSpPr>
          <p:nvPr>
            <p:ph idx="1"/>
          </p:nvPr>
        </p:nvSpPr>
        <p:spPr>
          <a:xfrm>
            <a:off x="452438" y="1724025"/>
            <a:ext cx="11236325" cy="4124325"/>
          </a:xfrm>
        </p:spPr>
        <p:txBody>
          <a:bodyPr/>
          <a:lstStyle/>
          <a:p>
            <a:pPr marL="0" indent="0" algn="just">
              <a:buNone/>
            </a:pPr>
            <a:r>
              <a:rPr lang="uk-UA" altLang="uk-UA" dirty="0" smtClean="0">
                <a:solidFill>
                  <a:srgbClr val="002949"/>
                </a:solidFill>
              </a:rPr>
              <a:t>Провадження щодо заявника було закрито після встановлення реальної можливості помилкового показника поліцейського </a:t>
            </a:r>
            <a:r>
              <a:rPr lang="uk-UA" altLang="uk-UA" dirty="0" err="1" smtClean="0">
                <a:solidFill>
                  <a:srgbClr val="002949"/>
                </a:solidFill>
              </a:rPr>
              <a:t>алкотестера</a:t>
            </a:r>
            <a:r>
              <a:rPr lang="uk-UA" altLang="uk-UA" dirty="0" smtClean="0">
                <a:solidFill>
                  <a:srgbClr val="002949"/>
                </a:solidFill>
              </a:rPr>
              <a:t>, однак йому відмовили у відшкодуванні витрат на адвоката і медичне дослідження. </a:t>
            </a:r>
          </a:p>
          <a:p>
            <a:pPr marL="0" indent="0" algn="just">
              <a:buNone/>
            </a:pPr>
            <a:r>
              <a:rPr lang="uk-UA" altLang="uk-UA" dirty="0" smtClean="0">
                <a:solidFill>
                  <a:srgbClr val="002949"/>
                </a:solidFill>
              </a:rPr>
              <a:t>ЄСПЛ урахував, що заявник не спричинив переслідування власною поведінкою, послідовно заперечував обвинувачення, а заявлені витрати не були надмірними.</a:t>
            </a:r>
          </a:p>
          <a:p>
            <a:pPr marL="0" indent="0" algn="just">
              <a:buNone/>
            </a:pPr>
            <a:r>
              <a:rPr lang="uk-UA" altLang="uk-UA" dirty="0" smtClean="0">
                <a:solidFill>
                  <a:srgbClr val="002949"/>
                </a:solidFill>
              </a:rPr>
              <a:t>За таких обставин покладення на особу витрат на успішний захист від необґрунтованого адміністративного переслідування обмежило доступ до суду настільки, що зачепило саму сутність цього права.</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127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127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extLst>
      <p:ext uri="{BB962C8B-B14F-4D97-AF65-F5344CB8AC3E}">
        <p14:creationId xmlns:p14="http://schemas.microsoft.com/office/powerpoint/2010/main" val="10556106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D5BC81B1-5F53-439A-AB4E-765A2FEB5716}"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25</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1267" name="Заголовок 2"/>
          <p:cNvSpPr>
            <a:spLocks noGrp="1"/>
          </p:cNvSpPr>
          <p:nvPr>
            <p:ph type="title"/>
          </p:nvPr>
        </p:nvSpPr>
        <p:spPr>
          <a:xfrm>
            <a:off x="452438" y="328613"/>
            <a:ext cx="11310937" cy="1354137"/>
          </a:xfrm>
        </p:spPr>
        <p:txBody>
          <a:bodyPr/>
          <a:lstStyle/>
          <a:p>
            <a:pPr algn="ctr"/>
            <a:r>
              <a:rPr lang="uk-UA" altLang="uk-UA" sz="3200" dirty="0">
                <a:solidFill>
                  <a:schemeClr val="accent1"/>
                </a:solidFill>
              </a:rPr>
              <a:t>Рішення ЄСПЛ у справі «</a:t>
            </a:r>
            <a:r>
              <a:rPr lang="en-US" altLang="uk-UA" sz="3200" dirty="0" err="1">
                <a:solidFill>
                  <a:schemeClr val="accent1"/>
                </a:solidFill>
              </a:rPr>
              <a:t>Imanov</a:t>
            </a:r>
            <a:r>
              <a:rPr lang="en-US" altLang="uk-UA" sz="3200" dirty="0">
                <a:solidFill>
                  <a:schemeClr val="accent1"/>
                </a:solidFill>
              </a:rPr>
              <a:t> v. Azerbaijan</a:t>
            </a:r>
            <a:r>
              <a:rPr lang="en-US" altLang="uk-UA" sz="3200" dirty="0" smtClean="0">
                <a:solidFill>
                  <a:schemeClr val="accent1"/>
                </a:solidFill>
              </a:rPr>
              <a:t>»</a:t>
            </a:r>
            <a:r>
              <a:rPr lang="uk-UA" altLang="uk-UA" sz="3200" dirty="0" smtClean="0">
                <a:solidFill>
                  <a:schemeClr val="accent1"/>
                </a:solidFill>
              </a:rPr>
              <a:t> від </a:t>
            </a:r>
            <a:r>
              <a:rPr lang="uk-UA" altLang="uk-UA" sz="3200" dirty="0">
                <a:solidFill>
                  <a:schemeClr val="accent1"/>
                </a:solidFill>
              </a:rPr>
              <a:t>7 жовтня 2025 року, заява №</a:t>
            </a:r>
            <a:r>
              <a:rPr lang="uk-UA" altLang="uk-UA" sz="3200" dirty="0" smtClean="0">
                <a:solidFill>
                  <a:schemeClr val="accent1"/>
                </a:solidFill>
              </a:rPr>
              <a:t>62/20</a:t>
            </a:r>
            <a:br>
              <a:rPr lang="uk-UA" altLang="uk-UA" sz="3200" dirty="0" smtClean="0">
                <a:solidFill>
                  <a:schemeClr val="accent1"/>
                </a:solidFill>
              </a:rPr>
            </a:br>
            <a:r>
              <a:rPr lang="en-US" altLang="uk-UA" sz="3200" dirty="0" smtClean="0">
                <a:solidFill>
                  <a:schemeClr val="accent1"/>
                </a:solidFill>
                <a:hlinkClick r:id="rId2"/>
              </a:rPr>
              <a:t>https</a:t>
            </a:r>
            <a:r>
              <a:rPr lang="en-US" altLang="uk-UA" sz="3200" dirty="0">
                <a:solidFill>
                  <a:schemeClr val="accent1"/>
                </a:solidFill>
                <a:hlinkClick r:id="rId2"/>
              </a:rPr>
              <a:t>://</a:t>
            </a:r>
            <a:r>
              <a:rPr lang="en-US" altLang="uk-UA" sz="3200" dirty="0" smtClean="0">
                <a:solidFill>
                  <a:schemeClr val="accent1"/>
                </a:solidFill>
                <a:hlinkClick r:id="rId2"/>
              </a:rPr>
              <a:t>hudoc.echr.coe.int/eng?i=001-245077</a:t>
            </a:r>
            <a:r>
              <a:rPr lang="uk-UA" altLang="uk-UA" sz="3200" dirty="0" smtClean="0">
                <a:solidFill>
                  <a:schemeClr val="accent1"/>
                </a:solidFill>
              </a:rPr>
              <a:t> </a:t>
            </a:r>
            <a:endParaRPr lang="uk-UA" altLang="uk-UA" sz="1400" dirty="0" smtClean="0">
              <a:solidFill>
                <a:schemeClr val="accent1"/>
              </a:solidFill>
            </a:endParaRPr>
          </a:p>
        </p:txBody>
      </p:sp>
      <p:sp>
        <p:nvSpPr>
          <p:cNvPr id="11268" name="Объект 3"/>
          <p:cNvSpPr>
            <a:spLocks noGrp="1"/>
          </p:cNvSpPr>
          <p:nvPr>
            <p:ph idx="1"/>
          </p:nvPr>
        </p:nvSpPr>
        <p:spPr>
          <a:xfrm>
            <a:off x="452438" y="1724025"/>
            <a:ext cx="11236325" cy="4124325"/>
          </a:xfrm>
        </p:spPr>
        <p:txBody>
          <a:bodyPr/>
          <a:lstStyle/>
          <a:p>
            <a:pPr marL="0" indent="0" algn="just">
              <a:buNone/>
            </a:pPr>
            <a:r>
              <a:rPr lang="uk-UA" altLang="uk-UA" dirty="0">
                <a:solidFill>
                  <a:srgbClr val="002949"/>
                </a:solidFill>
              </a:rPr>
              <a:t>Адвоката було позбавлено права на професію через повідомлення пресі про твердження клієнта щодо жорстокого поводження у в’язниці та про побачені ним тілесні ушкодження. </a:t>
            </a:r>
            <a:endParaRPr lang="uk-UA" altLang="uk-UA" dirty="0" smtClean="0">
              <a:solidFill>
                <a:srgbClr val="002949"/>
              </a:solidFill>
            </a:endParaRPr>
          </a:p>
          <a:p>
            <a:pPr marL="0" indent="0" algn="just">
              <a:buNone/>
            </a:pPr>
            <a:r>
              <a:rPr lang="uk-UA" altLang="uk-UA" dirty="0" smtClean="0">
                <a:solidFill>
                  <a:srgbClr val="002949"/>
                </a:solidFill>
              </a:rPr>
              <a:t>ЄСПЛ </a:t>
            </a:r>
            <a:r>
              <a:rPr lang="uk-UA" altLang="uk-UA" dirty="0">
                <a:solidFill>
                  <a:srgbClr val="002949"/>
                </a:solidFill>
              </a:rPr>
              <a:t>зазначив, що повідомлення про можливе жорстоке поводження з особою, яка перебуває під контролем держави, становить значний суспільний інтерес, а заяви адвоката не були апріорі безпідставними</a:t>
            </a:r>
            <a:r>
              <a:rPr lang="uk-UA" altLang="uk-UA" dirty="0" smtClean="0">
                <a:solidFill>
                  <a:srgbClr val="002949"/>
                </a:solidFill>
              </a:rPr>
              <a:t>.</a:t>
            </a:r>
          </a:p>
          <a:p>
            <a:pPr marL="0" indent="0" algn="just">
              <a:buNone/>
            </a:pPr>
            <a:r>
              <a:rPr lang="uk-UA" altLang="uk-UA" dirty="0" smtClean="0">
                <a:solidFill>
                  <a:srgbClr val="002949"/>
                </a:solidFill>
              </a:rPr>
              <a:t>Національні </a:t>
            </a:r>
            <a:r>
              <a:rPr lang="uk-UA" altLang="uk-UA" dirty="0">
                <a:solidFill>
                  <a:srgbClr val="002949"/>
                </a:solidFill>
              </a:rPr>
              <a:t>суди не навели достатніх причин для застосування найсуворішої дисциплінарної санкції, яка була непропорційною і могла мати стримувальний ефект для виконання адвокатами функцій захисту.</a:t>
            </a:r>
            <a:endParaRPr lang="uk-UA" altLang="uk-UA"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127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127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extLst>
      <p:ext uri="{BB962C8B-B14F-4D97-AF65-F5344CB8AC3E}">
        <p14:creationId xmlns:p14="http://schemas.microsoft.com/office/powerpoint/2010/main" val="20919572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D5BC81B1-5F53-439A-AB4E-765A2FEB5716}"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26</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1267" name="Заголовок 2"/>
          <p:cNvSpPr>
            <a:spLocks noGrp="1"/>
          </p:cNvSpPr>
          <p:nvPr>
            <p:ph type="title"/>
          </p:nvPr>
        </p:nvSpPr>
        <p:spPr>
          <a:xfrm>
            <a:off x="452438" y="328613"/>
            <a:ext cx="11310937" cy="1354137"/>
          </a:xfrm>
        </p:spPr>
        <p:txBody>
          <a:bodyPr/>
          <a:lstStyle/>
          <a:p>
            <a:pPr algn="ctr"/>
            <a:r>
              <a:rPr lang="uk-UA" altLang="uk-UA" sz="3200" dirty="0">
                <a:solidFill>
                  <a:schemeClr val="accent1"/>
                </a:solidFill>
              </a:rPr>
              <a:t>Рішення ЄСПЛ у справі «</a:t>
            </a:r>
            <a:r>
              <a:rPr lang="en-US" altLang="uk-UA" sz="3200" dirty="0" err="1">
                <a:solidFill>
                  <a:schemeClr val="accent1"/>
                </a:solidFill>
              </a:rPr>
              <a:t>Avramych</a:t>
            </a:r>
            <a:r>
              <a:rPr lang="en-US" altLang="uk-UA" sz="3200" dirty="0">
                <a:solidFill>
                  <a:schemeClr val="accent1"/>
                </a:solidFill>
              </a:rPr>
              <a:t> v. Ukraine</a:t>
            </a:r>
            <a:r>
              <a:rPr lang="en-US" altLang="uk-UA" sz="3200" dirty="0" smtClean="0">
                <a:solidFill>
                  <a:schemeClr val="accent1"/>
                </a:solidFill>
              </a:rPr>
              <a:t>»</a:t>
            </a:r>
            <a:r>
              <a:rPr lang="uk-UA" altLang="uk-UA" sz="3200" dirty="0" smtClean="0">
                <a:solidFill>
                  <a:schemeClr val="accent1"/>
                </a:solidFill>
              </a:rPr>
              <a:t> від </a:t>
            </a:r>
            <a:r>
              <a:rPr lang="uk-UA" altLang="uk-UA" sz="3200" dirty="0">
                <a:solidFill>
                  <a:schemeClr val="accent1"/>
                </a:solidFill>
              </a:rPr>
              <a:t>28 травня 2026 року, заява №</a:t>
            </a:r>
            <a:r>
              <a:rPr lang="uk-UA" altLang="uk-UA" sz="3200" dirty="0" smtClean="0">
                <a:solidFill>
                  <a:schemeClr val="accent1"/>
                </a:solidFill>
              </a:rPr>
              <a:t>51682/17</a:t>
            </a:r>
            <a:br>
              <a:rPr lang="uk-UA" altLang="uk-UA" sz="3200" dirty="0" smtClean="0">
                <a:solidFill>
                  <a:schemeClr val="accent1"/>
                </a:solidFill>
              </a:rPr>
            </a:br>
            <a:r>
              <a:rPr lang="en-US" altLang="uk-UA" sz="3200" dirty="0" smtClean="0">
                <a:solidFill>
                  <a:schemeClr val="accent1"/>
                </a:solidFill>
                <a:hlinkClick r:id="rId2"/>
              </a:rPr>
              <a:t>https</a:t>
            </a:r>
            <a:r>
              <a:rPr lang="en-US" altLang="uk-UA" sz="3200" dirty="0">
                <a:solidFill>
                  <a:schemeClr val="accent1"/>
                </a:solidFill>
                <a:hlinkClick r:id="rId2"/>
              </a:rPr>
              <a:t>://</a:t>
            </a:r>
            <a:r>
              <a:rPr lang="en-US" altLang="uk-UA" sz="3200" dirty="0" smtClean="0">
                <a:solidFill>
                  <a:schemeClr val="accent1"/>
                </a:solidFill>
                <a:hlinkClick r:id="rId2"/>
              </a:rPr>
              <a:t>hudoc.echr.coe.int/eng?i=001-250213</a:t>
            </a:r>
            <a:r>
              <a:rPr lang="uk-UA" altLang="uk-UA" sz="3200" dirty="0" smtClean="0">
                <a:solidFill>
                  <a:schemeClr val="accent1"/>
                </a:solidFill>
              </a:rPr>
              <a:t> </a:t>
            </a:r>
            <a:endParaRPr lang="uk-UA" altLang="uk-UA" sz="1400" dirty="0" smtClean="0">
              <a:solidFill>
                <a:schemeClr val="accent1"/>
              </a:solidFill>
            </a:endParaRPr>
          </a:p>
        </p:txBody>
      </p:sp>
      <p:sp>
        <p:nvSpPr>
          <p:cNvPr id="11268" name="Объект 3"/>
          <p:cNvSpPr>
            <a:spLocks noGrp="1"/>
          </p:cNvSpPr>
          <p:nvPr>
            <p:ph idx="1"/>
          </p:nvPr>
        </p:nvSpPr>
        <p:spPr>
          <a:xfrm>
            <a:off x="452438" y="1724025"/>
            <a:ext cx="11236325" cy="4124325"/>
          </a:xfrm>
        </p:spPr>
        <p:txBody>
          <a:bodyPr/>
          <a:lstStyle/>
          <a:p>
            <a:pPr marL="0" indent="0" algn="just">
              <a:buNone/>
            </a:pPr>
            <a:r>
              <a:rPr lang="uk-UA" altLang="uk-UA" dirty="0" smtClean="0">
                <a:solidFill>
                  <a:srgbClr val="002949"/>
                </a:solidFill>
              </a:rPr>
              <a:t>Між складенням протоколу про адміністративне правопорушення і судовим розглядом минуло лише кілька годин, після чого заявникові було призначено шість діб адміністративного арешту з негайним виконанням. ЄСПЛ дійшов висновку, що за таких обставин заявник не мав реальної можливості належно ознайомитися з обвинуваченням і доказами та сформувати життєздатну стратегію захисту.</a:t>
            </a:r>
          </a:p>
          <a:p>
            <a:pPr marL="0" indent="0" algn="just">
              <a:buNone/>
            </a:pPr>
            <a:r>
              <a:rPr lang="uk-UA" altLang="uk-UA" dirty="0" smtClean="0">
                <a:solidFill>
                  <a:srgbClr val="002949"/>
                </a:solidFill>
              </a:rPr>
              <a:t>Апеляційний перегляд не усунув порушення, оскільки на момент його проведення заявник уже повністю відбув адміністративний арешт; швидкість провадження не може підміняти реальну можливість підготувати захист.</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127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127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extLst>
      <p:ext uri="{BB962C8B-B14F-4D97-AF65-F5344CB8AC3E}">
        <p14:creationId xmlns:p14="http://schemas.microsoft.com/office/powerpoint/2010/main" val="1964541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D5BC81B1-5F53-439A-AB4E-765A2FEB5716}"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27</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1267" name="Заголовок 2"/>
          <p:cNvSpPr>
            <a:spLocks noGrp="1"/>
          </p:cNvSpPr>
          <p:nvPr>
            <p:ph type="title"/>
          </p:nvPr>
        </p:nvSpPr>
        <p:spPr>
          <a:xfrm>
            <a:off x="452438" y="328613"/>
            <a:ext cx="11310937" cy="1354137"/>
          </a:xfrm>
        </p:spPr>
        <p:txBody>
          <a:bodyPr/>
          <a:lstStyle/>
          <a:p>
            <a:pPr algn="ctr"/>
            <a:r>
              <a:rPr lang="uk-UA" altLang="uk-UA" sz="3200" dirty="0">
                <a:solidFill>
                  <a:schemeClr val="accent1"/>
                </a:solidFill>
              </a:rPr>
              <a:t>Рішення ЄСПЛ у справі «</a:t>
            </a:r>
            <a:r>
              <a:rPr lang="en-US" altLang="uk-UA" sz="3200" dirty="0" err="1">
                <a:solidFill>
                  <a:schemeClr val="accent1"/>
                </a:solidFill>
              </a:rPr>
              <a:t>Krpelík</a:t>
            </a:r>
            <a:r>
              <a:rPr lang="en-US" altLang="uk-UA" sz="3200" dirty="0">
                <a:solidFill>
                  <a:schemeClr val="accent1"/>
                </a:solidFill>
              </a:rPr>
              <a:t> v. the Czech Republic</a:t>
            </a:r>
            <a:r>
              <a:rPr lang="en-US" altLang="uk-UA" sz="3200" dirty="0" smtClean="0">
                <a:solidFill>
                  <a:schemeClr val="accent1"/>
                </a:solidFill>
              </a:rPr>
              <a:t>»</a:t>
            </a:r>
            <a:r>
              <a:rPr lang="uk-UA" altLang="uk-UA" sz="3200" dirty="0" smtClean="0">
                <a:solidFill>
                  <a:schemeClr val="accent1"/>
                </a:solidFill>
              </a:rPr>
              <a:t> від </a:t>
            </a:r>
            <a:r>
              <a:rPr lang="uk-UA" altLang="uk-UA" sz="3200" dirty="0">
                <a:solidFill>
                  <a:schemeClr val="accent1"/>
                </a:solidFill>
              </a:rPr>
              <a:t>12 червня 2025 року, заява №</a:t>
            </a:r>
            <a:r>
              <a:rPr lang="uk-UA" altLang="uk-UA" sz="3200" dirty="0" smtClean="0">
                <a:solidFill>
                  <a:schemeClr val="accent1"/>
                </a:solidFill>
              </a:rPr>
              <a:t>23963/21</a:t>
            </a:r>
            <a:br>
              <a:rPr lang="uk-UA" altLang="uk-UA" sz="3200" dirty="0" smtClean="0">
                <a:solidFill>
                  <a:schemeClr val="accent1"/>
                </a:solidFill>
              </a:rPr>
            </a:br>
            <a:r>
              <a:rPr lang="en-US" altLang="uk-UA" sz="3200" dirty="0" smtClean="0">
                <a:solidFill>
                  <a:schemeClr val="accent1"/>
                </a:solidFill>
                <a:hlinkClick r:id="rId2"/>
              </a:rPr>
              <a:t>https</a:t>
            </a:r>
            <a:r>
              <a:rPr lang="en-US" altLang="uk-UA" sz="3200" dirty="0">
                <a:solidFill>
                  <a:schemeClr val="accent1"/>
                </a:solidFill>
                <a:hlinkClick r:id="rId2"/>
              </a:rPr>
              <a:t>://</a:t>
            </a:r>
            <a:r>
              <a:rPr lang="en-US" altLang="uk-UA" sz="3200" dirty="0" smtClean="0">
                <a:solidFill>
                  <a:schemeClr val="accent1"/>
                </a:solidFill>
                <a:hlinkClick r:id="rId2"/>
              </a:rPr>
              <a:t>hudoc.echr.coe.int/eng?i=001-243566</a:t>
            </a:r>
            <a:r>
              <a:rPr lang="uk-UA" altLang="uk-UA" sz="3200" dirty="0" smtClean="0">
                <a:solidFill>
                  <a:schemeClr val="accent1"/>
                </a:solidFill>
              </a:rPr>
              <a:t> </a:t>
            </a:r>
            <a:endParaRPr lang="uk-UA" altLang="uk-UA" sz="1400" dirty="0" smtClean="0">
              <a:solidFill>
                <a:schemeClr val="accent1"/>
              </a:solidFill>
            </a:endParaRPr>
          </a:p>
        </p:txBody>
      </p:sp>
      <p:sp>
        <p:nvSpPr>
          <p:cNvPr id="11268" name="Объект 3"/>
          <p:cNvSpPr>
            <a:spLocks noGrp="1"/>
          </p:cNvSpPr>
          <p:nvPr>
            <p:ph idx="1"/>
          </p:nvPr>
        </p:nvSpPr>
        <p:spPr>
          <a:xfrm>
            <a:off x="583107" y="1739106"/>
            <a:ext cx="11236325" cy="4124325"/>
          </a:xfrm>
        </p:spPr>
        <p:txBody>
          <a:bodyPr/>
          <a:lstStyle/>
          <a:p>
            <a:pPr marL="0" indent="0" algn="just">
              <a:buNone/>
            </a:pPr>
            <a:r>
              <a:rPr lang="uk-UA" altLang="uk-UA" sz="2600" dirty="0" smtClean="0">
                <a:solidFill>
                  <a:srgbClr val="002949"/>
                </a:solidFill>
              </a:rPr>
              <a:t>Заявник з інтелектуальними порушеннями відмовився від адвоката після роз’яснення прав за допомогою складних заздалегідь надрукованих формулярів, а надані ним без адвоката </a:t>
            </a:r>
            <a:r>
              <a:rPr lang="uk-UA" altLang="uk-UA" sz="2600" dirty="0" err="1" smtClean="0">
                <a:solidFill>
                  <a:srgbClr val="002949"/>
                </a:solidFill>
              </a:rPr>
              <a:t>самообвинувальні</a:t>
            </a:r>
            <a:r>
              <a:rPr lang="uk-UA" altLang="uk-UA" sz="2600" dirty="0" smtClean="0">
                <a:solidFill>
                  <a:srgbClr val="002949"/>
                </a:solidFill>
              </a:rPr>
              <a:t> показання стали ключовим доказом вини. </a:t>
            </a:r>
          </a:p>
          <a:p>
            <a:pPr marL="0" indent="0" algn="just">
              <a:buNone/>
            </a:pPr>
            <a:r>
              <a:rPr lang="uk-UA" altLang="uk-UA" sz="2600" dirty="0" smtClean="0">
                <a:solidFill>
                  <a:srgbClr val="002949"/>
                </a:solidFill>
              </a:rPr>
              <a:t>ЄСПЛ установив, що формальне вручення або зачитування стандартного тексту не забезпечило реального розуміння заявником права на правничу допомогу та наслідків відмови від неї.</a:t>
            </a:r>
          </a:p>
          <a:p>
            <a:pPr marL="0" indent="0" algn="just">
              <a:buNone/>
            </a:pPr>
            <a:r>
              <a:rPr lang="uk-UA" altLang="uk-UA" sz="2600" dirty="0" smtClean="0">
                <a:solidFill>
                  <a:srgbClr val="002949"/>
                </a:solidFill>
              </a:rPr>
              <a:t>За наявності ознак вразливості органи влади повинні використати доступну форму роз’яснення, запропонувати належну допомогу та переконатися, що відмова від адвоката є однозначною, усвідомленою і супроводжується мінімальними гарантіями</a:t>
            </a:r>
            <a:r>
              <a:rPr lang="ru-RU" altLang="uk-UA" sz="2600" dirty="0" smtClean="0">
                <a:solidFill>
                  <a:srgbClr val="002949"/>
                </a:solidFill>
              </a:rPr>
              <a:t>.</a:t>
            </a:r>
            <a:endParaRPr lang="uk-UA" altLang="uk-UA" sz="2600"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127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127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extLst>
      <p:ext uri="{BB962C8B-B14F-4D97-AF65-F5344CB8AC3E}">
        <p14:creationId xmlns:p14="http://schemas.microsoft.com/office/powerpoint/2010/main" val="31972853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7411"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7412" name="Text Placeholder 12"/>
          <p:cNvSpPr txBox="1">
            <a:spLocks noChangeArrowheads="1"/>
          </p:cNvSpPr>
          <p:nvPr/>
        </p:nvSpPr>
        <p:spPr bwMode="auto">
          <a:xfrm>
            <a:off x="1709738" y="5999163"/>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17413"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0FDA5585-B7C9-4F41-95F1-8DB150C6582F}"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28</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7414" name="Заголовок 2"/>
          <p:cNvSpPr>
            <a:spLocks noGrp="1"/>
          </p:cNvSpPr>
          <p:nvPr>
            <p:ph type="title"/>
          </p:nvPr>
        </p:nvSpPr>
        <p:spPr>
          <a:xfrm>
            <a:off x="465138" y="207963"/>
            <a:ext cx="11136312" cy="1201112"/>
          </a:xfrm>
        </p:spPr>
        <p:txBody>
          <a:bodyPr/>
          <a:lstStyle/>
          <a:p>
            <a:pPr algn="ctr"/>
            <a:r>
              <a:rPr lang="ru-RU" altLang="uk-UA" sz="3000" b="1" dirty="0">
                <a:solidFill>
                  <a:srgbClr val="004E9E"/>
                </a:solidFill>
              </a:rPr>
              <a:t>Рішення Суду ЄС від 12 грудня 2024 </a:t>
            </a:r>
            <a:r>
              <a:rPr lang="ru-RU" altLang="uk-UA" sz="3000" b="1" dirty="0" smtClean="0">
                <a:solidFill>
                  <a:srgbClr val="004E9E"/>
                </a:solidFill>
              </a:rPr>
              <a:t>року</a:t>
            </a:r>
            <a:br>
              <a:rPr lang="ru-RU" altLang="uk-UA" sz="3000" b="1" dirty="0" smtClean="0">
                <a:solidFill>
                  <a:srgbClr val="004E9E"/>
                </a:solidFill>
              </a:rPr>
            </a:br>
            <a:r>
              <a:rPr lang="ru-RU" altLang="uk-UA" sz="3000" b="1" dirty="0" smtClean="0">
                <a:solidFill>
                  <a:srgbClr val="004E9E"/>
                </a:solidFill>
              </a:rPr>
              <a:t>у </a:t>
            </a:r>
            <a:r>
              <a:rPr lang="ru-RU" altLang="uk-UA" sz="3000" b="1" dirty="0">
                <a:solidFill>
                  <a:srgbClr val="004E9E"/>
                </a:solidFill>
              </a:rPr>
              <a:t>справі </a:t>
            </a:r>
            <a:r>
              <a:rPr lang="en-US" altLang="uk-UA" sz="3000" b="1" dirty="0">
                <a:solidFill>
                  <a:srgbClr val="004E9E"/>
                </a:solidFill>
              </a:rPr>
              <a:t>C‑118/23, </a:t>
            </a:r>
            <a:r>
              <a:rPr lang="en-US" altLang="uk-UA" sz="3000" b="1" dirty="0" err="1">
                <a:solidFill>
                  <a:srgbClr val="004E9E"/>
                </a:solidFill>
              </a:rPr>
              <a:t>Getin</a:t>
            </a:r>
            <a:r>
              <a:rPr lang="en-US" altLang="uk-UA" sz="3000" b="1" dirty="0">
                <a:solidFill>
                  <a:srgbClr val="004E9E"/>
                </a:solidFill>
              </a:rPr>
              <a:t> Holding and </a:t>
            </a:r>
            <a:r>
              <a:rPr lang="en-US" altLang="uk-UA" sz="3000" b="1" dirty="0" smtClean="0">
                <a:solidFill>
                  <a:srgbClr val="004E9E"/>
                </a:solidFill>
              </a:rPr>
              <a:t>Others</a:t>
            </a:r>
            <a:r>
              <a:rPr lang="uk-UA" altLang="uk-UA" sz="3000" b="1" dirty="0" smtClean="0">
                <a:solidFill>
                  <a:srgbClr val="004E9E"/>
                </a:solidFill>
              </a:rPr>
              <a:t/>
            </a:r>
            <a:br>
              <a:rPr lang="uk-UA" altLang="uk-UA" sz="3000" b="1" dirty="0" smtClean="0">
                <a:solidFill>
                  <a:srgbClr val="004E9E"/>
                </a:solidFill>
              </a:rPr>
            </a:br>
            <a:r>
              <a:rPr lang="en-US" altLang="uk-UA" sz="1600" b="1" dirty="0" smtClean="0">
                <a:solidFill>
                  <a:srgbClr val="004E9E"/>
                </a:solidFill>
                <a:hlinkClick r:id="rId2"/>
              </a:rPr>
              <a:t>https</a:t>
            </a:r>
            <a:r>
              <a:rPr lang="en-US" altLang="uk-UA" sz="1600" b="1" dirty="0">
                <a:solidFill>
                  <a:srgbClr val="004E9E"/>
                </a:solidFill>
                <a:hlinkClick r:id="rId2"/>
              </a:rPr>
              <a:t>://eur-lex.europa.eu/legal-content/EN/TXT/?</a:t>
            </a:r>
            <a:r>
              <a:rPr lang="en-US" altLang="uk-UA" sz="1600" b="1" dirty="0" smtClean="0">
                <a:solidFill>
                  <a:srgbClr val="004E9E"/>
                </a:solidFill>
                <a:hlinkClick r:id="rId2"/>
              </a:rPr>
              <a:t>uri=CELEX%3A62023CJ0118</a:t>
            </a:r>
            <a:r>
              <a:rPr lang="uk-UA" altLang="uk-UA" sz="1600" b="1" dirty="0" smtClean="0">
                <a:solidFill>
                  <a:srgbClr val="004E9E"/>
                </a:solidFill>
              </a:rPr>
              <a:t>   </a:t>
            </a:r>
            <a:endParaRPr lang="uk-UA" altLang="uk-UA" sz="1600" dirty="0" smtClean="0">
              <a:solidFill>
                <a:srgbClr val="004E9E"/>
              </a:solidFill>
            </a:endParaRPr>
          </a:p>
        </p:txBody>
      </p:sp>
      <p:sp>
        <p:nvSpPr>
          <p:cNvPr id="17415" name="Объект 3"/>
          <p:cNvSpPr>
            <a:spLocks noGrp="1"/>
          </p:cNvSpPr>
          <p:nvPr>
            <p:ph idx="1"/>
          </p:nvPr>
        </p:nvSpPr>
        <p:spPr>
          <a:xfrm>
            <a:off x="465138" y="1491625"/>
            <a:ext cx="10898187" cy="4224963"/>
          </a:xfrm>
        </p:spPr>
        <p:txBody>
          <a:bodyPr/>
          <a:lstStyle/>
          <a:p>
            <a:pPr marL="0" indent="0" algn="just">
              <a:lnSpc>
                <a:spcPct val="100000"/>
              </a:lnSpc>
              <a:spcBef>
                <a:spcPct val="0"/>
              </a:spcBef>
              <a:buNone/>
            </a:pPr>
            <a:r>
              <a:rPr lang="uk-UA" altLang="uk-UA" sz="3000" dirty="0" smtClean="0">
                <a:solidFill>
                  <a:srgbClr val="002949"/>
                </a:solidFill>
              </a:rPr>
              <a:t>Понад 8 000 осіб оскаржили рішення органу врегулювання банку, тоді як національне законодавство вимагало об’єднати всі скарги в одному провадженні.</a:t>
            </a:r>
          </a:p>
          <a:p>
            <a:pPr marL="0" indent="0" algn="just">
              <a:lnSpc>
                <a:spcPct val="100000"/>
              </a:lnSpc>
              <a:spcBef>
                <a:spcPct val="0"/>
              </a:spcBef>
              <a:buNone/>
            </a:pPr>
            <a:r>
              <a:rPr lang="uk-UA" altLang="uk-UA" sz="3000" dirty="0" smtClean="0">
                <a:solidFill>
                  <a:srgbClr val="002949"/>
                </a:solidFill>
              </a:rPr>
              <a:t>Суд ЄС зазначив, що обов’язкове об’єднання справ може порушити право на їх розгляд упродовж розумного строку. </a:t>
            </a:r>
          </a:p>
          <a:p>
            <a:pPr marL="0" indent="0" algn="just">
              <a:lnSpc>
                <a:spcPct val="100000"/>
              </a:lnSpc>
              <a:spcBef>
                <a:spcPct val="0"/>
              </a:spcBef>
              <a:buNone/>
            </a:pPr>
            <a:r>
              <a:rPr lang="uk-UA" altLang="uk-UA" sz="3000" dirty="0" smtClean="0">
                <a:solidFill>
                  <a:srgbClr val="002949"/>
                </a:solidFill>
              </a:rPr>
              <a:t>Національний суд повинен за потреби не застосувати положення, яке перешкоджає роз’єднанню проваджень, забезпечивши кожному заявникові можливість навести власні доводи у межах змагального процесу.</a:t>
            </a:r>
          </a:p>
        </p:txBody>
      </p:sp>
    </p:spTree>
    <p:extLst>
      <p:ext uri="{BB962C8B-B14F-4D97-AF65-F5344CB8AC3E}">
        <p14:creationId xmlns:p14="http://schemas.microsoft.com/office/powerpoint/2010/main" val="6099844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28E06C0C-CA6E-4A54-A5CC-42A9CCC19160}"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29</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21507" name="Заголовок 2"/>
          <p:cNvSpPr>
            <a:spLocks noGrp="1"/>
          </p:cNvSpPr>
          <p:nvPr>
            <p:ph type="title"/>
          </p:nvPr>
        </p:nvSpPr>
        <p:spPr>
          <a:xfrm>
            <a:off x="452438" y="328613"/>
            <a:ext cx="11310937" cy="1271587"/>
          </a:xfrm>
        </p:spPr>
        <p:txBody>
          <a:bodyPr/>
          <a:lstStyle/>
          <a:p>
            <a:pPr algn="ctr"/>
            <a:r>
              <a:rPr lang="ru-RU" altLang="uk-UA" sz="3600" b="1" dirty="0">
                <a:solidFill>
                  <a:srgbClr val="004E9E"/>
                </a:solidFill>
              </a:rPr>
              <a:t>Рішення Суду ЄС (Велика Палата) від 19 грудня 2024 </a:t>
            </a:r>
            <a:r>
              <a:rPr lang="ru-RU" altLang="uk-UA" sz="3600" b="1" dirty="0" smtClean="0">
                <a:solidFill>
                  <a:srgbClr val="004E9E"/>
                </a:solidFill>
              </a:rPr>
              <a:t>року</a:t>
            </a:r>
            <a:br>
              <a:rPr lang="ru-RU" altLang="uk-UA" sz="3600" b="1" dirty="0" smtClean="0">
                <a:solidFill>
                  <a:srgbClr val="004E9E"/>
                </a:solidFill>
              </a:rPr>
            </a:br>
            <a:r>
              <a:rPr lang="ru-RU" altLang="uk-UA" sz="3600" b="1" dirty="0" smtClean="0">
                <a:solidFill>
                  <a:srgbClr val="004E9E"/>
                </a:solidFill>
              </a:rPr>
              <a:t>у </a:t>
            </a:r>
            <a:r>
              <a:rPr lang="ru-RU" altLang="uk-UA" sz="3600" b="1" dirty="0">
                <a:solidFill>
                  <a:srgbClr val="004E9E"/>
                </a:solidFill>
              </a:rPr>
              <a:t>справі C‑295/23, </a:t>
            </a:r>
            <a:r>
              <a:rPr lang="ru-RU" altLang="uk-UA" sz="3600" b="1" dirty="0" err="1">
                <a:solidFill>
                  <a:srgbClr val="004E9E"/>
                </a:solidFill>
              </a:rPr>
              <a:t>Halmer</a:t>
            </a:r>
            <a:r>
              <a:rPr lang="ru-RU" altLang="uk-UA" sz="3600" b="1" dirty="0">
                <a:solidFill>
                  <a:srgbClr val="004E9E"/>
                </a:solidFill>
              </a:rPr>
              <a:t> </a:t>
            </a:r>
            <a:r>
              <a:rPr lang="ru-RU" altLang="uk-UA" sz="3600" b="1" dirty="0" err="1" smtClean="0">
                <a:solidFill>
                  <a:srgbClr val="004E9E"/>
                </a:solidFill>
              </a:rPr>
              <a:t>Rechtsanwaltsgesellschaft</a:t>
            </a:r>
            <a:r>
              <a:rPr lang="ru-RU" altLang="uk-UA" sz="3600" b="1" dirty="0" smtClean="0">
                <a:solidFill>
                  <a:srgbClr val="004E9E"/>
                </a:solidFill>
              </a:rPr>
              <a:t/>
            </a:r>
            <a:br>
              <a:rPr lang="ru-RU" altLang="uk-UA" sz="3600" b="1" dirty="0" smtClean="0">
                <a:solidFill>
                  <a:srgbClr val="004E9E"/>
                </a:solidFill>
              </a:rPr>
            </a:br>
            <a:r>
              <a:rPr lang="ru-RU" altLang="uk-UA" sz="1600" b="1" dirty="0" smtClean="0">
                <a:solidFill>
                  <a:srgbClr val="004E9E"/>
                </a:solidFill>
                <a:hlinkClick r:id="rId2"/>
              </a:rPr>
              <a:t>https</a:t>
            </a:r>
            <a:r>
              <a:rPr lang="ru-RU" altLang="uk-UA" sz="1600" b="1" dirty="0">
                <a:solidFill>
                  <a:srgbClr val="004E9E"/>
                </a:solidFill>
                <a:hlinkClick r:id="rId2"/>
              </a:rPr>
              <a:t>://eur-lex.europa.eu/legal-content/EN/TXT/?</a:t>
            </a:r>
            <a:r>
              <a:rPr lang="ru-RU" altLang="uk-UA" sz="1600" b="1" dirty="0" smtClean="0">
                <a:solidFill>
                  <a:srgbClr val="004E9E"/>
                </a:solidFill>
                <a:hlinkClick r:id="rId2"/>
              </a:rPr>
              <a:t>uri=CELEX%3A62023CJ0295</a:t>
            </a:r>
            <a:r>
              <a:rPr lang="ru-RU" altLang="uk-UA" sz="1600" b="1" dirty="0" smtClean="0">
                <a:solidFill>
                  <a:srgbClr val="004E9E"/>
                </a:solidFill>
              </a:rPr>
              <a:t> </a:t>
            </a:r>
            <a:endParaRPr lang="uk-UA" altLang="uk-UA" sz="1600" dirty="0" smtClean="0">
              <a:solidFill>
                <a:srgbClr val="004E9E"/>
              </a:solidFill>
            </a:endParaRPr>
          </a:p>
        </p:txBody>
      </p:sp>
      <p:sp>
        <p:nvSpPr>
          <p:cNvPr id="21508" name="Объект 3"/>
          <p:cNvSpPr>
            <a:spLocks noGrp="1"/>
          </p:cNvSpPr>
          <p:nvPr>
            <p:ph idx="1"/>
          </p:nvPr>
        </p:nvSpPr>
        <p:spPr>
          <a:xfrm>
            <a:off x="452438" y="1833563"/>
            <a:ext cx="11236325" cy="4014787"/>
          </a:xfrm>
        </p:spPr>
        <p:txBody>
          <a:bodyPr/>
          <a:lstStyle/>
          <a:p>
            <a:pPr marL="0" indent="0" algn="just">
              <a:lnSpc>
                <a:spcPct val="100000"/>
              </a:lnSpc>
              <a:spcBef>
                <a:spcPts val="0"/>
              </a:spcBef>
              <a:spcAft>
                <a:spcPts val="600"/>
              </a:spcAft>
              <a:buNone/>
            </a:pPr>
            <a:r>
              <a:rPr lang="uk-UA" altLang="uk-UA" sz="3000" dirty="0">
                <a:solidFill>
                  <a:srgbClr val="002949"/>
                </a:solidFill>
              </a:rPr>
              <a:t>Незалежність адвоката, зокрема фінансова, є необхідною умовою належного виконання професійних та етичних обов’язків і захисту інтересів клієнта</a:t>
            </a:r>
            <a:r>
              <a:rPr lang="uk-UA" altLang="uk-UA" sz="3000" dirty="0" smtClean="0">
                <a:solidFill>
                  <a:srgbClr val="002949"/>
                </a:solidFill>
              </a:rPr>
              <a:t>.</a:t>
            </a:r>
          </a:p>
          <a:p>
            <a:pPr marL="0" indent="0" algn="just">
              <a:lnSpc>
                <a:spcPct val="100000"/>
              </a:lnSpc>
              <a:spcBef>
                <a:spcPts val="0"/>
              </a:spcBef>
              <a:spcAft>
                <a:spcPts val="600"/>
              </a:spcAft>
              <a:buNone/>
            </a:pPr>
            <a:r>
              <a:rPr lang="uk-UA" altLang="uk-UA" sz="3000" dirty="0" smtClean="0">
                <a:solidFill>
                  <a:srgbClr val="002949"/>
                </a:solidFill>
              </a:rPr>
              <a:t>Суто </a:t>
            </a:r>
            <a:r>
              <a:rPr lang="uk-UA" altLang="uk-UA" sz="3000" dirty="0">
                <a:solidFill>
                  <a:srgbClr val="002949"/>
                </a:solidFill>
              </a:rPr>
              <a:t>фінансовий інвестор може навіть опосередковано впливати на організацію роботи юридичної фірми, її витрати та вибір клієнтів. </a:t>
            </a:r>
            <a:endParaRPr lang="uk-UA" altLang="uk-UA" sz="3000" dirty="0" smtClean="0">
              <a:solidFill>
                <a:srgbClr val="002949"/>
              </a:solidFill>
            </a:endParaRPr>
          </a:p>
          <a:p>
            <a:pPr marL="0" indent="0" algn="just">
              <a:lnSpc>
                <a:spcPct val="100000"/>
              </a:lnSpc>
              <a:spcBef>
                <a:spcPts val="0"/>
              </a:spcBef>
              <a:spcAft>
                <a:spcPts val="600"/>
              </a:spcAft>
              <a:buNone/>
            </a:pPr>
            <a:r>
              <a:rPr lang="uk-UA" altLang="uk-UA" sz="3000" dirty="0" smtClean="0">
                <a:solidFill>
                  <a:srgbClr val="002949"/>
                </a:solidFill>
              </a:rPr>
              <a:t>Тому </a:t>
            </a:r>
            <a:r>
              <a:rPr lang="uk-UA" altLang="uk-UA" sz="3000" dirty="0">
                <a:solidFill>
                  <a:srgbClr val="002949"/>
                </a:solidFill>
              </a:rPr>
              <a:t>заборона такому інвестору володіти частками юридичної фірми може бути пропорційним засобом захисту незалежності адвокатури та належного здійснення правосуддя.</a:t>
            </a:r>
            <a:endParaRPr lang="uk-UA" altLang="uk-UA" sz="3000"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21510"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21511"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extLst>
      <p:ext uri="{BB962C8B-B14F-4D97-AF65-F5344CB8AC3E}">
        <p14:creationId xmlns:p14="http://schemas.microsoft.com/office/powerpoint/2010/main" val="21401974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CB803155-4795-46BC-8EF2-A2CF24515C60}"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3</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9459" name="Заголовок 2"/>
          <p:cNvSpPr>
            <a:spLocks noGrp="1"/>
          </p:cNvSpPr>
          <p:nvPr>
            <p:ph type="title"/>
          </p:nvPr>
        </p:nvSpPr>
        <p:spPr>
          <a:xfrm>
            <a:off x="452438" y="134938"/>
            <a:ext cx="10515600" cy="874712"/>
          </a:xfrm>
        </p:spPr>
        <p:txBody>
          <a:bodyPr/>
          <a:lstStyle/>
          <a:p>
            <a:pPr algn="ctr"/>
            <a:r>
              <a:rPr lang="uk-UA" altLang="uk-UA" sz="3200" b="1" smtClean="0">
                <a:solidFill>
                  <a:srgbClr val="004E9E"/>
                </a:solidFill>
              </a:rPr>
              <a:t>КОНСТИТУЦІЯ УКРАЇНИ</a:t>
            </a:r>
            <a:endParaRPr lang="uk-UA" altLang="uk-UA" sz="2000" smtClean="0">
              <a:solidFill>
                <a:srgbClr val="004E9E"/>
              </a:solidFill>
            </a:endParaRPr>
          </a:p>
        </p:txBody>
      </p:sp>
      <p:sp>
        <p:nvSpPr>
          <p:cNvPr id="19460" name="Объект 3"/>
          <p:cNvSpPr>
            <a:spLocks noGrp="1"/>
          </p:cNvSpPr>
          <p:nvPr>
            <p:ph idx="1"/>
          </p:nvPr>
        </p:nvSpPr>
        <p:spPr>
          <a:xfrm>
            <a:off x="452438" y="1009650"/>
            <a:ext cx="11236325" cy="4838700"/>
          </a:xfrm>
        </p:spPr>
        <p:txBody>
          <a:bodyPr/>
          <a:lstStyle/>
          <a:p>
            <a:pPr marL="0" indent="0" algn="just">
              <a:buFont typeface="Arial" panose="020B0604020202020204" pitchFamily="34" charset="0"/>
              <a:buNone/>
            </a:pPr>
            <a:r>
              <a:rPr lang="uk-UA" altLang="uk-UA" sz="2400" dirty="0" smtClean="0">
                <a:solidFill>
                  <a:srgbClr val="002949"/>
                </a:solidFill>
              </a:rPr>
              <a:t>Стаття 131-2</a:t>
            </a:r>
          </a:p>
          <a:p>
            <a:pPr marL="0" indent="0" algn="just">
              <a:buFont typeface="Arial" panose="020B0604020202020204" pitchFamily="34" charset="0"/>
              <a:buNone/>
            </a:pPr>
            <a:r>
              <a:rPr lang="uk-UA" altLang="uk-UA" sz="2400" dirty="0" smtClean="0">
                <a:solidFill>
                  <a:srgbClr val="002949"/>
                </a:solidFill>
              </a:rPr>
              <a:t>Для надання професійної правничої допомоги в Україні діє адвокатура.</a:t>
            </a:r>
          </a:p>
          <a:p>
            <a:pPr marL="0" indent="0" algn="just">
              <a:buFont typeface="Arial" panose="020B0604020202020204" pitchFamily="34" charset="0"/>
              <a:buNone/>
            </a:pPr>
            <a:r>
              <a:rPr lang="uk-UA" altLang="uk-UA" sz="2400" dirty="0" smtClean="0">
                <a:solidFill>
                  <a:srgbClr val="002949"/>
                </a:solidFill>
              </a:rPr>
              <a:t>Виключно адвокат здійснює представництво іншої особи в суді, а також захист від кримінального обвинувачення.</a:t>
            </a:r>
          </a:p>
          <a:p>
            <a:pPr marL="0" indent="0" algn="just">
              <a:buFont typeface="Arial" panose="020B0604020202020204" pitchFamily="34" charset="0"/>
              <a:buNone/>
            </a:pPr>
            <a:r>
              <a:rPr lang="uk-UA" altLang="uk-UA" sz="2400" dirty="0" smtClean="0">
                <a:solidFill>
                  <a:srgbClr val="002949"/>
                </a:solidFill>
              </a:rPr>
              <a:t>Законом можуть бути визначені винятки щодо представництва в суді у трудових спорах, спорах щодо захисту соціальних прав, щодо виборів та референдумів, у малозначних спорах, а також стосовно представництва малолітніх чи неповнолітніх осіб та осіб, які визнані судом недієздатними чи дієздатність яких обмежена.</a:t>
            </a:r>
          </a:p>
          <a:p>
            <a:pPr marL="0" indent="0" algn="just">
              <a:buFont typeface="Arial" panose="020B0604020202020204" pitchFamily="34" charset="0"/>
              <a:buNone/>
            </a:pPr>
            <a:endParaRPr lang="uk-UA" altLang="uk-UA" sz="1200" dirty="0" smtClean="0">
              <a:solidFill>
                <a:srgbClr val="002949"/>
              </a:solidFill>
            </a:endParaRPr>
          </a:p>
          <a:p>
            <a:pPr marL="0" indent="0" algn="just">
              <a:buFont typeface="Arial" panose="020B0604020202020204" pitchFamily="34" charset="0"/>
              <a:buNone/>
            </a:pPr>
            <a:r>
              <a:rPr lang="uk-UA" altLang="uk-UA" sz="2400" dirty="0" smtClean="0">
                <a:solidFill>
                  <a:srgbClr val="002949"/>
                </a:solidFill>
              </a:rPr>
              <a:t>Перехідні положення</a:t>
            </a:r>
          </a:p>
          <a:p>
            <a:pPr marL="0" indent="0" algn="just">
              <a:buFont typeface="Arial" panose="020B0604020202020204" pitchFamily="34" charset="0"/>
              <a:buNone/>
            </a:pPr>
            <a:r>
              <a:rPr lang="uk-UA" altLang="uk-UA" sz="2400" dirty="0" smtClean="0">
                <a:solidFill>
                  <a:srgbClr val="002949"/>
                </a:solidFill>
              </a:rPr>
              <a:t>п. 10 Представництво органів державної влади та органів місцевого самоврядування в судах виключно прокурорами або адвокатами здійснюється з 1 січня 2020 року</a:t>
            </a:r>
            <a:r>
              <a:rPr lang="ru-RU" altLang="uk-UA" sz="2400" dirty="0" smtClean="0">
                <a:solidFill>
                  <a:srgbClr val="002949"/>
                </a:solidFill>
              </a:rPr>
              <a:t>.</a:t>
            </a:r>
            <a:endParaRPr lang="uk-UA" altLang="uk-UA" sz="2400"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9462"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9463"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a:xfrm>
            <a:off x="452438" y="293689"/>
            <a:ext cx="10515600" cy="417512"/>
          </a:xfrm>
        </p:spPr>
        <p:txBody>
          <a:bodyPr/>
          <a:lstStyle/>
          <a:p>
            <a:r>
              <a:rPr lang="uk-UA" altLang="uk-UA" sz="2500" b="1" dirty="0" smtClean="0">
                <a:solidFill>
                  <a:srgbClr val="004E9E"/>
                </a:solidFill>
              </a:rPr>
              <a:t>Додаткові джерела:</a:t>
            </a:r>
            <a:endParaRPr lang="uk-UA" altLang="uk-UA" sz="2500" dirty="0" smtClean="0">
              <a:solidFill>
                <a:srgbClr val="004E9E"/>
              </a:solidFill>
            </a:endParaRPr>
          </a:p>
        </p:txBody>
      </p:sp>
      <p:sp>
        <p:nvSpPr>
          <p:cNvPr id="32771" name="Объект 2"/>
          <p:cNvSpPr>
            <a:spLocks noGrp="1"/>
          </p:cNvSpPr>
          <p:nvPr>
            <p:ph idx="1"/>
          </p:nvPr>
        </p:nvSpPr>
        <p:spPr>
          <a:xfrm>
            <a:off x="452438" y="711201"/>
            <a:ext cx="11479732" cy="5048249"/>
          </a:xfrm>
        </p:spPr>
        <p:txBody>
          <a:bodyPr/>
          <a:lstStyle/>
          <a:p>
            <a:pPr marL="342900" indent="-342900" algn="just">
              <a:lnSpc>
                <a:spcPct val="100000"/>
              </a:lnSpc>
              <a:spcBef>
                <a:spcPct val="0"/>
              </a:spcBef>
              <a:buFont typeface="Arial" panose="020B0604020202020204" pitchFamily="34" charset="0"/>
              <a:buAutoNum type="arabicPeriod"/>
            </a:pPr>
            <a:r>
              <a:rPr lang="ru-RU" altLang="uk-UA" sz="1400" dirty="0" smtClean="0">
                <a:ea typeface="Roboto Condensed Light" panose="02000000000000000000" pitchFamily="2" charset="0"/>
                <a:cs typeface="Roboto Condensed Light" panose="02000000000000000000" pitchFamily="2" charset="0"/>
              </a:rPr>
              <a:t>Берназюк Я.О. Право на </a:t>
            </a:r>
            <a:r>
              <a:rPr lang="uk-UA" altLang="uk-UA" sz="1400" dirty="0" smtClean="0">
                <a:ea typeface="Roboto Condensed Light" panose="02000000000000000000" pitchFamily="2" charset="0"/>
                <a:cs typeface="Roboto Condensed Light" panose="02000000000000000000" pitchFamily="2" charset="0"/>
              </a:rPr>
              <a:t>справедливий</a:t>
            </a:r>
            <a:r>
              <a:rPr lang="ru-RU" altLang="uk-UA" sz="1400" dirty="0" smtClean="0">
                <a:ea typeface="Roboto Condensed Light" panose="02000000000000000000" pitchFamily="2" charset="0"/>
                <a:cs typeface="Roboto Condensed Light" panose="02000000000000000000" pitchFamily="2" charset="0"/>
              </a:rPr>
              <a:t> суд та обов’язок суду перевірити </a:t>
            </a:r>
            <a:r>
              <a:rPr lang="uk-UA" altLang="uk-UA" sz="1400" dirty="0" smtClean="0">
                <a:ea typeface="Roboto Condensed Light" panose="02000000000000000000" pitchFamily="2" charset="0"/>
                <a:cs typeface="Roboto Condensed Light" panose="02000000000000000000" pitchFamily="2" charset="0"/>
              </a:rPr>
              <a:t>обсяг повноважень </a:t>
            </a:r>
            <a:r>
              <a:rPr lang="ru-RU" altLang="uk-UA" sz="1400" dirty="0" smtClean="0">
                <a:ea typeface="Roboto Condensed Light" panose="02000000000000000000" pitchFamily="2" charset="0"/>
                <a:cs typeface="Roboto Condensed Light" panose="02000000000000000000" pitchFamily="2" charset="0"/>
              </a:rPr>
              <a:t>представника </a:t>
            </a:r>
            <a:r>
              <a:rPr lang="ru-RU" altLang="uk-UA" sz="1400" dirty="0" smtClean="0">
                <a:ea typeface="Roboto Condensed Light" panose="02000000000000000000" pitchFamily="2" charset="0"/>
                <a:cs typeface="Roboto Condensed Light" panose="02000000000000000000" pitchFamily="2" charset="0"/>
                <a:hlinkClick r:id="rId2"/>
              </a:rPr>
              <a:t>https://sud.ua/ru/news/blog/133573-pravo-na-spravedliviy-sud-ta-obovyazok-sudu-pereviriti-obsyag-povnovazhen-predstavnika</a:t>
            </a:r>
            <a:endParaRPr lang="ru-RU" altLang="uk-UA" sz="1400" dirty="0" smtClean="0">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AutoNum type="arabicPeriod"/>
            </a:pPr>
            <a:r>
              <a:rPr lang="ru-RU" altLang="uk-UA" sz="1400" dirty="0" smtClean="0">
                <a:ea typeface="Roboto Condensed Light" panose="02000000000000000000" pitchFamily="2" charset="0"/>
                <a:cs typeface="Roboto Condensed Light" panose="02000000000000000000" pitchFamily="2" charset="0"/>
              </a:rPr>
              <a:t>Берназюк Ян. </a:t>
            </a:r>
            <a:r>
              <a:rPr lang="uk-UA" altLang="uk-UA" sz="1400" dirty="0" smtClean="0">
                <a:ea typeface="Roboto Condensed Light" panose="02000000000000000000" pitchFamily="2" charset="0"/>
                <a:cs typeface="Roboto Condensed Light" panose="02000000000000000000" pitchFamily="2" charset="0"/>
              </a:rPr>
              <a:t>Розуміння принципів адміністративного судочинства в світлі його завдання та практики </a:t>
            </a:r>
            <a:r>
              <a:rPr lang="ru-RU" altLang="uk-UA" sz="1400" dirty="0" smtClean="0">
                <a:ea typeface="Roboto Condensed Light" panose="02000000000000000000" pitchFamily="2" charset="0"/>
                <a:cs typeface="Roboto Condensed Light" panose="02000000000000000000" pitchFamily="2" charset="0"/>
              </a:rPr>
              <a:t>ЄСПЛ  </a:t>
            </a:r>
            <a:r>
              <a:rPr lang="ru-RU" altLang="uk-UA" sz="1400" dirty="0" smtClean="0">
                <a:ea typeface="Roboto Condensed Light" panose="02000000000000000000" pitchFamily="2" charset="0"/>
                <a:cs typeface="Roboto Condensed Light" panose="02000000000000000000" pitchFamily="2" charset="0"/>
                <a:hlinkClick r:id="rId3"/>
              </a:rPr>
              <a:t>https://supreme.court.gov.ua/userfiles/media/new_folder_for_uploads/supreme/2023_prezent/principles_of_%20administrative_proceedings.pdf</a:t>
            </a:r>
            <a:r>
              <a:rPr lang="ru-RU" altLang="uk-UA" sz="1400" dirty="0" smtClean="0">
                <a:ea typeface="Roboto Condensed Light" panose="02000000000000000000" pitchFamily="2" charset="0"/>
                <a:cs typeface="Roboto Condensed Light" panose="02000000000000000000" pitchFamily="2" charset="0"/>
              </a:rPr>
              <a:t> </a:t>
            </a:r>
          </a:p>
          <a:p>
            <a:pPr marL="342900" indent="-342900" algn="just">
              <a:lnSpc>
                <a:spcPct val="100000"/>
              </a:lnSpc>
              <a:spcBef>
                <a:spcPct val="0"/>
              </a:spcBef>
              <a:buFont typeface="Arial" panose="020B0604020202020204" pitchFamily="34" charset="0"/>
              <a:buAutoNum type="arabicPeriod"/>
            </a:pPr>
            <a:r>
              <a:rPr lang="ru-RU" altLang="uk-UA" sz="1400" dirty="0" smtClean="0">
                <a:ea typeface="Roboto Condensed Light" panose="02000000000000000000" pitchFamily="2" charset="0"/>
                <a:cs typeface="Roboto Condensed Light" panose="02000000000000000000" pitchFamily="2" charset="0"/>
              </a:rPr>
              <a:t>Берназюк Ян. </a:t>
            </a:r>
            <a:r>
              <a:rPr lang="uk-UA" altLang="uk-UA" sz="1400" dirty="0" smtClean="0">
                <a:ea typeface="Roboto Condensed Light" panose="02000000000000000000" pitchFamily="2" charset="0"/>
                <a:cs typeface="Roboto Condensed Light" panose="02000000000000000000" pitchFamily="2" charset="0"/>
              </a:rPr>
              <a:t>Конституційний принцип гласності судового процесу та особливість розгляду справ, які містять інформацію з обмеженим доступом</a:t>
            </a:r>
            <a:r>
              <a:rPr lang="ru-RU" altLang="uk-UA" sz="1400" dirty="0" smtClean="0">
                <a:ea typeface="Roboto Condensed Light" panose="02000000000000000000" pitchFamily="2" charset="0"/>
                <a:cs typeface="Roboto Condensed Light" panose="02000000000000000000" pitchFamily="2" charset="0"/>
              </a:rPr>
              <a:t> </a:t>
            </a:r>
            <a:r>
              <a:rPr lang="en-US" altLang="uk-UA" sz="1400" dirty="0" smtClean="0">
                <a:ea typeface="Roboto Condensed Light" panose="02000000000000000000" pitchFamily="2" charset="0"/>
                <a:cs typeface="Roboto Condensed Light" panose="02000000000000000000" pitchFamily="2" charset="0"/>
                <a:hlinkClick r:id="rId4"/>
              </a:rPr>
              <a:t>https://constitutionalist.com.ua/konstytutsijnyj-pryntsyp-hlasnosti-sudovoho-protsesu-ta-osoblyvist-rozhliadu-sprav-iaki-mistiat-informatsiiu-z-obmezhenym-dostupom</a:t>
            </a:r>
            <a:r>
              <a:rPr lang="uk-UA" altLang="uk-UA" sz="1400" dirty="0" smtClean="0">
                <a:ea typeface="Roboto Condensed Light" panose="02000000000000000000" pitchFamily="2" charset="0"/>
                <a:cs typeface="Roboto Condensed Light" panose="02000000000000000000" pitchFamily="2" charset="0"/>
              </a:rPr>
              <a:t> </a:t>
            </a:r>
            <a:endParaRPr lang="ru-RU" altLang="uk-UA" sz="1400" dirty="0" smtClean="0">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AutoNum type="arabicPeriod"/>
            </a:pPr>
            <a:r>
              <a:rPr lang="ru-RU" altLang="uk-UA" sz="1400" dirty="0" smtClean="0">
                <a:ea typeface="Roboto Condensed Light" panose="02000000000000000000" pitchFamily="2" charset="0"/>
                <a:cs typeface="Roboto Condensed Light" panose="02000000000000000000" pitchFamily="2" charset="0"/>
              </a:rPr>
              <a:t>Берназюк Ян. </a:t>
            </a:r>
            <a:r>
              <a:rPr lang="uk-UA" altLang="uk-UA" sz="1400" dirty="0" smtClean="0">
                <a:ea typeface="Roboto Condensed Light" panose="02000000000000000000" pitchFamily="2" charset="0"/>
                <a:cs typeface="Roboto Condensed Light" panose="02000000000000000000" pitchFamily="2" charset="0"/>
              </a:rPr>
              <a:t>Принцип рівності та заборони дискримінації під час вирішення приватно-правових та публічно-правих спорів </a:t>
            </a:r>
            <a:r>
              <a:rPr lang="ru-RU" altLang="uk-UA" sz="1400" dirty="0" smtClean="0">
                <a:ea typeface="Roboto Condensed Light" panose="02000000000000000000" pitchFamily="2" charset="0"/>
                <a:cs typeface="Roboto Condensed Light" panose="02000000000000000000" pitchFamily="2" charset="0"/>
              </a:rPr>
              <a:t> </a:t>
            </a:r>
            <a:r>
              <a:rPr lang="uk-UA" altLang="uk-UA" sz="1400" u="sng" dirty="0" smtClean="0">
                <a:solidFill>
                  <a:srgbClr val="0000FF"/>
                </a:solidFill>
                <a:ea typeface="Roboto Condensed Light" panose="02000000000000000000" pitchFamily="2" charset="0"/>
                <a:cs typeface="Roboto Condensed Light" panose="02000000000000000000" pitchFamily="2" charset="0"/>
                <a:hlinkClick r:id="rId5"/>
              </a:rPr>
              <a:t>https://supreme.court.gov.ua/userfiles/media/new_folder_for_uploads/supreme/2023_prezent/bernaziuk_principle_of_equality_prohibition_of_discrimination.pdf</a:t>
            </a:r>
            <a:endParaRPr lang="ru-RU" altLang="uk-UA" sz="1400" u="sng" dirty="0" smtClean="0">
              <a:solidFill>
                <a:srgbClr val="0000FF"/>
              </a:solidFill>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AutoNum type="arabicPeriod"/>
            </a:pPr>
            <a:r>
              <a:rPr lang="uk-UA" altLang="uk-UA" sz="1400" dirty="0" smtClean="0">
                <a:ea typeface="Roboto Condensed Light" panose="02000000000000000000" pitchFamily="2" charset="0"/>
                <a:cs typeface="Roboto Condensed Light" panose="02000000000000000000" pitchFamily="2" charset="0"/>
              </a:rPr>
              <a:t>Берназюк Ян. Особливості дотримання в адміністративному судочинстві принципу неприпустимості зловживання процесуальними правами </a:t>
            </a:r>
            <a:r>
              <a:rPr lang="en-US" altLang="uk-UA" sz="1400" dirty="0" smtClean="0">
                <a:ea typeface="Roboto Condensed Light" panose="02000000000000000000" pitchFamily="2" charset="0"/>
                <a:cs typeface="Roboto Condensed Light" panose="02000000000000000000" pitchFamily="2" charset="0"/>
                <a:hlinkClick r:id="rId6"/>
              </a:rPr>
              <a:t>https://supreme.court.gov.ua/userfiles/media/new_folder_for_uploads/supreme/Bernazuk_23_04_2021.pdf</a:t>
            </a:r>
            <a:r>
              <a:rPr lang="uk-UA" altLang="uk-UA" sz="1400" dirty="0" smtClean="0">
                <a:ea typeface="Roboto Condensed Light" panose="02000000000000000000" pitchFamily="2" charset="0"/>
                <a:cs typeface="Roboto Condensed Light" panose="02000000000000000000" pitchFamily="2" charset="0"/>
              </a:rPr>
              <a:t> </a:t>
            </a:r>
            <a:r>
              <a:rPr lang="en-US" altLang="uk-UA" sz="1400" dirty="0" smtClean="0">
                <a:ea typeface="Roboto Condensed Light" panose="02000000000000000000" pitchFamily="2" charset="0"/>
                <a:cs typeface="Roboto Condensed Light" panose="02000000000000000000" pitchFamily="2" charset="0"/>
              </a:rPr>
              <a:t> </a:t>
            </a:r>
            <a:endParaRPr lang="uk-UA" altLang="uk-UA" sz="1400" dirty="0" smtClean="0">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AutoNum type="arabicPeriod"/>
            </a:pPr>
            <a:r>
              <a:rPr lang="uk-UA" altLang="uk-UA" sz="1400" dirty="0" smtClean="0">
                <a:ea typeface="Roboto Condensed Light" panose="02000000000000000000" pitchFamily="2" charset="0"/>
                <a:cs typeface="Roboto Condensed Light" panose="02000000000000000000" pitchFamily="2" charset="0"/>
              </a:rPr>
              <a:t>Берназюк Ян. Застосування практики ЄСПЛ при тлумаченні принципів рівності та змагальності в адміністративному процесі </a:t>
            </a:r>
            <a:r>
              <a:rPr lang="en-US" altLang="uk-UA" sz="1400" dirty="0" smtClean="0">
                <a:ea typeface="Roboto Condensed Light" panose="02000000000000000000" pitchFamily="2" charset="0"/>
                <a:cs typeface="Roboto Condensed Light" panose="02000000000000000000" pitchFamily="2" charset="0"/>
                <a:hlinkClick r:id="rId7"/>
              </a:rPr>
              <a:t>https://supreme.court.gov.ua/supreme/pres-centr/news/817702</a:t>
            </a:r>
            <a:r>
              <a:rPr lang="uk-UA" altLang="uk-UA" sz="1400" dirty="0" smtClean="0">
                <a:ea typeface="Roboto Condensed Light" panose="02000000000000000000" pitchFamily="2" charset="0"/>
                <a:cs typeface="Roboto Condensed Light" panose="02000000000000000000" pitchFamily="2" charset="0"/>
              </a:rPr>
              <a:t> </a:t>
            </a:r>
            <a:endParaRPr lang="en-US" altLang="uk-UA" sz="1400" dirty="0" smtClean="0">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AutoNum type="arabicPeriod"/>
            </a:pPr>
            <a:r>
              <a:rPr lang="ru-RU" altLang="uk-UA" sz="1400" dirty="0" smtClean="0"/>
              <a:t>Берназюк Ян. Заборона </a:t>
            </a:r>
            <a:r>
              <a:rPr lang="uk-UA" altLang="uk-UA" sz="1400" dirty="0" smtClean="0"/>
              <a:t>дискримінації як конституційно-правовий принцип: поняття та особливості реалізації </a:t>
            </a:r>
            <a:r>
              <a:rPr lang="ru-RU" altLang="uk-UA" sz="1400" dirty="0" smtClean="0">
                <a:hlinkClick r:id="rId8"/>
              </a:rPr>
              <a:t>https://constitutionalist.com.ua/zaborona-dyskryminatsii-iak-konstytutsijno-pravovyj-pryntsyp-poniattia-ta-osoblyvosti-realizatsii</a:t>
            </a:r>
            <a:endParaRPr lang="ru-RU" altLang="uk-UA" sz="1400" dirty="0" smtClean="0"/>
          </a:p>
          <a:p>
            <a:pPr marL="342900" indent="-342900" algn="just">
              <a:lnSpc>
                <a:spcPct val="100000"/>
              </a:lnSpc>
              <a:spcBef>
                <a:spcPct val="0"/>
              </a:spcBef>
              <a:buFont typeface="Arial" panose="020B0604020202020204" pitchFamily="34" charset="0"/>
              <a:buAutoNum type="arabicPeriod"/>
            </a:pPr>
            <a:r>
              <a:rPr lang="ru-RU" altLang="uk-UA" sz="1400" dirty="0" smtClean="0">
                <a:ea typeface="Roboto Condensed Light" panose="02000000000000000000" pitchFamily="2" charset="0"/>
                <a:cs typeface="Roboto Condensed Light" panose="02000000000000000000" pitchFamily="2" charset="0"/>
              </a:rPr>
              <a:t>Берназюк Ян. </a:t>
            </a:r>
            <a:r>
              <a:rPr lang="uk-UA" altLang="uk-UA" sz="1400" dirty="0" smtClean="0">
                <a:ea typeface="Roboto Condensed Light" panose="02000000000000000000" pitchFamily="2" charset="0"/>
                <a:cs typeface="Roboto Condensed Light" panose="02000000000000000000" pitchFamily="2" charset="0"/>
              </a:rPr>
              <a:t>Повідомлення (інформування) учасників справи як обовʼязок суду забезпечити конституційні принципи рівності та змагальності </a:t>
            </a:r>
            <a:r>
              <a:rPr lang="en-US" altLang="uk-UA" sz="1400" dirty="0" smtClean="0">
                <a:ea typeface="Roboto Condensed Light" panose="02000000000000000000" pitchFamily="2" charset="0"/>
                <a:cs typeface="Roboto Condensed Light" panose="02000000000000000000" pitchFamily="2" charset="0"/>
                <a:hlinkClick r:id="rId9"/>
              </a:rPr>
              <a:t>https://supreme.court.gov.ua/userfiles/media/new_folder_for_uploads/supreme/2023_prezent/notifying_appeal_bernaziuk%20.pdf</a:t>
            </a:r>
            <a:endParaRPr lang="uk-UA" altLang="uk-UA" sz="1400" dirty="0" smtClean="0">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AutoNum type="arabicPeriod"/>
            </a:pPr>
            <a:r>
              <a:rPr lang="uk-UA" altLang="uk-UA" sz="1400" dirty="0" smtClean="0">
                <a:ea typeface="Roboto Condensed Light" panose="02000000000000000000" pitchFamily="2" charset="0"/>
                <a:cs typeface="Roboto Condensed Light" panose="02000000000000000000" pitchFamily="2" charset="0"/>
              </a:rPr>
              <a:t>Берназюк </a:t>
            </a:r>
            <a:r>
              <a:rPr lang="uk-UA" altLang="uk-UA" sz="1400" dirty="0">
                <a:ea typeface="Roboto Condensed Light" panose="02000000000000000000" pitchFamily="2" charset="0"/>
                <a:cs typeface="Roboto Condensed Light" panose="02000000000000000000" pitchFamily="2" charset="0"/>
              </a:rPr>
              <a:t>Ян. Принцип процесуальної економії як складова ефективності адміністративного судочинства // Експерт: парадигми юридичних наук і державного управління </a:t>
            </a:r>
            <a:r>
              <a:rPr lang="en-US" altLang="uk-UA" sz="1400" dirty="0" smtClean="0">
                <a:ea typeface="Roboto Condensed Light" panose="02000000000000000000" pitchFamily="2" charset="0"/>
                <a:cs typeface="Roboto Condensed Light" panose="02000000000000000000" pitchFamily="2" charset="0"/>
              </a:rPr>
              <a:t>expert</a:t>
            </a:r>
            <a:r>
              <a:rPr lang="uk-UA" altLang="uk-UA" sz="1400" dirty="0" smtClean="0">
                <a:ea typeface="Roboto Condensed Light" panose="02000000000000000000" pitchFamily="2" charset="0"/>
                <a:cs typeface="Roboto Condensed Light" panose="02000000000000000000" pitchFamily="2" charset="0"/>
              </a:rPr>
              <a:t>. </a:t>
            </a:r>
            <a:r>
              <a:rPr lang="en-US" altLang="uk-UA" sz="1400" dirty="0" smtClean="0">
                <a:ea typeface="Roboto Condensed Light" panose="02000000000000000000" pitchFamily="2" charset="0"/>
                <a:cs typeface="Roboto Condensed Light" panose="02000000000000000000" pitchFamily="2" charset="0"/>
              </a:rPr>
              <a:t>№ </a:t>
            </a:r>
            <a:r>
              <a:rPr lang="en-US" altLang="uk-UA" sz="1400" dirty="0">
                <a:ea typeface="Roboto Condensed Light" panose="02000000000000000000" pitchFamily="2" charset="0"/>
                <a:cs typeface="Roboto Condensed Light" panose="02000000000000000000" pitchFamily="2" charset="0"/>
              </a:rPr>
              <a:t>3 (21) – </a:t>
            </a:r>
            <a:r>
              <a:rPr lang="uk-UA" altLang="uk-UA" sz="1400" dirty="0">
                <a:ea typeface="Roboto Condensed Light" panose="02000000000000000000" pitchFamily="2" charset="0"/>
                <a:cs typeface="Roboto Condensed Light" panose="02000000000000000000" pitchFamily="2" charset="0"/>
              </a:rPr>
              <a:t>червень 2022 – С. 133-142.  </a:t>
            </a:r>
            <a:r>
              <a:rPr lang="en-US" altLang="uk-UA" sz="1400" dirty="0">
                <a:ea typeface="Roboto Condensed Light" panose="02000000000000000000" pitchFamily="2" charset="0"/>
                <a:cs typeface="Roboto Condensed Light" panose="02000000000000000000" pitchFamily="2" charset="0"/>
                <a:hlinkClick r:id="rId10"/>
              </a:rPr>
              <a:t>https://</a:t>
            </a:r>
            <a:r>
              <a:rPr lang="en-US" altLang="uk-UA" sz="1400" dirty="0" smtClean="0">
                <a:ea typeface="Roboto Condensed Light" panose="02000000000000000000" pitchFamily="2" charset="0"/>
                <a:cs typeface="Roboto Condensed Light" panose="02000000000000000000" pitchFamily="2" charset="0"/>
                <a:hlinkClick r:id="rId10"/>
              </a:rPr>
              <a:t>maup.com.ua/assets/files/expert/21/10.pdf</a:t>
            </a:r>
            <a:r>
              <a:rPr lang="uk-UA" altLang="uk-UA" sz="1400" dirty="0" smtClean="0">
                <a:ea typeface="Roboto Condensed Light" panose="02000000000000000000" pitchFamily="2" charset="0"/>
                <a:cs typeface="Roboto Condensed Light" panose="02000000000000000000" pitchFamily="2" charset="0"/>
              </a:rPr>
              <a:t> </a:t>
            </a:r>
            <a:endParaRPr lang="en-US" altLang="uk-UA" sz="1400" dirty="0">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AutoNum type="arabicPeriod"/>
            </a:pPr>
            <a:r>
              <a:rPr lang="uk-UA" altLang="uk-UA" sz="1400" dirty="0" smtClean="0">
                <a:ea typeface="Roboto Condensed Light" panose="02000000000000000000" pitchFamily="2" charset="0"/>
                <a:cs typeface="Roboto Condensed Light" panose="02000000000000000000" pitchFamily="2" charset="0"/>
              </a:rPr>
              <a:t>Берназюк </a:t>
            </a:r>
            <a:r>
              <a:rPr lang="uk-UA" altLang="uk-UA" sz="1400" dirty="0">
                <a:ea typeface="Roboto Condensed Light" panose="02000000000000000000" pitchFamily="2" charset="0"/>
                <a:cs typeface="Roboto Condensed Light" panose="02000000000000000000" pitchFamily="2" charset="0"/>
              </a:rPr>
              <a:t>Ян. Поняття та особливості принципу неприпустимості зловживання процесуальними правами в адміністративному судочинстві Науковий вісник Ужгородського національного університету. – 2021. – Серія Право. – Випуск 66. – С. 135-141 </a:t>
            </a:r>
            <a:r>
              <a:rPr lang="en-US" altLang="uk-UA" sz="1400" dirty="0">
                <a:ea typeface="Roboto Condensed Light" panose="02000000000000000000" pitchFamily="2" charset="0"/>
                <a:cs typeface="Roboto Condensed Light" panose="02000000000000000000" pitchFamily="2" charset="0"/>
                <a:hlinkClick r:id="rId11"/>
              </a:rPr>
              <a:t>https://</a:t>
            </a:r>
            <a:r>
              <a:rPr lang="en-US" altLang="uk-UA" sz="1400" dirty="0" smtClean="0">
                <a:ea typeface="Roboto Condensed Light" panose="02000000000000000000" pitchFamily="2" charset="0"/>
                <a:cs typeface="Roboto Condensed Light" panose="02000000000000000000" pitchFamily="2" charset="0"/>
                <a:hlinkClick r:id="rId11"/>
              </a:rPr>
              <a:t>visnyk-juris-uzhnu.com/wp-content/uploads/2021/10/NVUzhNU_66.pdf</a:t>
            </a:r>
            <a:r>
              <a:rPr lang="uk-UA" altLang="uk-UA" sz="1400" dirty="0" smtClean="0">
                <a:ea typeface="Roboto Condensed Light" panose="02000000000000000000" pitchFamily="2" charset="0"/>
                <a:cs typeface="Roboto Condensed Light" panose="02000000000000000000" pitchFamily="2" charset="0"/>
              </a:rPr>
              <a:t> </a:t>
            </a:r>
            <a:r>
              <a:rPr lang="en-US" altLang="uk-UA" sz="1400" dirty="0" smtClean="0">
                <a:ea typeface="Roboto Condensed Light" panose="02000000000000000000" pitchFamily="2" charset="0"/>
                <a:cs typeface="Roboto Condensed Light" panose="02000000000000000000" pitchFamily="2" charset="0"/>
              </a:rPr>
              <a:t> </a:t>
            </a:r>
            <a:r>
              <a:rPr lang="uk-UA" altLang="uk-UA" sz="1400" dirty="0" smtClean="0">
                <a:ea typeface="Roboto Condensed Light" panose="02000000000000000000" pitchFamily="2" charset="0"/>
                <a:cs typeface="Roboto Condensed Light" panose="02000000000000000000" pitchFamily="2" charset="0"/>
              </a:rPr>
              <a:t> </a:t>
            </a:r>
            <a:endParaRPr lang="ru-RU" altLang="uk-UA" sz="1400" dirty="0" smtClean="0">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AutoNum type="arabicPeriod"/>
            </a:pPr>
            <a:endParaRPr lang="en-US" altLang="uk-UA" sz="1500" dirty="0" smtClean="0">
              <a:ea typeface="Roboto Condensed Light" panose="02000000000000000000" pitchFamily="2" charset="0"/>
              <a:cs typeface="Roboto Condensed Light" panose="02000000000000000000" pitchFamily="2" charset="0"/>
            </a:endParaRPr>
          </a:p>
          <a:p>
            <a:pPr marL="342900" indent="-342900" algn="just">
              <a:lnSpc>
                <a:spcPct val="100000"/>
              </a:lnSpc>
              <a:spcBef>
                <a:spcPct val="0"/>
              </a:spcBef>
              <a:buFont typeface="Arial" panose="020B0604020202020204" pitchFamily="34" charset="0"/>
              <a:buNone/>
            </a:pPr>
            <a:endParaRPr lang="uk-UA" altLang="uk-UA" sz="1600" dirty="0" smtClean="0">
              <a:solidFill>
                <a:srgbClr val="002949"/>
              </a:solidFill>
            </a:endParaRPr>
          </a:p>
          <a:p>
            <a:pPr marL="342900" indent="-342900" algn="just">
              <a:buFont typeface="Arial" panose="020B0604020202020204" pitchFamily="34" charset="0"/>
              <a:buNone/>
            </a:pPr>
            <a:endParaRPr lang="uk-UA" altLang="uk-UA" sz="1600" dirty="0" smtClean="0"/>
          </a:p>
        </p:txBody>
      </p:sp>
      <p:sp>
        <p:nvSpPr>
          <p:cNvPr id="32772"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C81B2DD2-D5BE-49C8-A8AB-B26E1B54A5F2}"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30</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32774"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32775" name="Text Placeholder 12"/>
          <p:cNvSpPr txBox="1">
            <a:spLocks noChangeArrowheads="1"/>
          </p:cNvSpPr>
          <p:nvPr/>
        </p:nvSpPr>
        <p:spPr bwMode="auto">
          <a:xfrm>
            <a:off x="1709738" y="5999163"/>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452438" y="293688"/>
            <a:ext cx="10515600" cy="615950"/>
          </a:xfrm>
        </p:spPr>
        <p:txBody>
          <a:bodyPr/>
          <a:lstStyle/>
          <a:p>
            <a:r>
              <a:rPr lang="uk-UA" altLang="uk-UA" sz="2500" b="1" smtClean="0">
                <a:solidFill>
                  <a:srgbClr val="004E9E"/>
                </a:solidFill>
              </a:rPr>
              <a:t>Додаткові джерела:</a:t>
            </a:r>
            <a:endParaRPr lang="uk-UA" altLang="uk-UA" sz="2500" smtClean="0">
              <a:solidFill>
                <a:srgbClr val="004E9E"/>
              </a:solidFill>
            </a:endParaRPr>
          </a:p>
        </p:txBody>
      </p:sp>
      <p:sp>
        <p:nvSpPr>
          <p:cNvPr id="33795" name="Объект 2"/>
          <p:cNvSpPr>
            <a:spLocks noGrp="1"/>
          </p:cNvSpPr>
          <p:nvPr>
            <p:ph idx="1"/>
          </p:nvPr>
        </p:nvSpPr>
        <p:spPr>
          <a:xfrm>
            <a:off x="452438" y="950913"/>
            <a:ext cx="11287125" cy="5094287"/>
          </a:xfrm>
        </p:spPr>
        <p:txBody>
          <a:bodyPr/>
          <a:lstStyle/>
          <a:p>
            <a:pPr marL="0" indent="0" algn="just">
              <a:lnSpc>
                <a:spcPct val="100000"/>
              </a:lnSpc>
              <a:spcBef>
                <a:spcPct val="0"/>
              </a:spcBef>
              <a:buFont typeface="Arial" panose="020B0604020202020204" pitchFamily="34" charset="0"/>
              <a:buNone/>
            </a:pPr>
            <a:r>
              <a:rPr lang="ru-RU" altLang="uk-UA" sz="1400" dirty="0" smtClean="0">
                <a:ea typeface="Roboto Condensed Light" panose="02000000000000000000" pitchFamily="2" charset="0"/>
                <a:cs typeface="Roboto Condensed Light" panose="02000000000000000000" pitchFamily="2" charset="0"/>
              </a:rPr>
              <a:t>11. Берназюк Ян. Принцип змагальності </a:t>
            </a:r>
            <a:r>
              <a:rPr lang="uk-UA" altLang="uk-UA" sz="1400" dirty="0" smtClean="0">
                <a:ea typeface="Roboto Condensed Light" panose="02000000000000000000" pitchFamily="2" charset="0"/>
                <a:cs typeface="Roboto Condensed Light" panose="02000000000000000000" pitchFamily="2" charset="0"/>
              </a:rPr>
              <a:t>судового процесу як складова права на справедливий судовий розгляд // Вісник Луганського державного університету внутрішніх справ імені </a:t>
            </a:r>
            <a:r>
              <a:rPr lang="ru-RU" altLang="uk-UA" sz="1400" dirty="0" smtClean="0">
                <a:ea typeface="Roboto Condensed Light" panose="02000000000000000000" pitchFamily="2" charset="0"/>
                <a:cs typeface="Roboto Condensed Light" panose="02000000000000000000" pitchFamily="2" charset="0"/>
              </a:rPr>
              <a:t>Е.О.Дідоренка. – Том 3 № 87 (2019). – С. 14-25. </a:t>
            </a:r>
            <a:r>
              <a:rPr lang="ru-RU" altLang="uk-UA" sz="1400" dirty="0" smtClean="0">
                <a:ea typeface="Roboto Condensed Light" panose="02000000000000000000" pitchFamily="2" charset="0"/>
                <a:cs typeface="Roboto Condensed Light" panose="02000000000000000000" pitchFamily="2" charset="0"/>
                <a:hlinkClick r:id="rId2"/>
              </a:rPr>
              <a:t>http://journal.lduvs.lg.ua/index.php/journal/article/view/376/331</a:t>
            </a:r>
            <a:r>
              <a:rPr lang="en-US" altLang="uk-UA" sz="1400" dirty="0" smtClean="0">
                <a:ea typeface="Roboto Condensed Light" panose="02000000000000000000" pitchFamily="2" charset="0"/>
                <a:cs typeface="Roboto Condensed Light" panose="02000000000000000000" pitchFamily="2" charset="0"/>
              </a:rPr>
              <a:t> </a:t>
            </a:r>
            <a:r>
              <a:rPr lang="ru-RU" altLang="uk-UA" sz="1400" dirty="0" smtClean="0">
                <a:ea typeface="Roboto Condensed Light" panose="02000000000000000000" pitchFamily="2" charset="0"/>
                <a:cs typeface="Roboto Condensed Light" panose="02000000000000000000" pitchFamily="2" charset="0"/>
              </a:rPr>
              <a:t> </a:t>
            </a:r>
            <a:r>
              <a:rPr lang="en-US" altLang="uk-UA" sz="1400" dirty="0" smtClean="0">
                <a:ea typeface="Roboto Condensed Light" panose="02000000000000000000" pitchFamily="2" charset="0"/>
                <a:cs typeface="Roboto Condensed Light" panose="02000000000000000000" pitchFamily="2" charset="0"/>
              </a:rPr>
              <a:t> </a:t>
            </a:r>
          </a:p>
          <a:p>
            <a:pPr marL="0" indent="0" algn="just">
              <a:lnSpc>
                <a:spcPct val="100000"/>
              </a:lnSpc>
              <a:spcBef>
                <a:spcPct val="0"/>
              </a:spcBef>
              <a:buFont typeface="Arial" panose="020B0604020202020204" pitchFamily="34" charset="0"/>
              <a:buNone/>
            </a:pPr>
            <a:r>
              <a:rPr lang="uk-UA" altLang="uk-UA" sz="1400" dirty="0" smtClean="0">
                <a:ea typeface="Roboto Condensed Light" panose="02000000000000000000" pitchFamily="2" charset="0"/>
                <a:cs typeface="Roboto Condensed Light" panose="02000000000000000000" pitchFamily="2" charset="0"/>
              </a:rPr>
              <a:t>12. Берназюк Ян. Конституційний принцип рівності та його особливості в адміністративному судочинстві </a:t>
            </a:r>
            <a:r>
              <a:rPr lang="en-US" altLang="uk-UA" sz="1400" dirty="0" smtClean="0">
                <a:ea typeface="Roboto Condensed Light" panose="02000000000000000000" pitchFamily="2" charset="0"/>
                <a:cs typeface="Roboto Condensed Light" panose="02000000000000000000" pitchFamily="2" charset="0"/>
                <a:hlinkClick r:id="rId3"/>
              </a:rPr>
              <a:t>https://sud.ua/ru/news/blog/143839-konstitutsiyniy-printsip-rivnosti-ta-yogo-osoblivosti-v-administrativnomu-sudochinstvi</a:t>
            </a:r>
            <a:r>
              <a:rPr lang="en-US" altLang="uk-UA" sz="1400" dirty="0" smtClean="0">
                <a:ea typeface="Roboto Condensed Light" panose="02000000000000000000" pitchFamily="2" charset="0"/>
                <a:cs typeface="Roboto Condensed Light" panose="02000000000000000000" pitchFamily="2" charset="0"/>
              </a:rPr>
              <a:t>   </a:t>
            </a:r>
          </a:p>
          <a:p>
            <a:pPr marL="0" indent="0" algn="just">
              <a:lnSpc>
                <a:spcPct val="100000"/>
              </a:lnSpc>
              <a:spcBef>
                <a:spcPct val="0"/>
              </a:spcBef>
              <a:buFont typeface="Arial" panose="020B0604020202020204" pitchFamily="34" charset="0"/>
              <a:buNone/>
            </a:pPr>
            <a:r>
              <a:rPr lang="uk-UA" altLang="uk-UA" sz="1400" dirty="0" smtClean="0">
                <a:ea typeface="Roboto Condensed Light" panose="02000000000000000000" pitchFamily="2" charset="0"/>
                <a:cs typeface="Roboto Condensed Light" panose="02000000000000000000" pitchFamily="2" charset="0"/>
              </a:rPr>
              <a:t>13. Берназюк Ян. Міжнародні стандарти дотримання принципу змагальності в судовому процесі </a:t>
            </a:r>
            <a:r>
              <a:rPr lang="en-US" altLang="uk-UA" sz="1400" dirty="0" smtClean="0">
                <a:ea typeface="Roboto Condensed Light" panose="02000000000000000000" pitchFamily="2" charset="0"/>
                <a:cs typeface="Roboto Condensed Light" panose="02000000000000000000" pitchFamily="2" charset="0"/>
                <a:hlinkClick r:id="rId4"/>
              </a:rPr>
              <a:t>https://sud.ua/ru/news/blog/149910-mizhnarodni-standarti-dotrimannya-printsipu-zmagalnosti-v-sudovomu-protsesi</a:t>
            </a:r>
            <a:r>
              <a:rPr lang="en-US" altLang="uk-UA" sz="1400" dirty="0" smtClean="0">
                <a:ea typeface="Roboto Condensed Light" panose="02000000000000000000" pitchFamily="2" charset="0"/>
                <a:cs typeface="Roboto Condensed Light" panose="02000000000000000000" pitchFamily="2" charset="0"/>
              </a:rPr>
              <a:t>  </a:t>
            </a:r>
          </a:p>
          <a:p>
            <a:pPr marL="0" indent="0" algn="just">
              <a:lnSpc>
                <a:spcPct val="100000"/>
              </a:lnSpc>
              <a:spcBef>
                <a:spcPct val="0"/>
              </a:spcBef>
              <a:buFont typeface="Arial" panose="020B0604020202020204" pitchFamily="34" charset="0"/>
              <a:buNone/>
            </a:pPr>
            <a:r>
              <a:rPr lang="uk-UA" altLang="uk-UA" sz="1400" dirty="0" smtClean="0">
                <a:ea typeface="Roboto Condensed Light" panose="02000000000000000000" pitchFamily="2" charset="0"/>
                <a:cs typeface="Roboto Condensed Light" panose="02000000000000000000" pitchFamily="2" charset="0"/>
              </a:rPr>
              <a:t>14. </a:t>
            </a:r>
            <a:r>
              <a:rPr lang="ru-RU" altLang="uk-UA" sz="1400" dirty="0" smtClean="0"/>
              <a:t>Берназюк Ян. Конституційні принципи судочинства та обовʼязок суду інформувати учасників справи про хід її розгляду </a:t>
            </a:r>
            <a:r>
              <a:rPr lang="ru-RU" altLang="uk-UA" sz="1400" dirty="0" smtClean="0">
                <a:hlinkClick r:id="rId5"/>
              </a:rPr>
              <a:t>https://supreme.court.gov.ua/userfiles/media/new_folder_for_uploads/supreme/2023_prezent/KU_notifying_appeal_bernaziuk.pdf</a:t>
            </a:r>
            <a:endParaRPr lang="ru-RU" altLang="uk-UA" sz="1400" dirty="0" smtClean="0"/>
          </a:p>
          <a:p>
            <a:pPr marL="0" indent="0" algn="just">
              <a:lnSpc>
                <a:spcPct val="100000"/>
              </a:lnSpc>
              <a:spcBef>
                <a:spcPct val="0"/>
              </a:spcBef>
              <a:buFont typeface="Arial" panose="020B0604020202020204" pitchFamily="34" charset="0"/>
              <a:buNone/>
            </a:pPr>
            <a:r>
              <a:rPr lang="ru-RU" altLang="uk-UA" sz="1400" dirty="0" smtClean="0">
                <a:ea typeface="Roboto Condensed Light" panose="02000000000000000000" pitchFamily="2" charset="0"/>
                <a:cs typeface="Roboto Condensed Light" panose="02000000000000000000" pitchFamily="2" charset="0"/>
              </a:rPr>
              <a:t>15. Берназюк Ян. </a:t>
            </a:r>
            <a:r>
              <a:rPr lang="uk-UA" altLang="uk-UA" sz="1400" dirty="0" smtClean="0">
                <a:ea typeface="Roboto Condensed Light" panose="02000000000000000000" pitchFamily="2" charset="0"/>
                <a:cs typeface="Roboto Condensed Light" panose="02000000000000000000" pitchFamily="2" charset="0"/>
              </a:rPr>
              <a:t>Формалізм та надмірний формалізм: особливості адміністративного судочинства </a:t>
            </a:r>
            <a:r>
              <a:rPr lang="ru-RU" altLang="uk-UA" sz="1400" dirty="0" smtClean="0">
                <a:ea typeface="Roboto Condensed Light" panose="02000000000000000000" pitchFamily="2" charset="0"/>
                <a:cs typeface="Roboto Condensed Light" panose="02000000000000000000" pitchFamily="2" charset="0"/>
                <a:hlinkClick r:id="rId6"/>
              </a:rPr>
              <a:t>https://supreme.court.gov.ua/userfiles/media/new_folder_for_uploads/supreme/2023_prezent/Prez_Bernaziuk_24_02_2023_Formalizm.pdf</a:t>
            </a:r>
            <a:endParaRPr lang="ru-RU" altLang="uk-UA" sz="1400" dirty="0" smtClean="0">
              <a:ea typeface="Roboto Condensed Light" panose="02000000000000000000" pitchFamily="2" charset="0"/>
              <a:cs typeface="Roboto Condensed Light" panose="02000000000000000000" pitchFamily="2" charset="0"/>
            </a:endParaRPr>
          </a:p>
          <a:p>
            <a:pPr marL="0" indent="0" algn="just">
              <a:lnSpc>
                <a:spcPct val="100000"/>
              </a:lnSpc>
              <a:spcBef>
                <a:spcPct val="0"/>
              </a:spcBef>
              <a:buFont typeface="Arial" panose="020B0604020202020204" pitchFamily="34" charset="0"/>
              <a:buNone/>
            </a:pPr>
            <a:r>
              <a:rPr lang="ru-RU" altLang="uk-UA" sz="1400" dirty="0" smtClean="0">
                <a:ea typeface="Roboto Condensed Light" panose="02000000000000000000" pitchFamily="2" charset="0"/>
                <a:cs typeface="Roboto Condensed Light" panose="02000000000000000000" pitchFamily="2" charset="0"/>
              </a:rPr>
              <a:t>16. Берназюк Ян. Принцип </a:t>
            </a:r>
            <a:r>
              <a:rPr lang="uk-UA" altLang="uk-UA" sz="1400" dirty="0" smtClean="0">
                <a:ea typeface="Roboto Condensed Light" panose="02000000000000000000" pitchFamily="2" charset="0"/>
                <a:cs typeface="Roboto Condensed Light" panose="02000000000000000000" pitchFamily="2" charset="0"/>
              </a:rPr>
              <a:t>законності як один із елементів верховенства </a:t>
            </a:r>
            <a:r>
              <a:rPr lang="ru-RU" altLang="uk-UA" sz="1400" dirty="0" smtClean="0">
                <a:ea typeface="Roboto Condensed Light" panose="02000000000000000000" pitchFamily="2" charset="0"/>
                <a:cs typeface="Roboto Condensed Light" panose="02000000000000000000" pitchFamily="2" charset="0"/>
              </a:rPr>
              <a:t>права: особливості застосування під час вирішення соціальних спорів» </a:t>
            </a:r>
            <a:r>
              <a:rPr lang="ru-RU" altLang="uk-UA" sz="1400" dirty="0" smtClean="0">
                <a:ea typeface="Roboto Condensed Light" panose="02000000000000000000" pitchFamily="2" charset="0"/>
                <a:cs typeface="Roboto Condensed Light" panose="02000000000000000000" pitchFamily="2" charset="0"/>
                <a:hlinkClick r:id="rId7"/>
              </a:rPr>
              <a:t>https://supreme.court.gov.ua/userfiles/media/new_folder_for_uploads/supreme/2023_prezent/presentation_bernaziuk_effectivenii_zahist%20(1).pdf</a:t>
            </a:r>
            <a:r>
              <a:rPr lang="ru-RU" altLang="uk-UA" sz="1400" dirty="0" smtClean="0">
                <a:ea typeface="Roboto Condensed Light" panose="02000000000000000000" pitchFamily="2" charset="0"/>
                <a:cs typeface="Roboto Condensed Light" panose="02000000000000000000" pitchFamily="2" charset="0"/>
              </a:rPr>
              <a:t> </a:t>
            </a:r>
            <a:endParaRPr lang="uk-UA" altLang="uk-UA" sz="1400" dirty="0" smtClean="0">
              <a:ea typeface="Roboto Condensed Light" panose="02000000000000000000" pitchFamily="2" charset="0"/>
              <a:cs typeface="Roboto Condensed Light" panose="02000000000000000000" pitchFamily="2" charset="0"/>
            </a:endParaRPr>
          </a:p>
          <a:p>
            <a:pPr marL="0" indent="0" algn="just">
              <a:lnSpc>
                <a:spcPct val="100000"/>
              </a:lnSpc>
              <a:spcBef>
                <a:spcPct val="0"/>
              </a:spcBef>
              <a:buFont typeface="Arial" panose="020B0604020202020204" pitchFamily="34" charset="0"/>
              <a:buNone/>
            </a:pPr>
            <a:r>
              <a:rPr lang="ru-RU" altLang="uk-UA" sz="1400" dirty="0" smtClean="0">
                <a:ea typeface="Roboto Condensed Light" panose="02000000000000000000" pitchFamily="2" charset="0"/>
                <a:cs typeface="Roboto Condensed Light" panose="02000000000000000000" pitchFamily="2" charset="0"/>
              </a:rPr>
              <a:t>17. Берназюк Ян. </a:t>
            </a:r>
            <a:r>
              <a:rPr lang="uk-UA" altLang="uk-UA" sz="1400" dirty="0" smtClean="0">
                <a:ea typeface="Roboto Condensed Light" panose="02000000000000000000" pitchFamily="2" charset="0"/>
                <a:cs typeface="Roboto Condensed Light" panose="02000000000000000000" pitchFamily="2" charset="0"/>
              </a:rPr>
              <a:t>Адміністративний суд: конституційний статус, завдання та місце в системі судоустрою України // Слово Національної школи суддів України</a:t>
            </a:r>
            <a:r>
              <a:rPr lang="ru-RU" altLang="uk-UA" sz="1400" dirty="0" smtClean="0">
                <a:ea typeface="Roboto Condensed Light" panose="02000000000000000000" pitchFamily="2" charset="0"/>
                <a:cs typeface="Roboto Condensed Light" panose="02000000000000000000" pitchFamily="2" charset="0"/>
              </a:rPr>
              <a:t>. – 2023, № 2(43) 2023, С. 28-46. </a:t>
            </a:r>
            <a:r>
              <a:rPr lang="ru-RU" altLang="uk-UA" sz="1400" dirty="0" smtClean="0">
                <a:ea typeface="Roboto Condensed Light" panose="02000000000000000000" pitchFamily="2" charset="0"/>
                <a:cs typeface="Roboto Condensed Light" panose="02000000000000000000" pitchFamily="2" charset="0"/>
                <a:hlinkClick r:id="rId8"/>
              </a:rPr>
              <a:t>http://slovo.nsj.gov.ua/images/pdf/2023_2_43/slovo02-23.pdf</a:t>
            </a:r>
            <a:r>
              <a:rPr lang="ru-RU" altLang="uk-UA" sz="1400" dirty="0" smtClean="0">
                <a:ea typeface="Roboto Condensed Light" panose="02000000000000000000" pitchFamily="2" charset="0"/>
                <a:cs typeface="Roboto Condensed Light" panose="02000000000000000000" pitchFamily="2" charset="0"/>
              </a:rPr>
              <a:t> </a:t>
            </a:r>
            <a:endParaRPr lang="en-US" altLang="uk-UA" sz="1400" dirty="0" smtClean="0">
              <a:ea typeface="Roboto Condensed Light" panose="02000000000000000000" pitchFamily="2" charset="0"/>
              <a:cs typeface="Roboto Condensed Light" panose="02000000000000000000" pitchFamily="2" charset="0"/>
            </a:endParaRPr>
          </a:p>
          <a:p>
            <a:pPr marL="0" indent="0" algn="just">
              <a:lnSpc>
                <a:spcPct val="100000"/>
              </a:lnSpc>
              <a:spcBef>
                <a:spcPct val="0"/>
              </a:spcBef>
              <a:buFont typeface="Arial" panose="020B0604020202020204" pitchFamily="34" charset="0"/>
              <a:buNone/>
            </a:pPr>
            <a:r>
              <a:rPr lang="ru-RU" altLang="uk-UA" sz="1400" dirty="0" smtClean="0">
                <a:ea typeface="Roboto Condensed Light" panose="02000000000000000000" pitchFamily="2" charset="0"/>
                <a:cs typeface="Roboto Condensed Light" panose="02000000000000000000" pitchFamily="2" charset="0"/>
              </a:rPr>
              <a:t>18. Берназюк Ян. Письмове провадження та право бути почутим (між принципом процесуальної економії та доступом до правосуддя) </a:t>
            </a:r>
            <a:r>
              <a:rPr lang="uk-UA" altLang="uk-UA" sz="1400" u="sng" dirty="0" smtClean="0">
                <a:hlinkClick r:id="rId9"/>
              </a:rPr>
              <a:t>https://supreme.court.gov.ua/userfiles/media/new_folder_for_uploads/supreme/2024_prezent/paper_trial_bernaziuk.pdf</a:t>
            </a:r>
            <a:r>
              <a:rPr lang="uk-UA" altLang="uk-UA" sz="1400" dirty="0" smtClean="0"/>
              <a:t> </a:t>
            </a:r>
            <a:endParaRPr lang="ru-RU" altLang="uk-UA" sz="1400" dirty="0" smtClean="0">
              <a:solidFill>
                <a:srgbClr val="002949"/>
              </a:solidFill>
            </a:endParaRPr>
          </a:p>
          <a:p>
            <a:pPr marL="0" indent="0" algn="just">
              <a:lnSpc>
                <a:spcPct val="100000"/>
              </a:lnSpc>
              <a:spcBef>
                <a:spcPct val="0"/>
              </a:spcBef>
              <a:buFont typeface="Arial" panose="020B0604020202020204" pitchFamily="34" charset="0"/>
              <a:buNone/>
            </a:pPr>
            <a:r>
              <a:rPr lang="ru-RU" altLang="uk-UA" sz="1400" dirty="0" smtClean="0">
                <a:solidFill>
                  <a:srgbClr val="002949"/>
                </a:solidFill>
              </a:rPr>
              <a:t>19. Берназюк Ян. Конституційна гарантія доступу до правосуддя та обов'язок суду перевірити повноваження представника (самопредставника)</a:t>
            </a:r>
          </a:p>
          <a:p>
            <a:pPr marL="0" indent="0" algn="just">
              <a:lnSpc>
                <a:spcPct val="100000"/>
              </a:lnSpc>
              <a:spcBef>
                <a:spcPct val="0"/>
              </a:spcBef>
              <a:buFont typeface="Arial" panose="020B0604020202020204" pitchFamily="34" charset="0"/>
              <a:buNone/>
            </a:pPr>
            <a:r>
              <a:rPr lang="ru-RU" altLang="uk-UA" sz="1400" dirty="0" smtClean="0">
                <a:solidFill>
                  <a:srgbClr val="002949"/>
                </a:solidFill>
                <a:hlinkClick r:id="rId10"/>
              </a:rPr>
              <a:t>https://supreme.court.gov.ua/userfiles/media/new_folder_for_uploads/supreme/2024_prezent/representive_bernaziuk_1.pdf</a:t>
            </a:r>
            <a:r>
              <a:rPr lang="ru-RU" altLang="uk-UA" sz="1400" dirty="0" smtClean="0">
                <a:solidFill>
                  <a:srgbClr val="002949"/>
                </a:solidFill>
              </a:rPr>
              <a:t> </a:t>
            </a:r>
          </a:p>
          <a:p>
            <a:pPr marL="0" indent="0" algn="just">
              <a:lnSpc>
                <a:spcPct val="100000"/>
              </a:lnSpc>
              <a:spcBef>
                <a:spcPct val="0"/>
              </a:spcBef>
              <a:buFont typeface="Arial" panose="020B0604020202020204" pitchFamily="34" charset="0"/>
              <a:buNone/>
            </a:pPr>
            <a:r>
              <a:rPr lang="uk-UA" altLang="uk-UA" sz="1400" dirty="0" smtClean="0"/>
              <a:t>20. Берназюк Ян. Доступ до правосуддя і належне підтвердження повноважень адвоката в адміністративному процесі </a:t>
            </a:r>
            <a:r>
              <a:rPr lang="uk-UA" altLang="uk-UA" sz="1400" u="sng" dirty="0" smtClean="0">
                <a:hlinkClick r:id="rId11"/>
              </a:rPr>
              <a:t>https://court.gov.ua/storage/portal/supreme/prezentacii_2025/149_Access_Justice_Counsels_Authority_bernaziuk.pdf</a:t>
            </a:r>
            <a:endParaRPr lang="uk-UA" altLang="uk-UA" sz="1400" u="sng" dirty="0" smtClean="0"/>
          </a:p>
          <a:p>
            <a:pPr marL="0" indent="0" algn="just">
              <a:lnSpc>
                <a:spcPct val="100000"/>
              </a:lnSpc>
              <a:spcBef>
                <a:spcPct val="0"/>
              </a:spcBef>
              <a:buNone/>
            </a:pPr>
            <a:r>
              <a:rPr lang="uk-UA" altLang="uk-UA" sz="1400" dirty="0" smtClean="0">
                <a:solidFill>
                  <a:srgbClr val="002949"/>
                </a:solidFill>
              </a:rPr>
              <a:t>21. </a:t>
            </a:r>
            <a:r>
              <a:rPr lang="uk-UA" altLang="uk-UA" sz="1400" dirty="0"/>
              <a:t>Берназюк Ян. </a:t>
            </a:r>
            <a:r>
              <a:rPr lang="ru-RU" altLang="uk-UA" sz="1400" dirty="0" smtClean="0">
                <a:solidFill>
                  <a:srgbClr val="002949"/>
                </a:solidFill>
              </a:rPr>
              <a:t>Адвокат </a:t>
            </a:r>
            <a:r>
              <a:rPr lang="ru-RU" altLang="uk-UA" sz="1400" dirty="0">
                <a:solidFill>
                  <a:srgbClr val="002949"/>
                </a:solidFill>
              </a:rPr>
              <a:t>в адміністративному судочинстві: доступ до правосуддя та межі процесуального </a:t>
            </a:r>
            <a:r>
              <a:rPr lang="ru-RU" altLang="uk-UA" sz="1400" dirty="0" smtClean="0">
                <a:solidFill>
                  <a:srgbClr val="002949"/>
                </a:solidFill>
              </a:rPr>
              <a:t>формалізму </a:t>
            </a:r>
            <a:r>
              <a:rPr lang="en-US" altLang="uk-UA" sz="1400" dirty="0">
                <a:solidFill>
                  <a:srgbClr val="002949"/>
                </a:solidFill>
                <a:hlinkClick r:id="rId12"/>
              </a:rPr>
              <a:t>https://</a:t>
            </a:r>
            <a:r>
              <a:rPr lang="en-US" altLang="uk-UA" sz="1400" dirty="0" smtClean="0">
                <a:solidFill>
                  <a:srgbClr val="002949"/>
                </a:solidFill>
                <a:hlinkClick r:id="rId12"/>
              </a:rPr>
              <a:t>court.gov.ua/storage/portal/supreme/prezent2026/186_Access_Justice_Counsel_s_Authority_bernaziuk.pdf</a:t>
            </a:r>
            <a:r>
              <a:rPr lang="uk-UA" altLang="uk-UA" sz="1400" dirty="0" smtClean="0">
                <a:solidFill>
                  <a:srgbClr val="002949"/>
                </a:solidFill>
              </a:rPr>
              <a:t> </a:t>
            </a:r>
            <a:endParaRPr lang="ru-RU" altLang="uk-UA" sz="1400" dirty="0">
              <a:solidFill>
                <a:srgbClr val="002949"/>
              </a:solidFill>
            </a:endParaRPr>
          </a:p>
          <a:p>
            <a:pPr marL="0" indent="0" algn="just">
              <a:lnSpc>
                <a:spcPct val="100000"/>
              </a:lnSpc>
              <a:spcBef>
                <a:spcPct val="0"/>
              </a:spcBef>
              <a:buFont typeface="Arial" panose="020B0604020202020204" pitchFamily="34" charset="0"/>
              <a:buNone/>
            </a:pPr>
            <a:endParaRPr lang="ru-RU" altLang="uk-UA" sz="1200" dirty="0" smtClean="0">
              <a:solidFill>
                <a:srgbClr val="002949"/>
              </a:solidFill>
            </a:endParaRPr>
          </a:p>
          <a:p>
            <a:pPr marL="0" indent="0" algn="just">
              <a:lnSpc>
                <a:spcPct val="100000"/>
              </a:lnSpc>
              <a:spcBef>
                <a:spcPct val="0"/>
              </a:spcBef>
              <a:buFont typeface="Arial" panose="020B0604020202020204" pitchFamily="34" charset="0"/>
              <a:buNone/>
            </a:pPr>
            <a:endParaRPr lang="uk-UA" altLang="uk-UA" sz="1600" dirty="0" smtClean="0">
              <a:solidFill>
                <a:srgbClr val="002949"/>
              </a:solidFill>
            </a:endParaRPr>
          </a:p>
          <a:p>
            <a:pPr marL="0" indent="0" algn="just">
              <a:buFont typeface="Arial" panose="020B0604020202020204" pitchFamily="34" charset="0"/>
              <a:buNone/>
            </a:pPr>
            <a:endParaRPr lang="uk-UA" altLang="uk-UA" sz="1600" dirty="0" smtClean="0"/>
          </a:p>
        </p:txBody>
      </p:sp>
      <p:sp>
        <p:nvSpPr>
          <p:cNvPr id="33796"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895D50A7-883B-44EE-9416-A6BA8CF90780}"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31</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33798"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33799" name="Text Placeholder 12"/>
          <p:cNvSpPr txBox="1">
            <a:spLocks noChangeArrowheads="1"/>
          </p:cNvSpPr>
          <p:nvPr/>
        </p:nvSpPr>
        <p:spPr bwMode="auto">
          <a:xfrm>
            <a:off x="1709738" y="5999163"/>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949"/>
        </a:solidFill>
        <a:effectLst/>
      </p:bgPr>
    </p:bg>
    <p:spTree>
      <p:nvGrpSpPr>
        <p:cNvPr id="1" name=""/>
        <p:cNvGrpSpPr/>
        <p:nvPr/>
      </p:nvGrpSpPr>
      <p:grpSpPr>
        <a:xfrm>
          <a:off x="0" y="0"/>
          <a:ext cx="0" cy="0"/>
          <a:chOff x="0" y="0"/>
          <a:chExt cx="0" cy="0"/>
        </a:xfrm>
      </p:grpSpPr>
      <p:pic>
        <p:nvPicPr>
          <p:cNvPr id="34818" name="Рисунок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5950" y="642938"/>
            <a:ext cx="1076325"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Box 10"/>
          <p:cNvSpPr txBox="1">
            <a:spLocks noChangeArrowheads="1"/>
          </p:cNvSpPr>
          <p:nvPr/>
        </p:nvSpPr>
        <p:spPr bwMode="auto">
          <a:xfrm>
            <a:off x="577850" y="5591175"/>
            <a:ext cx="35956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Tx/>
              <a:buNone/>
            </a:pPr>
            <a:r>
              <a:rPr lang="ru-RU" altLang="uk-UA" sz="4000">
                <a:solidFill>
                  <a:schemeClr val="bg1"/>
                </a:solidFill>
              </a:rPr>
              <a:t>Дякую за увагу!</a:t>
            </a:r>
            <a:endParaRPr lang="uk-UA" altLang="uk-UA" sz="4000">
              <a:solidFill>
                <a:schemeClr val="bg1"/>
              </a:solidFill>
              <a:ea typeface="Roboto Condensed Light" panose="02000000000000000000" pitchFamily="2" charset="0"/>
              <a:cs typeface="Roboto Condensed Light" panose="02000000000000000000" pitchFamily="2" charset="0"/>
            </a:endParaRPr>
          </a:p>
        </p:txBody>
      </p:sp>
      <p:cxnSp>
        <p:nvCxnSpPr>
          <p:cNvPr id="3" name="Прямая соединительная линия 2"/>
          <p:cNvCxnSpPr/>
          <p:nvPr/>
        </p:nvCxnSpPr>
        <p:spPr>
          <a:xfrm>
            <a:off x="695325" y="5553075"/>
            <a:ext cx="7715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18435"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18436" name="Text Placeholder 12"/>
          <p:cNvSpPr txBox="1">
            <a:spLocks noChangeArrowheads="1"/>
          </p:cNvSpPr>
          <p:nvPr/>
        </p:nvSpPr>
        <p:spPr bwMode="auto">
          <a:xfrm>
            <a:off x="1876425" y="5999163"/>
            <a:ext cx="94694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18437"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E6D56BE7-FD73-44C1-8131-2E5CEEA298E8}"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4</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18438" name="Заголовок 2"/>
          <p:cNvSpPr>
            <a:spLocks noGrp="1"/>
          </p:cNvSpPr>
          <p:nvPr>
            <p:ph type="title"/>
          </p:nvPr>
        </p:nvSpPr>
        <p:spPr>
          <a:xfrm>
            <a:off x="465138" y="207963"/>
            <a:ext cx="10515600" cy="812800"/>
          </a:xfrm>
        </p:spPr>
        <p:txBody>
          <a:bodyPr/>
          <a:lstStyle/>
          <a:p>
            <a:pPr algn="ctr"/>
            <a:r>
              <a:rPr lang="uk-UA" altLang="uk-UA" sz="3600" b="1" dirty="0" smtClean="0">
                <a:solidFill>
                  <a:srgbClr val="004E9E"/>
                </a:solidFill>
              </a:rPr>
              <a:t>ЗАПИТАННЯ ДЛЯ ДИСКУСІЇ</a:t>
            </a:r>
            <a:endParaRPr lang="uk-UA" altLang="uk-UA" sz="3600" dirty="0" smtClean="0">
              <a:solidFill>
                <a:srgbClr val="004E9E"/>
              </a:solidFill>
            </a:endParaRPr>
          </a:p>
        </p:txBody>
      </p:sp>
      <p:sp>
        <p:nvSpPr>
          <p:cNvPr id="18439" name="Объект 3"/>
          <p:cNvSpPr>
            <a:spLocks noGrp="1"/>
          </p:cNvSpPr>
          <p:nvPr>
            <p:ph idx="1"/>
          </p:nvPr>
        </p:nvSpPr>
        <p:spPr>
          <a:xfrm>
            <a:off x="465138" y="1382713"/>
            <a:ext cx="11139487" cy="4333875"/>
          </a:xfrm>
        </p:spPr>
        <p:txBody>
          <a:bodyPr/>
          <a:lstStyle/>
          <a:p>
            <a:pPr marL="0" indent="0" algn="just">
              <a:lnSpc>
                <a:spcPct val="100000"/>
              </a:lnSpc>
              <a:spcBef>
                <a:spcPct val="0"/>
              </a:spcBef>
              <a:buNone/>
            </a:pPr>
            <a:r>
              <a:rPr lang="uk-UA" altLang="uk-UA" sz="3400" dirty="0" smtClean="0">
                <a:solidFill>
                  <a:srgbClr val="002949"/>
                </a:solidFill>
              </a:rPr>
              <a:t>1.	Чи завжди вимогливість суду до документів, що підтверджують повноваження представника, відповідає інтересам довірителя?</a:t>
            </a:r>
          </a:p>
          <a:p>
            <a:pPr marL="0" indent="0" algn="just">
              <a:lnSpc>
                <a:spcPct val="100000"/>
              </a:lnSpc>
              <a:spcBef>
                <a:spcPct val="0"/>
              </a:spcBef>
              <a:buNone/>
            </a:pPr>
            <a:r>
              <a:rPr lang="uk-UA" altLang="uk-UA" sz="3400" dirty="0" smtClean="0">
                <a:solidFill>
                  <a:srgbClr val="002949"/>
                </a:solidFill>
              </a:rPr>
              <a:t>2.	Чи може представник підтвердити повноваження без документа або його копії, підписаної довірителем?</a:t>
            </a:r>
          </a:p>
          <a:p>
            <a:pPr marL="0" indent="0" algn="just">
              <a:lnSpc>
                <a:spcPct val="100000"/>
              </a:lnSpc>
              <a:spcBef>
                <a:spcPct val="0"/>
              </a:spcBef>
              <a:buNone/>
            </a:pPr>
            <a:r>
              <a:rPr lang="uk-UA" altLang="uk-UA" sz="3400" dirty="0" smtClean="0">
                <a:solidFill>
                  <a:srgbClr val="002949"/>
                </a:solidFill>
              </a:rPr>
              <a:t>3.	Чи завжди вручення документа представникові має вважатися належним врученням його стороні?</a:t>
            </a:r>
            <a:endParaRPr lang="uk-UA" altLang="uk-UA" sz="3400" dirty="0">
              <a:solidFill>
                <a:srgbClr val="00294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6147"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6148" name="Text Placeholder 12"/>
          <p:cNvSpPr txBox="1">
            <a:spLocks noChangeArrowheads="1"/>
          </p:cNvSpPr>
          <p:nvPr/>
        </p:nvSpPr>
        <p:spPr bwMode="auto">
          <a:xfrm>
            <a:off x="1709738" y="5988728"/>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6149"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39835B4A-3D08-42F0-B009-ACDC51482A45}"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5</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6150" name="Заголовок 2"/>
          <p:cNvSpPr>
            <a:spLocks noGrp="1"/>
          </p:cNvSpPr>
          <p:nvPr>
            <p:ph type="title"/>
          </p:nvPr>
        </p:nvSpPr>
        <p:spPr>
          <a:xfrm>
            <a:off x="465137" y="207962"/>
            <a:ext cx="11482023" cy="905785"/>
          </a:xfrm>
        </p:spPr>
        <p:txBody>
          <a:bodyPr/>
          <a:lstStyle/>
          <a:p>
            <a:pPr algn="ctr"/>
            <a:r>
              <a:rPr lang="uk-UA" altLang="uk-UA" sz="3200" b="1" dirty="0" smtClean="0">
                <a:solidFill>
                  <a:srgbClr val="004E9E"/>
                </a:solidFill>
              </a:rPr>
              <a:t>ОЦІНЮЮЧИ </a:t>
            </a:r>
            <a:r>
              <a:rPr lang="uk-UA" altLang="uk-UA" sz="3200" b="1" dirty="0" smtClean="0">
                <a:solidFill>
                  <a:srgbClr val="004E9E"/>
                </a:solidFill>
              </a:rPr>
              <a:t>ПОВНОВАЖЕННЯ </a:t>
            </a:r>
            <a:r>
              <a:rPr lang="uk-UA" altLang="uk-UA" sz="3200" b="1" dirty="0" smtClean="0">
                <a:solidFill>
                  <a:srgbClr val="004E9E"/>
                </a:solidFill>
              </a:rPr>
              <a:t>ПРЕДСТАВНИКА, СУД ПЕРЕВІРЯЄ: </a:t>
            </a:r>
            <a:endParaRPr lang="uk-UA" altLang="uk-UA" sz="3200" dirty="0" smtClean="0">
              <a:solidFill>
                <a:srgbClr val="004E9E"/>
              </a:solidFill>
            </a:endParaRPr>
          </a:p>
        </p:txBody>
      </p:sp>
      <p:sp>
        <p:nvSpPr>
          <p:cNvPr id="6151" name="Объект 3"/>
          <p:cNvSpPr>
            <a:spLocks noGrp="1"/>
          </p:cNvSpPr>
          <p:nvPr>
            <p:ph idx="1"/>
          </p:nvPr>
        </p:nvSpPr>
        <p:spPr>
          <a:xfrm>
            <a:off x="465138" y="1206732"/>
            <a:ext cx="10898187" cy="4509855"/>
          </a:xfrm>
        </p:spPr>
        <p:txBody>
          <a:bodyPr/>
          <a:lstStyle/>
          <a:p>
            <a:pPr marL="457200" indent="-457200" algn="just">
              <a:lnSpc>
                <a:spcPct val="100000"/>
              </a:lnSpc>
              <a:spcBef>
                <a:spcPct val="0"/>
              </a:spcBef>
              <a:buFont typeface="Arial" panose="020B0604020202020204" pitchFamily="34" charset="0"/>
              <a:buAutoNum type="arabicPeriod"/>
            </a:pPr>
            <a:r>
              <a:rPr lang="uk-UA" altLang="uk-UA" sz="3800" dirty="0" smtClean="0">
                <a:solidFill>
                  <a:srgbClr val="002949"/>
                </a:solidFill>
              </a:rPr>
              <a:t>Особу представника</a:t>
            </a:r>
          </a:p>
          <a:p>
            <a:pPr marL="457200" indent="-457200" algn="just">
              <a:lnSpc>
                <a:spcPct val="100000"/>
              </a:lnSpc>
              <a:spcBef>
                <a:spcPct val="0"/>
              </a:spcBef>
              <a:buFont typeface="Arial" panose="020B0604020202020204" pitchFamily="34" charset="0"/>
              <a:buAutoNum type="arabicPeriod"/>
            </a:pPr>
            <a:r>
              <a:rPr lang="uk-UA" altLang="uk-UA" sz="3800" dirty="0" smtClean="0">
                <a:solidFill>
                  <a:srgbClr val="002949"/>
                </a:solidFill>
              </a:rPr>
              <a:t>Належний документ, що підтверджує повноваження</a:t>
            </a:r>
          </a:p>
          <a:p>
            <a:pPr marL="457200" indent="-457200" algn="just">
              <a:lnSpc>
                <a:spcPct val="100000"/>
              </a:lnSpc>
              <a:spcBef>
                <a:spcPct val="0"/>
              </a:spcBef>
              <a:buFont typeface="Arial" panose="020B0604020202020204" pitchFamily="34" charset="0"/>
              <a:buAutoNum type="arabicPeriod"/>
            </a:pPr>
            <a:r>
              <a:rPr lang="uk-UA" altLang="uk-UA" sz="3800" dirty="0" smtClean="0">
                <a:solidFill>
                  <a:srgbClr val="002949"/>
                </a:solidFill>
              </a:rPr>
              <a:t>Обсяг наданих повноважень</a:t>
            </a:r>
          </a:p>
          <a:p>
            <a:pPr marL="457200" indent="-457200" algn="just">
              <a:lnSpc>
                <a:spcPct val="100000"/>
              </a:lnSpc>
              <a:spcBef>
                <a:spcPct val="0"/>
              </a:spcBef>
              <a:buFont typeface="Arial" panose="020B0604020202020204" pitchFamily="34" charset="0"/>
              <a:buAutoNum type="arabicPeriod"/>
            </a:pPr>
            <a:r>
              <a:rPr lang="uk-UA" altLang="uk-UA" sz="3800" dirty="0" smtClean="0">
                <a:solidFill>
                  <a:srgbClr val="002949"/>
                </a:solidFill>
              </a:rPr>
              <a:t>Чи охоплюють вони конкретну процесуальну дію</a:t>
            </a:r>
          </a:p>
          <a:p>
            <a:pPr marL="457200" indent="-457200" algn="just">
              <a:lnSpc>
                <a:spcPct val="100000"/>
              </a:lnSpc>
              <a:spcBef>
                <a:spcPct val="0"/>
              </a:spcBef>
              <a:buFont typeface="Arial" panose="020B0604020202020204" pitchFamily="34" charset="0"/>
              <a:buAutoNum type="arabicPeriod"/>
            </a:pPr>
            <a:r>
              <a:rPr lang="uk-UA" altLang="uk-UA" sz="3800" dirty="0" smtClean="0">
                <a:solidFill>
                  <a:srgbClr val="002949"/>
                </a:solidFill>
              </a:rPr>
              <a:t>Чи є обґрунтований сумнів щодо дійсного волевиявлення довірителя</a:t>
            </a:r>
            <a:endParaRPr lang="uk-UA" altLang="uk-UA" sz="3800" dirty="0">
              <a:solidFill>
                <a:srgbClr val="002949"/>
              </a:solidFill>
            </a:endParaRPr>
          </a:p>
        </p:txBody>
      </p:sp>
    </p:spTree>
    <p:extLst>
      <p:ext uri="{BB962C8B-B14F-4D97-AF65-F5344CB8AC3E}">
        <p14:creationId xmlns:p14="http://schemas.microsoft.com/office/powerpoint/2010/main" val="3426473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6147"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6148" name="Text Placeholder 12"/>
          <p:cNvSpPr txBox="1">
            <a:spLocks noChangeArrowheads="1"/>
          </p:cNvSpPr>
          <p:nvPr/>
        </p:nvSpPr>
        <p:spPr bwMode="auto">
          <a:xfrm>
            <a:off x="1709738" y="5988728"/>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6149"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39835B4A-3D08-42F0-B009-ACDC51482A45}"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6</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6150" name="Заголовок 2"/>
          <p:cNvSpPr>
            <a:spLocks noGrp="1"/>
          </p:cNvSpPr>
          <p:nvPr>
            <p:ph type="title"/>
          </p:nvPr>
        </p:nvSpPr>
        <p:spPr>
          <a:xfrm>
            <a:off x="465137" y="207962"/>
            <a:ext cx="11482023" cy="905785"/>
          </a:xfrm>
        </p:spPr>
        <p:txBody>
          <a:bodyPr/>
          <a:lstStyle/>
          <a:p>
            <a:pPr algn="ctr"/>
            <a:r>
              <a:rPr lang="ru-RU" altLang="uk-UA" sz="3400" b="1" dirty="0">
                <a:solidFill>
                  <a:srgbClr val="004E9E"/>
                </a:solidFill>
              </a:rPr>
              <a:t>СУД МАЄ ЗДІЙСНИТИ ДОДАТКОВУ ПЕРЕВІРКУ, </a:t>
            </a:r>
            <a:r>
              <a:rPr lang="ru-RU" altLang="uk-UA" sz="3400" b="1" dirty="0" smtClean="0">
                <a:solidFill>
                  <a:srgbClr val="004E9E"/>
                </a:solidFill>
              </a:rPr>
              <a:t>ЯКЩО:</a:t>
            </a:r>
            <a:endParaRPr lang="uk-UA" altLang="uk-UA" sz="3400" dirty="0" smtClean="0">
              <a:solidFill>
                <a:srgbClr val="004E9E"/>
              </a:solidFill>
            </a:endParaRPr>
          </a:p>
        </p:txBody>
      </p:sp>
      <p:sp>
        <p:nvSpPr>
          <p:cNvPr id="6151" name="Объект 3"/>
          <p:cNvSpPr>
            <a:spLocks noGrp="1"/>
          </p:cNvSpPr>
          <p:nvPr>
            <p:ph idx="1"/>
          </p:nvPr>
        </p:nvSpPr>
        <p:spPr>
          <a:xfrm>
            <a:off x="465138" y="1206732"/>
            <a:ext cx="10898187" cy="4509855"/>
          </a:xfrm>
        </p:spPr>
        <p:txBody>
          <a:bodyPr/>
          <a:lstStyle/>
          <a:p>
            <a:pPr marL="457200" indent="-457200" algn="just">
              <a:lnSpc>
                <a:spcPct val="100000"/>
              </a:lnSpc>
              <a:spcBef>
                <a:spcPct val="0"/>
              </a:spcBef>
              <a:buFont typeface="Arial" panose="020B0604020202020204" pitchFamily="34" charset="0"/>
              <a:buAutoNum type="arabicPeriod"/>
            </a:pPr>
            <a:r>
              <a:rPr lang="ru-RU" altLang="uk-UA" sz="3800" dirty="0">
                <a:solidFill>
                  <a:srgbClr val="002949"/>
                </a:solidFill>
              </a:rPr>
              <a:t>П</a:t>
            </a:r>
            <a:r>
              <a:rPr lang="ru-RU" altLang="uk-UA" sz="3800" dirty="0" smtClean="0">
                <a:solidFill>
                  <a:srgbClr val="002949"/>
                </a:solidFill>
              </a:rPr>
              <a:t>роцесуальна </a:t>
            </a:r>
            <a:r>
              <a:rPr lang="uk-UA" altLang="uk-UA" sz="3800" dirty="0" smtClean="0">
                <a:solidFill>
                  <a:srgbClr val="002949"/>
                </a:solidFill>
              </a:rPr>
              <a:t>дія має істотні або незворотні наслідки (відмова від позову, мирова угода, відкликання скарги</a:t>
            </a:r>
            <a:r>
              <a:rPr lang="ru-RU" altLang="uk-UA" sz="3800" dirty="0" smtClean="0">
                <a:solidFill>
                  <a:srgbClr val="002949"/>
                </a:solidFill>
              </a:rPr>
              <a:t>)</a:t>
            </a:r>
            <a:endParaRPr lang="uk-UA" altLang="uk-UA" sz="3800" dirty="0" smtClean="0">
              <a:solidFill>
                <a:srgbClr val="002949"/>
              </a:solidFill>
            </a:endParaRPr>
          </a:p>
          <a:p>
            <a:pPr marL="457200" indent="-457200" algn="just">
              <a:lnSpc>
                <a:spcPct val="100000"/>
              </a:lnSpc>
              <a:spcBef>
                <a:spcPct val="0"/>
              </a:spcBef>
              <a:buFont typeface="Arial" panose="020B0604020202020204" pitchFamily="34" charset="0"/>
              <a:buAutoNum type="arabicPeriod"/>
            </a:pPr>
            <a:r>
              <a:rPr lang="uk-UA" altLang="uk-UA" sz="3800" dirty="0">
                <a:solidFill>
                  <a:srgbClr val="002949"/>
                </a:solidFill>
              </a:rPr>
              <a:t>Є</a:t>
            </a:r>
            <a:r>
              <a:rPr lang="uk-UA" altLang="uk-UA" sz="3800" dirty="0" smtClean="0">
                <a:solidFill>
                  <a:srgbClr val="002949"/>
                </a:solidFill>
              </a:rPr>
              <a:t> обґрунтований сумнів щодо дійсної волі довірителя</a:t>
            </a:r>
          </a:p>
          <a:p>
            <a:pPr marL="457200" indent="-457200" algn="just">
              <a:lnSpc>
                <a:spcPct val="100000"/>
              </a:lnSpc>
              <a:spcBef>
                <a:spcPct val="0"/>
              </a:spcBef>
              <a:buFont typeface="Arial" panose="020B0604020202020204" pitchFamily="34" charset="0"/>
              <a:buAutoNum type="arabicPeriod"/>
            </a:pPr>
            <a:r>
              <a:rPr lang="uk-UA" altLang="uk-UA" sz="3800" dirty="0">
                <a:solidFill>
                  <a:srgbClr val="002949"/>
                </a:solidFill>
              </a:rPr>
              <a:t>Д</a:t>
            </a:r>
            <a:r>
              <a:rPr lang="uk-UA" altLang="uk-UA" sz="3800" dirty="0" smtClean="0">
                <a:solidFill>
                  <a:srgbClr val="002949"/>
                </a:solidFill>
              </a:rPr>
              <a:t>окументи щодо повноважень суперечать один одному</a:t>
            </a:r>
          </a:p>
          <a:p>
            <a:pPr marL="457200" indent="-457200" algn="just">
              <a:lnSpc>
                <a:spcPct val="100000"/>
              </a:lnSpc>
              <a:spcBef>
                <a:spcPct val="0"/>
              </a:spcBef>
              <a:buFont typeface="Arial" panose="020B0604020202020204" pitchFamily="34" charset="0"/>
              <a:buAutoNum type="arabicPeriod"/>
            </a:pPr>
            <a:r>
              <a:rPr lang="uk-UA" altLang="uk-UA" sz="3800" dirty="0">
                <a:solidFill>
                  <a:srgbClr val="002949"/>
                </a:solidFill>
              </a:rPr>
              <a:t>П</a:t>
            </a:r>
            <a:r>
              <a:rPr lang="uk-UA" altLang="uk-UA" sz="3800" dirty="0" smtClean="0">
                <a:solidFill>
                  <a:srgbClr val="002949"/>
                </a:solidFill>
              </a:rPr>
              <a:t>роцесуальна дія може зачепити права інших осіб</a:t>
            </a:r>
            <a:endParaRPr lang="uk-UA" altLang="uk-UA" sz="3800" dirty="0">
              <a:solidFill>
                <a:srgbClr val="002949"/>
              </a:solidFill>
            </a:endParaRPr>
          </a:p>
        </p:txBody>
      </p:sp>
    </p:spTree>
    <p:extLst>
      <p:ext uri="{BB962C8B-B14F-4D97-AF65-F5344CB8AC3E}">
        <p14:creationId xmlns:p14="http://schemas.microsoft.com/office/powerpoint/2010/main" val="370102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6147"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6148" name="Text Placeholder 12"/>
          <p:cNvSpPr txBox="1">
            <a:spLocks noChangeArrowheads="1"/>
          </p:cNvSpPr>
          <p:nvPr/>
        </p:nvSpPr>
        <p:spPr bwMode="auto">
          <a:xfrm>
            <a:off x="1709738" y="5988728"/>
            <a:ext cx="94567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
        <p:nvSpPr>
          <p:cNvPr id="6149"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39835B4A-3D08-42F0-B009-ACDC51482A45}"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7</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6150" name="Заголовок 2"/>
          <p:cNvSpPr>
            <a:spLocks noGrp="1"/>
          </p:cNvSpPr>
          <p:nvPr>
            <p:ph type="title"/>
          </p:nvPr>
        </p:nvSpPr>
        <p:spPr>
          <a:xfrm>
            <a:off x="465137" y="207962"/>
            <a:ext cx="11482023" cy="905785"/>
          </a:xfrm>
        </p:spPr>
        <p:txBody>
          <a:bodyPr/>
          <a:lstStyle/>
          <a:p>
            <a:pPr algn="ctr"/>
            <a:r>
              <a:rPr lang="ru-RU" altLang="uk-UA" sz="3400" b="1" dirty="0" smtClean="0">
                <a:solidFill>
                  <a:srgbClr val="004E9E"/>
                </a:solidFill>
              </a:rPr>
              <a:t>ФОРМАЛІЗМ НЕ ПОВИНЕН БУТИ НАДМІРНИМ, ЯКЩО:</a:t>
            </a:r>
            <a:endParaRPr lang="uk-UA" altLang="uk-UA" sz="3400" dirty="0" smtClean="0">
              <a:solidFill>
                <a:srgbClr val="004E9E"/>
              </a:solidFill>
            </a:endParaRPr>
          </a:p>
        </p:txBody>
      </p:sp>
      <p:sp>
        <p:nvSpPr>
          <p:cNvPr id="6151" name="Объект 3"/>
          <p:cNvSpPr>
            <a:spLocks noGrp="1"/>
          </p:cNvSpPr>
          <p:nvPr>
            <p:ph idx="1"/>
          </p:nvPr>
        </p:nvSpPr>
        <p:spPr>
          <a:xfrm>
            <a:off x="465138" y="1206732"/>
            <a:ext cx="11317131" cy="4509855"/>
          </a:xfrm>
        </p:spPr>
        <p:txBody>
          <a:bodyPr/>
          <a:lstStyle/>
          <a:p>
            <a:pPr marL="742950" indent="-742950" algn="just">
              <a:lnSpc>
                <a:spcPct val="100000"/>
              </a:lnSpc>
              <a:spcBef>
                <a:spcPct val="0"/>
              </a:spcBef>
              <a:buAutoNum type="arabicPeriod"/>
            </a:pPr>
            <a:r>
              <a:rPr lang="uk-UA" altLang="uk-UA" sz="3600" dirty="0">
                <a:solidFill>
                  <a:srgbClr val="002949"/>
                </a:solidFill>
              </a:rPr>
              <a:t>Н</a:t>
            </a:r>
            <a:r>
              <a:rPr lang="uk-UA" altLang="uk-UA" sz="3600" dirty="0" smtClean="0">
                <a:solidFill>
                  <a:srgbClr val="002949"/>
                </a:solidFill>
              </a:rPr>
              <a:t>едолік має суто технічний характер і не ставить під сумнів повноваження</a:t>
            </a:r>
          </a:p>
          <a:p>
            <a:pPr marL="742950" indent="-742950" algn="just">
              <a:lnSpc>
                <a:spcPct val="100000"/>
              </a:lnSpc>
              <a:spcBef>
                <a:spcPct val="0"/>
              </a:spcBef>
              <a:buAutoNum type="arabicPeriod"/>
            </a:pPr>
            <a:r>
              <a:rPr lang="uk-UA" altLang="uk-UA" sz="3600" dirty="0">
                <a:solidFill>
                  <a:srgbClr val="002949"/>
                </a:solidFill>
              </a:rPr>
              <a:t>Е</a:t>
            </a:r>
            <a:r>
              <a:rPr lang="uk-UA" altLang="uk-UA" sz="3600" dirty="0" smtClean="0">
                <a:solidFill>
                  <a:srgbClr val="002949"/>
                </a:solidFill>
              </a:rPr>
              <a:t>лектронний документ належно підписаний КЕП</a:t>
            </a:r>
          </a:p>
          <a:p>
            <a:pPr marL="742950" indent="-742950" algn="just">
              <a:lnSpc>
                <a:spcPct val="100000"/>
              </a:lnSpc>
              <a:spcBef>
                <a:spcPct val="0"/>
              </a:spcBef>
              <a:buAutoNum type="arabicPeriod"/>
            </a:pPr>
            <a:r>
              <a:rPr lang="uk-UA" altLang="uk-UA" sz="3600" dirty="0" smtClean="0">
                <a:solidFill>
                  <a:srgbClr val="002949"/>
                </a:solidFill>
              </a:rPr>
              <a:t>Додаткове витребування договору або витягу з нього не обґрунтоване конкретним сумнівом </a:t>
            </a:r>
          </a:p>
          <a:p>
            <a:pPr marL="742950" indent="-742950" algn="just">
              <a:lnSpc>
                <a:spcPct val="100000"/>
              </a:lnSpc>
              <a:spcBef>
                <a:spcPct val="0"/>
              </a:spcBef>
              <a:buAutoNum type="arabicPeriod"/>
            </a:pPr>
            <a:r>
              <a:rPr lang="uk-UA" altLang="uk-UA" sz="3600" dirty="0" smtClean="0">
                <a:solidFill>
                  <a:srgbClr val="002949"/>
                </a:solidFill>
              </a:rPr>
              <a:t>Дефект документа не впливає на можливість ідентифікувати представника, довірителя та обсяг повноважень</a:t>
            </a:r>
            <a:endParaRPr lang="uk-UA" altLang="uk-UA" sz="3600" dirty="0">
              <a:solidFill>
                <a:srgbClr val="002949"/>
              </a:solidFill>
            </a:endParaRPr>
          </a:p>
        </p:txBody>
      </p:sp>
    </p:spTree>
    <p:extLst>
      <p:ext uri="{BB962C8B-B14F-4D97-AF65-F5344CB8AC3E}">
        <p14:creationId xmlns:p14="http://schemas.microsoft.com/office/powerpoint/2010/main" val="3268573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6C15A1A3-4C5E-4FBE-BC6D-DB36D94BDEFA}"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8</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7171" name="Заголовок 2"/>
          <p:cNvSpPr>
            <a:spLocks noGrp="1"/>
          </p:cNvSpPr>
          <p:nvPr>
            <p:ph type="title"/>
          </p:nvPr>
        </p:nvSpPr>
        <p:spPr>
          <a:xfrm>
            <a:off x="452438" y="328613"/>
            <a:ext cx="11310937" cy="1271587"/>
          </a:xfrm>
        </p:spPr>
        <p:txBody>
          <a:bodyPr/>
          <a:lstStyle/>
          <a:p>
            <a:pPr algn="ctr"/>
            <a:r>
              <a:rPr lang="ru-RU" altLang="uk-UA" sz="3600" b="1" dirty="0" smtClean="0">
                <a:solidFill>
                  <a:srgbClr val="004E9E"/>
                </a:solidFill>
              </a:rPr>
              <a:t>Постанова Верховного Суду від 22 липня 2025 року </a:t>
            </a:r>
            <a:br>
              <a:rPr lang="ru-RU" altLang="uk-UA" sz="3600" b="1" dirty="0" smtClean="0">
                <a:solidFill>
                  <a:srgbClr val="004E9E"/>
                </a:solidFill>
              </a:rPr>
            </a:br>
            <a:r>
              <a:rPr lang="ru-RU" altLang="uk-UA" sz="3600" b="1" dirty="0" smtClean="0">
                <a:solidFill>
                  <a:srgbClr val="004E9E"/>
                </a:solidFill>
              </a:rPr>
              <a:t>у справі № 580/710/24 </a:t>
            </a:r>
            <a:br>
              <a:rPr lang="ru-RU" altLang="uk-UA" sz="3600" b="1" dirty="0" smtClean="0">
                <a:solidFill>
                  <a:srgbClr val="004E9E"/>
                </a:solidFill>
              </a:rPr>
            </a:br>
            <a:r>
              <a:rPr lang="ru-RU" altLang="uk-UA" sz="1800" b="1" dirty="0" smtClean="0">
                <a:solidFill>
                  <a:srgbClr val="004E9E"/>
                </a:solidFill>
                <a:hlinkClick r:id="rId2"/>
              </a:rPr>
              <a:t>https://reyestr.court.gov.ua/Review/129013221</a:t>
            </a:r>
            <a:r>
              <a:rPr lang="ru-RU" altLang="uk-UA" sz="1800" b="1" dirty="0" smtClean="0">
                <a:solidFill>
                  <a:srgbClr val="004E9E"/>
                </a:solidFill>
              </a:rPr>
              <a:t> </a:t>
            </a:r>
            <a:endParaRPr lang="uk-UA" altLang="uk-UA" sz="1800" dirty="0" smtClean="0">
              <a:solidFill>
                <a:srgbClr val="004E9E"/>
              </a:solidFill>
            </a:endParaRPr>
          </a:p>
        </p:txBody>
      </p:sp>
      <p:sp>
        <p:nvSpPr>
          <p:cNvPr id="7172" name="Объект 3"/>
          <p:cNvSpPr>
            <a:spLocks noGrp="1"/>
          </p:cNvSpPr>
          <p:nvPr>
            <p:ph idx="1"/>
          </p:nvPr>
        </p:nvSpPr>
        <p:spPr>
          <a:xfrm>
            <a:off x="452438" y="1724024"/>
            <a:ext cx="11236325" cy="4124325"/>
          </a:xfrm>
        </p:spPr>
        <p:txBody>
          <a:bodyPr/>
          <a:lstStyle/>
          <a:p>
            <a:pPr marL="0" indent="0" algn="just">
              <a:buFont typeface="Arial" panose="020B0604020202020204" pitchFamily="34" charset="0"/>
              <a:buNone/>
            </a:pPr>
            <a:r>
              <a:rPr lang="uk-UA" altLang="uk-UA" sz="2600" dirty="0" smtClean="0">
                <a:solidFill>
                  <a:srgbClr val="002949"/>
                </a:solidFill>
              </a:rPr>
              <a:t>У цій справі постало питання, чи може адвокатський запит, у якому чітко викладено прохання про перерахунок пенсії, вважатися належним зверненням особи, якщо він не відповідає формі звичайної заяви, передбаченої підзаконним порядком.</a:t>
            </a:r>
          </a:p>
          <a:p>
            <a:pPr marL="0" indent="0" algn="just">
              <a:buFont typeface="Arial" panose="020B0604020202020204" pitchFamily="34" charset="0"/>
              <a:buNone/>
            </a:pPr>
            <a:r>
              <a:rPr lang="uk-UA" altLang="uk-UA" sz="2600" dirty="0" smtClean="0">
                <a:solidFill>
                  <a:srgbClr val="002949"/>
                </a:solidFill>
              </a:rPr>
              <a:t>Верховний Суд виходив із того, що при вирішенні питання про реалізацію права на соціальне забезпечення визначальним є зміст звернення та дійсне волевиявлення особи, а не лише його формальна назва чи форма.</a:t>
            </a:r>
          </a:p>
          <a:p>
            <a:pPr marL="0" indent="0" algn="just">
              <a:buFont typeface="Arial" panose="020B0604020202020204" pitchFamily="34" charset="0"/>
              <a:buNone/>
            </a:pPr>
            <a:r>
              <a:rPr lang="uk-UA" altLang="uk-UA" sz="2600" dirty="0" smtClean="0">
                <a:solidFill>
                  <a:srgbClr val="002949"/>
                </a:solidFill>
              </a:rPr>
              <a:t>Відмова </a:t>
            </a:r>
            <a:r>
              <a:rPr lang="uk-UA" altLang="uk-UA" sz="2600" dirty="0" smtClean="0">
                <a:solidFill>
                  <a:srgbClr val="002949"/>
                </a:solidFill>
              </a:rPr>
              <a:t>розглянути таке звернення лише через його оформлення як адвокатського запиту була визнана проявом надмірного формалізму, несумісного з принципами </a:t>
            </a:r>
            <a:r>
              <a:rPr lang="uk-UA" altLang="uk-UA" sz="2600" dirty="0" smtClean="0">
                <a:solidFill>
                  <a:srgbClr val="002949"/>
                </a:solidFill>
              </a:rPr>
              <a:t>пропорційності та добросовісності.</a:t>
            </a:r>
            <a:endParaRPr lang="uk-UA" altLang="uk-UA" sz="2600" dirty="0" smtClean="0">
              <a:solidFill>
                <a:srgbClr val="002949"/>
              </a:solidFill>
            </a:endParaRP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7174"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7175"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txBox="1">
            <a:spLocks noChangeArrowheads="1"/>
          </p:cNvSpPr>
          <p:nvPr/>
        </p:nvSpPr>
        <p:spPr bwMode="auto">
          <a:xfrm>
            <a:off x="11166475" y="6081713"/>
            <a:ext cx="4349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r">
              <a:lnSpc>
                <a:spcPct val="100000"/>
              </a:lnSpc>
              <a:spcBef>
                <a:spcPct val="0"/>
              </a:spcBef>
              <a:buFontTx/>
              <a:buNone/>
            </a:pPr>
            <a:fld id="{7EB483B6-D0A9-45E2-95C3-91AFDFE89255}" type="slidenum">
              <a:rPr lang="en-US" altLang="ru-RU" sz="1200">
                <a:solidFill>
                  <a:srgbClr val="00274E"/>
                </a:solidFill>
                <a:ea typeface="Roboto Condensed Light" panose="02000000000000000000" pitchFamily="2" charset="0"/>
                <a:cs typeface="Roboto Condensed Light" panose="02000000000000000000" pitchFamily="2" charset="0"/>
              </a:rPr>
              <a:pPr algn="r">
                <a:lnSpc>
                  <a:spcPct val="100000"/>
                </a:lnSpc>
                <a:spcBef>
                  <a:spcPct val="0"/>
                </a:spcBef>
                <a:buFontTx/>
                <a:buNone/>
              </a:pPr>
              <a:t>9</a:t>
            </a:fld>
            <a:endParaRPr lang="en-US" altLang="ru-RU" sz="1200">
              <a:solidFill>
                <a:srgbClr val="00274E"/>
              </a:solidFill>
              <a:ea typeface="Roboto Condensed Light" panose="02000000000000000000" pitchFamily="2" charset="0"/>
              <a:cs typeface="Roboto Condensed Light" panose="02000000000000000000" pitchFamily="2" charset="0"/>
            </a:endParaRPr>
          </a:p>
        </p:txBody>
      </p:sp>
      <p:sp>
        <p:nvSpPr>
          <p:cNvPr id="8195" name="Заголовок 2"/>
          <p:cNvSpPr>
            <a:spLocks noGrp="1"/>
          </p:cNvSpPr>
          <p:nvPr>
            <p:ph type="title"/>
          </p:nvPr>
        </p:nvSpPr>
        <p:spPr>
          <a:xfrm>
            <a:off x="452438" y="328613"/>
            <a:ext cx="11310937" cy="1271587"/>
          </a:xfrm>
        </p:spPr>
        <p:txBody>
          <a:bodyPr/>
          <a:lstStyle/>
          <a:p>
            <a:pPr algn="ctr"/>
            <a:r>
              <a:rPr lang="ru-RU" altLang="uk-UA" sz="3600" b="1" smtClean="0">
                <a:solidFill>
                  <a:srgbClr val="004E9E"/>
                </a:solidFill>
              </a:rPr>
              <a:t>Постанова Верховного Суду від 28 липня 2025 року </a:t>
            </a:r>
            <a:br>
              <a:rPr lang="ru-RU" altLang="uk-UA" sz="3600" b="1" smtClean="0">
                <a:solidFill>
                  <a:srgbClr val="004E9E"/>
                </a:solidFill>
              </a:rPr>
            </a:br>
            <a:r>
              <a:rPr lang="ru-RU" altLang="uk-UA" sz="3600" b="1" smtClean="0">
                <a:solidFill>
                  <a:srgbClr val="004E9E"/>
                </a:solidFill>
              </a:rPr>
              <a:t>у справі № 320/1194/24 </a:t>
            </a:r>
            <a:br>
              <a:rPr lang="ru-RU" altLang="uk-UA" sz="3600" b="1" smtClean="0">
                <a:solidFill>
                  <a:srgbClr val="004E9E"/>
                </a:solidFill>
              </a:rPr>
            </a:br>
            <a:r>
              <a:rPr lang="ru-RU" altLang="uk-UA" sz="1800" b="1" smtClean="0">
                <a:solidFill>
                  <a:srgbClr val="004E9E"/>
                </a:solidFill>
                <a:hlinkClick r:id="rId2"/>
              </a:rPr>
              <a:t>https://reyestr.court.gov.ua/Review/129135701</a:t>
            </a:r>
            <a:r>
              <a:rPr lang="ru-RU" altLang="uk-UA" sz="1800" b="1" smtClean="0">
                <a:solidFill>
                  <a:srgbClr val="004E9E"/>
                </a:solidFill>
              </a:rPr>
              <a:t> </a:t>
            </a:r>
            <a:endParaRPr lang="uk-UA" altLang="uk-UA" sz="1800" smtClean="0">
              <a:solidFill>
                <a:srgbClr val="004E9E"/>
              </a:solidFill>
            </a:endParaRPr>
          </a:p>
        </p:txBody>
      </p:sp>
      <p:sp>
        <p:nvSpPr>
          <p:cNvPr id="8196" name="Объект 3"/>
          <p:cNvSpPr>
            <a:spLocks noGrp="1"/>
          </p:cNvSpPr>
          <p:nvPr>
            <p:ph idx="1"/>
          </p:nvPr>
        </p:nvSpPr>
        <p:spPr>
          <a:xfrm>
            <a:off x="452438" y="1724025"/>
            <a:ext cx="11236325" cy="4124325"/>
          </a:xfrm>
        </p:spPr>
        <p:txBody>
          <a:bodyPr/>
          <a:lstStyle/>
          <a:p>
            <a:pPr marL="0" indent="0" algn="just">
              <a:buFont typeface="Arial" panose="020B0604020202020204" pitchFamily="34" charset="0"/>
              <a:buNone/>
            </a:pPr>
            <a:r>
              <a:rPr lang="uk-UA" altLang="uk-UA" sz="2600" smtClean="0">
                <a:solidFill>
                  <a:srgbClr val="002949"/>
                </a:solidFill>
              </a:rPr>
              <a:t>У цій справі постало питання, чи є належним підтвердженням повноважень адвоката електронний ордер, поданий через систему «Електронний суд» і засвідчений КЕП, якщо він не містить власноручного підпису адвоката.</a:t>
            </a:r>
          </a:p>
          <a:p>
            <a:pPr marL="0" indent="0" algn="just">
              <a:buFont typeface="Arial" panose="020B0604020202020204" pitchFamily="34" charset="0"/>
              <a:buNone/>
            </a:pPr>
            <a:r>
              <a:rPr lang="uk-UA" altLang="uk-UA" sz="2600" smtClean="0">
                <a:solidFill>
                  <a:srgbClr val="002949"/>
                </a:solidFill>
              </a:rPr>
              <a:t>Верховний Суд виходив із того, що електронна форма підтвердження повноважень адвоката відповідає процесуальному закону, а накладення кваліфікованого електронного підпису ідентифікує особу та замінює власноручний підпис.</a:t>
            </a:r>
          </a:p>
          <a:p>
            <a:pPr marL="0" indent="0" algn="just">
              <a:buFont typeface="Arial" panose="020B0604020202020204" pitchFamily="34" charset="0"/>
              <a:buNone/>
            </a:pPr>
            <a:r>
              <a:rPr lang="uk-UA" altLang="uk-UA" sz="2600" smtClean="0">
                <a:solidFill>
                  <a:srgbClr val="002949"/>
                </a:solidFill>
              </a:rPr>
              <a:t>Тому повернення апеляційної скарги лише через відсутність «живого» підпису на електронному ордері було визнано проявом надмірного формалізму та незаконним обмеженням доступу до правосуддя.</a:t>
            </a:r>
          </a:p>
        </p:txBody>
      </p:sp>
      <p:cxnSp>
        <p:nvCxnSpPr>
          <p:cNvPr id="2" name="Straight Connector 8"/>
          <p:cNvCxnSpPr/>
          <p:nvPr/>
        </p:nvCxnSpPr>
        <p:spPr>
          <a:xfrm>
            <a:off x="550863" y="6281738"/>
            <a:ext cx="336550" cy="0"/>
          </a:xfrm>
          <a:prstGeom prst="line">
            <a:avLst/>
          </a:prstGeom>
          <a:ln w="14224">
            <a:solidFill>
              <a:srgbClr val="00274E"/>
            </a:solidFill>
          </a:ln>
        </p:spPr>
        <p:style>
          <a:lnRef idx="1">
            <a:schemeClr val="accent1"/>
          </a:lnRef>
          <a:fillRef idx="0">
            <a:schemeClr val="accent1"/>
          </a:fillRef>
          <a:effectRef idx="0">
            <a:schemeClr val="accent1"/>
          </a:effectRef>
          <a:fontRef idx="minor">
            <a:schemeClr val="tx1"/>
          </a:fontRef>
        </p:style>
      </p:cxnSp>
      <p:sp>
        <p:nvSpPr>
          <p:cNvPr id="8198" name="Subtitle 2"/>
          <p:cNvSpPr txBox="1">
            <a:spLocks noChangeArrowheads="1"/>
          </p:cNvSpPr>
          <p:nvPr/>
        </p:nvSpPr>
        <p:spPr bwMode="auto">
          <a:xfrm>
            <a:off x="452438" y="5919788"/>
            <a:ext cx="1158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08063">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defTabSz="1008063">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defTabSz="1008063">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defTabSz="1008063">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defTabSz="1008063"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14000"/>
              </a:lnSpc>
              <a:spcBef>
                <a:spcPct val="0"/>
              </a:spcBef>
              <a:buFont typeface="Arial" panose="020B0604020202020204" pitchFamily="34" charset="0"/>
              <a:buNone/>
            </a:pPr>
            <a:r>
              <a:rPr lang="uk-UA" altLang="ru-RU" sz="1200">
                <a:solidFill>
                  <a:srgbClr val="00274E"/>
                </a:solidFill>
              </a:rPr>
              <a:t>Верховний Суд</a:t>
            </a:r>
            <a:endParaRPr lang="en-US" altLang="ru-RU" sz="1200">
              <a:solidFill>
                <a:srgbClr val="00274E"/>
              </a:solidFill>
            </a:endParaRPr>
          </a:p>
        </p:txBody>
      </p:sp>
      <p:sp>
        <p:nvSpPr>
          <p:cNvPr id="8199" name="Text Placeholder 12"/>
          <p:cNvSpPr txBox="1">
            <a:spLocks noChangeArrowheads="1"/>
          </p:cNvSpPr>
          <p:nvPr/>
        </p:nvSpPr>
        <p:spPr bwMode="auto">
          <a:xfrm>
            <a:off x="1793875" y="5957888"/>
            <a:ext cx="9472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spcBef>
                <a:spcPct val="0"/>
              </a:spcBef>
              <a:buFont typeface="Arial" panose="020B0604020202020204" pitchFamily="34" charset="0"/>
              <a:buNone/>
            </a:pPr>
            <a:r>
              <a:rPr lang="ru-RU" altLang="uk-UA" sz="1200" dirty="0" smtClean="0">
                <a:solidFill>
                  <a:srgbClr val="002949"/>
                </a:solidFill>
                <a:ea typeface="Roboto Condensed Light" panose="02000000000000000000" pitchFamily="2" charset="0"/>
                <a:cs typeface="Roboto Condensed Light" panose="02000000000000000000" pitchFamily="2" charset="0"/>
              </a:rPr>
              <a:t>Представництво адвокатом в адміністративному судочинстві: повноваження, доступ до правосуддя та межі формалізму</a:t>
            </a:r>
            <a:endParaRPr lang="uk-UA" altLang="uk-UA" sz="1200" dirty="0">
              <a:solidFill>
                <a:srgbClr val="002949"/>
              </a:solidFill>
              <a:ea typeface="Roboto Condensed Light" panose="02000000000000000000" pitchFamily="2" charset="0"/>
              <a:cs typeface="Roboto Condensed Light" panose="02000000000000000000" pitchFamily="2"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Верховний Суд">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Верховний Суд" id="{85927FFF-16E0-4779-9E9F-FDB9FC60E28B}" vid="{1C97956D-EB6D-4D66-A40D-6F9E3D9A6E3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Верховний Суд</Template>
  <TotalTime>4933</TotalTime>
  <Words>3495</Words>
  <Application>Microsoft Office PowerPoint</Application>
  <PresentationFormat>Широкий екран</PresentationFormat>
  <Paragraphs>249</Paragraphs>
  <Slides>32</Slides>
  <Notes>1</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32</vt:i4>
      </vt:variant>
    </vt:vector>
  </HeadingPairs>
  <TitlesOfParts>
    <vt:vector size="36" baseType="lpstr">
      <vt:lpstr>Arial</vt:lpstr>
      <vt:lpstr>Calibri Light</vt:lpstr>
      <vt:lpstr>Roboto Condensed Light</vt:lpstr>
      <vt:lpstr>Верховний Суд</vt:lpstr>
      <vt:lpstr>Презентація PowerPoint</vt:lpstr>
      <vt:lpstr>ПОВʼЯЗАНІ ПОНЯТТЯ:</vt:lpstr>
      <vt:lpstr>КОНСТИТУЦІЯ УКРАЇНИ</vt:lpstr>
      <vt:lpstr>ЗАПИТАННЯ ДЛЯ ДИСКУСІЇ</vt:lpstr>
      <vt:lpstr>ОЦІНЮЮЧИ ПОВНОВАЖЕННЯ ПРЕДСТАВНИКА, СУД ПЕРЕВІРЯЄ: </vt:lpstr>
      <vt:lpstr>СУД МАЄ ЗДІЙСНИТИ ДОДАТКОВУ ПЕРЕВІРКУ, ЯКЩО:</vt:lpstr>
      <vt:lpstr>ФОРМАЛІЗМ НЕ ПОВИНЕН БУТИ НАДМІРНИМ, ЯКЩО:</vt:lpstr>
      <vt:lpstr>Постанова Верховного Суду від 22 липня 2025 року  у справі № 580/710/24  https://reyestr.court.gov.ua/Review/129013221 </vt:lpstr>
      <vt:lpstr>Постанова Верховного Суду від 28 липня 2025 року  у справі № 320/1194/24  https://reyestr.court.gov.ua/Review/129135701 </vt:lpstr>
      <vt:lpstr>Рішення ЄСПЛ у справі «Krupnyk v. Ukraine», заява № 16505/23 https://hudoc.echr.coe.int/#{%22fulltext%22:[%2216505/23%22],%22documentcollectionid2%22:[%22GRANDCHAMBER%22,%22CHAMBER%22,%22DECISIONS%22],%22itemid%22:[%22001-243013%22]} </vt:lpstr>
      <vt:lpstr>Постанова Верховного Суду від 13 травня 2026 року у справі №620/3668/25 https://reyestr.court.gov.ua/Review/136523748 </vt:lpstr>
      <vt:lpstr>Постанова Верховного Суду від 17 квітня 2026 року  у справі №160/7445/25  https://reyestr.court.gov.ua/Review/135793821 </vt:lpstr>
      <vt:lpstr>Ухвала Верховного Суду від 15 січня 2026 року у справі №240/14153/24 https://reyestr.court.gov.ua/Review/133336040 </vt:lpstr>
      <vt:lpstr>Рішення Загального суду ЄС від 2 жовтня 2024 року в об’єднаних справах T‑797/22, T‑798/22 та T‑828/22 https://eur-lex.europa.eu/legal-content/EN/TXT/?uri=CELEX%3A62022TJ0797 </vt:lpstr>
      <vt:lpstr>Постанова Верховного Суду від 20 грудня 2024 року  у справі № 200/4992/24  https://reyestr.court.gov.ua/Review/123946440  </vt:lpstr>
      <vt:lpstr>Постанова Верховного Суду від 22 квітня 2024 року у справі №240/19893/22 https://reyestr.court.gov.ua/Review/118531454 </vt:lpstr>
      <vt:lpstr>Постанова Верховного Суду від 22 квітня 2024 року у справі №240/19893/22 https://reyestr.court.gov.ua/Review/118531454 </vt:lpstr>
      <vt:lpstr>Ухвала Верховного Суду від 16 квітня 2024 року  у справі № 520/986/22  https://reyestr.court.gov.ua/Review/118402238 </vt:lpstr>
      <vt:lpstr>Ухвала Верховного Суду від 16 квітня 2024 року  у справі № 520/986/22  https://reyestr.court.gov.ua/Review/118402238  </vt:lpstr>
      <vt:lpstr>ВИСНОВКИ</vt:lpstr>
      <vt:lpstr>ВИСНОВКИ</vt:lpstr>
      <vt:lpstr>ВИСНОВКИ</vt:lpstr>
      <vt:lpstr>ВИСНОВКИ</vt:lpstr>
      <vt:lpstr>Рішення ЄСПЛ у справі «Ruminas v. Lithuania» від 13 травня 2025 року, заява №3181/22 https://hudoc.echr.coe.int/eng?i=001-243080 </vt:lpstr>
      <vt:lpstr>Рішення ЄСПЛ у справі «Imanov v. Azerbaijan» від 7 жовтня 2025 року, заява №62/20 https://hudoc.echr.coe.int/eng?i=001-245077 </vt:lpstr>
      <vt:lpstr>Рішення ЄСПЛ у справі «Avramych v. Ukraine» від 28 травня 2026 року, заява №51682/17 https://hudoc.echr.coe.int/eng?i=001-250213 </vt:lpstr>
      <vt:lpstr>Рішення ЄСПЛ у справі «Krpelík v. the Czech Republic» від 12 червня 2025 року, заява №23963/21 https://hudoc.echr.coe.int/eng?i=001-243566 </vt:lpstr>
      <vt:lpstr>Рішення Суду ЄС від 12 грудня 2024 року у справі C‑118/23, Getin Holding and Others https://eur-lex.europa.eu/legal-content/EN/TXT/?uri=CELEX%3A62023CJ0118   </vt:lpstr>
      <vt:lpstr>Рішення Суду ЄС (Велика Палата) від 19 грудня 2024 року у справі C‑295/23, Halmer Rechtsanwaltsgesellschaft https://eur-lex.europa.eu/legal-content/EN/TXT/?uri=CELEX%3A62023CJ0295 </vt:lpstr>
      <vt:lpstr>Додаткові джерела:</vt:lpstr>
      <vt:lpstr>Додаткові джерела:</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Роман Палюх</dc:creator>
  <cp:lastModifiedBy>Ян Олександрович Берназюк</cp:lastModifiedBy>
  <cp:revision>527</cp:revision>
  <cp:lastPrinted>2026-08-21T09:54:02Z</cp:lastPrinted>
  <dcterms:created xsi:type="dcterms:W3CDTF">2018-11-30T10:25:38Z</dcterms:created>
  <dcterms:modified xsi:type="dcterms:W3CDTF">2026-08-21T11:50:53Z</dcterms:modified>
</cp:coreProperties>
</file>