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8"/>
  </p:notesMasterIdLst>
  <p:handoutMasterIdLst>
    <p:handoutMasterId r:id="rId39"/>
  </p:handoutMasterIdLst>
  <p:sldIdLst>
    <p:sldId id="256" r:id="rId2"/>
    <p:sldId id="997" r:id="rId3"/>
    <p:sldId id="958" r:id="rId4"/>
    <p:sldId id="1105" r:id="rId5"/>
    <p:sldId id="1107" r:id="rId6"/>
    <p:sldId id="1108" r:id="rId7"/>
    <p:sldId id="1110" r:id="rId8"/>
    <p:sldId id="1111" r:id="rId9"/>
    <p:sldId id="1117" r:id="rId10"/>
    <p:sldId id="1118" r:id="rId11"/>
    <p:sldId id="1119" r:id="rId12"/>
    <p:sldId id="1113" r:id="rId13"/>
    <p:sldId id="1115" r:id="rId14"/>
    <p:sldId id="1114" r:id="rId15"/>
    <p:sldId id="1087" r:id="rId16"/>
    <p:sldId id="1094" r:id="rId17"/>
    <p:sldId id="1091" r:id="rId18"/>
    <p:sldId id="1092" r:id="rId19"/>
    <p:sldId id="1085" r:id="rId20"/>
    <p:sldId id="1103" r:id="rId21"/>
    <p:sldId id="1060" r:id="rId22"/>
    <p:sldId id="1068" r:id="rId23"/>
    <p:sldId id="1101" r:id="rId24"/>
    <p:sldId id="1044" r:id="rId25"/>
    <p:sldId id="1046" r:id="rId26"/>
    <p:sldId id="954" r:id="rId27"/>
    <p:sldId id="1062" r:id="rId28"/>
    <p:sldId id="993" r:id="rId29"/>
    <p:sldId id="1064" r:id="rId30"/>
    <p:sldId id="1069" r:id="rId31"/>
    <p:sldId id="1070" r:id="rId32"/>
    <p:sldId id="1074" r:id="rId33"/>
    <p:sldId id="1076" r:id="rId34"/>
    <p:sldId id="1093" r:id="rId35"/>
    <p:sldId id="1040" r:id="rId36"/>
    <p:sldId id="279" r:id="rId37"/>
  </p:sldIdLst>
  <p:sldSz cx="12192000" cy="6858000"/>
  <p:notesSz cx="9928225" cy="6797675"/>
  <p:defaultTextStyle>
    <a:defPPr>
      <a:defRPr lang="uk-U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Розділ за замовчуванням" id="{A582119A-734D-428B-9DF0-AEC51D4D306F}">
          <p14:sldIdLst>
            <p14:sldId id="256"/>
            <p14:sldId id="997"/>
            <p14:sldId id="958"/>
            <p14:sldId id="1105"/>
            <p14:sldId id="1107"/>
            <p14:sldId id="1108"/>
            <p14:sldId id="1110"/>
            <p14:sldId id="1111"/>
            <p14:sldId id="1117"/>
            <p14:sldId id="1118"/>
            <p14:sldId id="1119"/>
            <p14:sldId id="1113"/>
            <p14:sldId id="1115"/>
            <p14:sldId id="1114"/>
            <p14:sldId id="1087"/>
            <p14:sldId id="1094"/>
            <p14:sldId id="1091"/>
            <p14:sldId id="1092"/>
            <p14:sldId id="1085"/>
            <p14:sldId id="1103"/>
            <p14:sldId id="1060"/>
            <p14:sldId id="1068"/>
            <p14:sldId id="1101"/>
            <p14:sldId id="1044"/>
            <p14:sldId id="1046"/>
            <p14:sldId id="954"/>
            <p14:sldId id="1062"/>
            <p14:sldId id="993"/>
            <p14:sldId id="1064"/>
            <p14:sldId id="1069"/>
            <p14:sldId id="1070"/>
            <p14:sldId id="1074"/>
            <p14:sldId id="1076"/>
            <p14:sldId id="1093"/>
            <p14:sldId id="1040"/>
            <p14:sldId id="279"/>
          </p14:sldIdLst>
        </p14:section>
      </p14:sectionLst>
    </p:ext>
    <p:ext uri="{EFAFB233-063F-42B5-8137-9DF3F51BA10A}">
      <p15:sldGuideLst xmlns:p15="http://schemas.microsoft.com/office/powerpoint/2012/main">
        <p15:guide id="1" orient="horz" pos="1026">
          <p15:clr>
            <a:srgbClr val="A4A3A4"/>
          </p15:clr>
        </p15:guide>
        <p15:guide id="2" orient="horz" pos="368" userDrawn="1">
          <p15:clr>
            <a:srgbClr val="A4A3A4"/>
          </p15:clr>
        </p15:guide>
        <p15:guide id="3" pos="370" userDrawn="1">
          <p15:clr>
            <a:srgbClr val="A4A3A4"/>
          </p15:clr>
        </p15:guide>
        <p15:guide id="4" pos="7310" userDrawn="1">
          <p15:clr>
            <a:srgbClr val="A4A3A4"/>
          </p15:clr>
        </p15:guide>
        <p15:guide id="5" orient="horz" pos="2160">
          <p15:clr>
            <a:srgbClr val="A4A3A4"/>
          </p15:clr>
        </p15:guide>
        <p15:guide id="6" orient="horz" pos="3952" userDrawn="1">
          <p15:clr>
            <a:srgbClr val="A4A3A4"/>
          </p15:clr>
        </p15:guide>
        <p15:guide id="7" orient="horz" pos="38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Ян Берназюк" initials="ЯБ" lastIdx="1" clrIdx="0">
    <p:extLst>
      <p:ext uri="{19B8F6BF-5375-455C-9EA6-DF929625EA0E}">
        <p15:presenceInfo xmlns:p15="http://schemas.microsoft.com/office/powerpoint/2012/main" userId="581687679c8901c1" providerId="Windows Live"/>
      </p:ext>
    </p:extLst>
  </p:cmAuthor>
  <p:cmAuthor id="2" name="Ян Олександрович Берназюк" initials="ЯОБ" lastIdx="0" clrIdx="1">
    <p:extLst>
      <p:ext uri="{19B8F6BF-5375-455C-9EA6-DF929625EA0E}">
        <p15:presenceInfo xmlns:p15="http://schemas.microsoft.com/office/powerpoint/2012/main" userId="S-1-5-21-788283012-2006182406-367807169-81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9E"/>
    <a:srgbClr val="002949"/>
    <a:srgbClr val="38B6AB"/>
    <a:srgbClr val="F0E8E3"/>
    <a:srgbClr val="3742D1"/>
    <a:srgbClr val="4E9EC4"/>
    <a:srgbClr val="0086CD"/>
    <a:srgbClr val="FFD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7" autoAdjust="0"/>
    <p:restoredTop sz="94683"/>
  </p:normalViewPr>
  <p:slideViewPr>
    <p:cSldViewPr snapToGrid="0">
      <p:cViewPr varScale="1">
        <p:scale>
          <a:sx n="60" d="100"/>
          <a:sy n="60" d="100"/>
        </p:scale>
        <p:origin x="90" y="1218"/>
      </p:cViewPr>
      <p:guideLst>
        <p:guide orient="horz" pos="1026"/>
        <p:guide orient="horz" pos="368"/>
        <p:guide pos="370"/>
        <p:guide pos="7310"/>
        <p:guide orient="horz" pos="2160"/>
        <p:guide orient="horz" pos="3952"/>
        <p:guide orient="horz" pos="38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738AE7D6-9F2C-0AF5-4B14-A9F0CD3F6F72}"/>
              </a:ext>
            </a:extLst>
          </p:cNvPr>
          <p:cNvSpPr>
            <a:spLocks noGrp="1"/>
          </p:cNvSpPr>
          <p:nvPr>
            <p:ph type="hdr" sz="quarter"/>
          </p:nvPr>
        </p:nvSpPr>
        <p:spPr>
          <a:xfrm>
            <a:off x="1" y="2"/>
            <a:ext cx="4303025" cy="339725"/>
          </a:xfrm>
          <a:prstGeom prst="rect">
            <a:avLst/>
          </a:prstGeom>
        </p:spPr>
        <p:txBody>
          <a:bodyPr vert="horz" lIns="91010" tIns="45505" rIns="91010" bIns="45505" rtlCol="0"/>
          <a:lstStyle>
            <a:lvl1pPr algn="l">
              <a:defRPr sz="1200">
                <a:latin typeface="Roboto Condensed Light" pitchFamily="2" charset="0"/>
              </a:defRPr>
            </a:lvl1pPr>
          </a:lstStyle>
          <a:p>
            <a:pPr>
              <a:defRPr/>
            </a:pPr>
            <a:endParaRPr lang="ru-RU" dirty="0"/>
          </a:p>
        </p:txBody>
      </p:sp>
      <p:sp>
        <p:nvSpPr>
          <p:cNvPr id="3" name="Дата 2">
            <a:extLst>
              <a:ext uri="{FF2B5EF4-FFF2-40B4-BE49-F238E27FC236}">
                <a16:creationId xmlns:a16="http://schemas.microsoft.com/office/drawing/2014/main" id="{4F2608C5-03C0-CA44-8353-2AE8765BD8E1}"/>
              </a:ext>
            </a:extLst>
          </p:cNvPr>
          <p:cNvSpPr>
            <a:spLocks noGrp="1"/>
          </p:cNvSpPr>
          <p:nvPr>
            <p:ph type="dt" sz="quarter" idx="1"/>
          </p:nvPr>
        </p:nvSpPr>
        <p:spPr>
          <a:xfrm>
            <a:off x="5622027" y="2"/>
            <a:ext cx="4304611" cy="339725"/>
          </a:xfrm>
          <a:prstGeom prst="rect">
            <a:avLst/>
          </a:prstGeom>
        </p:spPr>
        <p:txBody>
          <a:bodyPr vert="horz" lIns="91010" tIns="45505" rIns="91010" bIns="45505" rtlCol="0"/>
          <a:lstStyle>
            <a:lvl1pPr algn="r">
              <a:defRPr sz="1200">
                <a:latin typeface="Roboto Condensed Light" pitchFamily="2" charset="0"/>
              </a:defRPr>
            </a:lvl1pPr>
          </a:lstStyle>
          <a:p>
            <a:pPr>
              <a:defRPr/>
            </a:pPr>
            <a:fld id="{E7EA5089-53EE-4CBB-B62B-B9A651D87BD1}" type="datetimeFigureOut">
              <a:rPr lang="ru-RU"/>
              <a:pPr>
                <a:defRPr/>
              </a:pPr>
              <a:t>04.09.2026</a:t>
            </a:fld>
            <a:endParaRPr lang="ru-RU" dirty="0"/>
          </a:p>
        </p:txBody>
      </p:sp>
      <p:sp>
        <p:nvSpPr>
          <p:cNvPr id="4" name="Нижний колонтитул 3">
            <a:extLst>
              <a:ext uri="{FF2B5EF4-FFF2-40B4-BE49-F238E27FC236}">
                <a16:creationId xmlns:a16="http://schemas.microsoft.com/office/drawing/2014/main" id="{D098E000-D926-439C-33F0-FCEA6E6F7E53}"/>
              </a:ext>
            </a:extLst>
          </p:cNvPr>
          <p:cNvSpPr>
            <a:spLocks noGrp="1"/>
          </p:cNvSpPr>
          <p:nvPr>
            <p:ph type="ftr" sz="quarter" idx="2"/>
          </p:nvPr>
        </p:nvSpPr>
        <p:spPr>
          <a:xfrm>
            <a:off x="1" y="6457950"/>
            <a:ext cx="4303025" cy="338138"/>
          </a:xfrm>
          <a:prstGeom prst="rect">
            <a:avLst/>
          </a:prstGeom>
        </p:spPr>
        <p:txBody>
          <a:bodyPr vert="horz" lIns="91010" tIns="45505" rIns="91010" bIns="45505" rtlCol="0" anchor="b"/>
          <a:lstStyle>
            <a:lvl1pPr algn="l">
              <a:defRPr sz="1200">
                <a:latin typeface="Roboto Condensed Light" pitchFamily="2" charset="0"/>
              </a:defRPr>
            </a:lvl1pPr>
          </a:lstStyle>
          <a:p>
            <a:pPr>
              <a:defRPr/>
            </a:pPr>
            <a:endParaRPr lang="ru-RU" dirty="0"/>
          </a:p>
        </p:txBody>
      </p:sp>
      <p:sp>
        <p:nvSpPr>
          <p:cNvPr id="5" name="Номер слайда 4">
            <a:extLst>
              <a:ext uri="{FF2B5EF4-FFF2-40B4-BE49-F238E27FC236}">
                <a16:creationId xmlns:a16="http://schemas.microsoft.com/office/drawing/2014/main" id="{E9EB6885-EFFA-612F-2359-60114B139771}"/>
              </a:ext>
            </a:extLst>
          </p:cNvPr>
          <p:cNvSpPr>
            <a:spLocks noGrp="1"/>
          </p:cNvSpPr>
          <p:nvPr>
            <p:ph type="sldNum" sz="quarter" idx="3"/>
          </p:nvPr>
        </p:nvSpPr>
        <p:spPr>
          <a:xfrm>
            <a:off x="5622027" y="6457950"/>
            <a:ext cx="4304611" cy="338138"/>
          </a:xfrm>
          <a:prstGeom prst="rect">
            <a:avLst/>
          </a:prstGeom>
        </p:spPr>
        <p:txBody>
          <a:bodyPr vert="horz" wrap="square" lIns="91010" tIns="45505" rIns="91010" bIns="45505" numCol="1" anchor="b" anchorCtr="0" compatLnSpc="1">
            <a:prstTxWarp prst="textNoShape">
              <a:avLst/>
            </a:prstTxWarp>
          </a:bodyPr>
          <a:lstStyle>
            <a:lvl1pPr algn="r">
              <a:defRPr sz="1200" smtClean="0">
                <a:latin typeface="Roboto Condensed Light" panose="02000000000000000000" pitchFamily="2" charset="0"/>
              </a:defRPr>
            </a:lvl1pPr>
          </a:lstStyle>
          <a:p>
            <a:pPr>
              <a:defRPr/>
            </a:pPr>
            <a:fld id="{C1E25D22-76F2-4431-8BE9-1D06623099E0}" type="slidenum">
              <a:rPr lang="ru-RU" altLang="ru-RU"/>
              <a:pPr>
                <a:defRPr/>
              </a:pPr>
              <a:t>‹№›</a:t>
            </a:fld>
            <a:endParaRPr lang="ru-RU" altLang="ru-RU"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Місце для верхнього колонтитула 1">
            <a:extLst>
              <a:ext uri="{FF2B5EF4-FFF2-40B4-BE49-F238E27FC236}">
                <a16:creationId xmlns:a16="http://schemas.microsoft.com/office/drawing/2014/main" id="{25EE5FBB-4E7C-B40F-7763-EAC2A0B1646D}"/>
              </a:ext>
            </a:extLst>
          </p:cNvPr>
          <p:cNvSpPr>
            <a:spLocks noGrp="1"/>
          </p:cNvSpPr>
          <p:nvPr>
            <p:ph type="hdr" sz="quarter"/>
          </p:nvPr>
        </p:nvSpPr>
        <p:spPr>
          <a:xfrm>
            <a:off x="1" y="2"/>
            <a:ext cx="4303025" cy="339725"/>
          </a:xfrm>
          <a:prstGeom prst="rect">
            <a:avLst/>
          </a:prstGeom>
        </p:spPr>
        <p:txBody>
          <a:bodyPr vert="horz" lIns="91010" tIns="45505" rIns="91010" bIns="45505" rtlCol="0"/>
          <a:lstStyle>
            <a:lvl1pPr algn="l" eaLnBrk="1" fontAlgn="auto" hangingPunct="1">
              <a:spcBef>
                <a:spcPts val="0"/>
              </a:spcBef>
              <a:spcAft>
                <a:spcPts val="0"/>
              </a:spcAft>
              <a:defRPr sz="1200">
                <a:latin typeface="Roboto Condensed Light" pitchFamily="2" charset="0"/>
              </a:defRPr>
            </a:lvl1pPr>
          </a:lstStyle>
          <a:p>
            <a:pPr>
              <a:defRPr/>
            </a:pPr>
            <a:endParaRPr lang="uk-UA" dirty="0"/>
          </a:p>
        </p:txBody>
      </p:sp>
      <p:sp>
        <p:nvSpPr>
          <p:cNvPr id="3" name="Місце для дати 2">
            <a:extLst>
              <a:ext uri="{FF2B5EF4-FFF2-40B4-BE49-F238E27FC236}">
                <a16:creationId xmlns:a16="http://schemas.microsoft.com/office/drawing/2014/main" id="{659982A2-DD16-EB8E-955B-55C0C263C437}"/>
              </a:ext>
            </a:extLst>
          </p:cNvPr>
          <p:cNvSpPr>
            <a:spLocks noGrp="1"/>
          </p:cNvSpPr>
          <p:nvPr>
            <p:ph type="dt" idx="1"/>
          </p:nvPr>
        </p:nvSpPr>
        <p:spPr>
          <a:xfrm>
            <a:off x="5622027" y="2"/>
            <a:ext cx="4304611" cy="339725"/>
          </a:xfrm>
          <a:prstGeom prst="rect">
            <a:avLst/>
          </a:prstGeom>
        </p:spPr>
        <p:txBody>
          <a:bodyPr vert="horz" lIns="91010" tIns="45505" rIns="91010" bIns="45505" rtlCol="0"/>
          <a:lstStyle>
            <a:lvl1pPr algn="r" eaLnBrk="1" fontAlgn="auto" hangingPunct="1">
              <a:spcBef>
                <a:spcPts val="0"/>
              </a:spcBef>
              <a:spcAft>
                <a:spcPts val="0"/>
              </a:spcAft>
              <a:defRPr sz="1200">
                <a:latin typeface="Roboto Condensed Light" pitchFamily="2" charset="0"/>
              </a:defRPr>
            </a:lvl1pPr>
          </a:lstStyle>
          <a:p>
            <a:pPr>
              <a:defRPr/>
            </a:pPr>
            <a:fld id="{FDE46209-69DC-44F0-8A9D-9F7686D4781A}" type="datetimeFigureOut">
              <a:rPr lang="uk-UA"/>
              <a:pPr>
                <a:defRPr/>
              </a:pPr>
              <a:t>04.09.2026</a:t>
            </a:fld>
            <a:endParaRPr lang="uk-UA" dirty="0"/>
          </a:p>
        </p:txBody>
      </p:sp>
      <p:sp>
        <p:nvSpPr>
          <p:cNvPr id="4" name="Місце для зображення 3">
            <a:extLst>
              <a:ext uri="{FF2B5EF4-FFF2-40B4-BE49-F238E27FC236}">
                <a16:creationId xmlns:a16="http://schemas.microsoft.com/office/drawing/2014/main" id="{2637A17B-7B88-6B88-DFF2-ACDF19B95B28}"/>
              </a:ext>
            </a:extLst>
          </p:cNvPr>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010" tIns="45505" rIns="91010" bIns="45505" rtlCol="0" anchor="ctr"/>
          <a:lstStyle/>
          <a:p>
            <a:pPr lvl="0"/>
            <a:endParaRPr lang="uk-UA" noProof="0" dirty="0"/>
          </a:p>
        </p:txBody>
      </p:sp>
      <p:sp>
        <p:nvSpPr>
          <p:cNvPr id="5" name="Місце для нотаток 4">
            <a:extLst>
              <a:ext uri="{FF2B5EF4-FFF2-40B4-BE49-F238E27FC236}">
                <a16:creationId xmlns:a16="http://schemas.microsoft.com/office/drawing/2014/main" id="{EA25E2B2-5A23-8B6D-9776-7AA8E07D1FE7}"/>
              </a:ext>
            </a:extLst>
          </p:cNvPr>
          <p:cNvSpPr>
            <a:spLocks noGrp="1"/>
          </p:cNvSpPr>
          <p:nvPr>
            <p:ph type="body" sz="quarter" idx="3"/>
          </p:nvPr>
        </p:nvSpPr>
        <p:spPr>
          <a:xfrm>
            <a:off x="992030" y="3271840"/>
            <a:ext cx="7944166" cy="2676525"/>
          </a:xfrm>
          <a:prstGeom prst="rect">
            <a:avLst/>
          </a:prstGeom>
        </p:spPr>
        <p:txBody>
          <a:bodyPr vert="horz" lIns="91010" tIns="45505" rIns="91010" bIns="45505" rtlCol="0"/>
          <a:lstStyle/>
          <a:p>
            <a:pPr lvl="0"/>
            <a:r>
              <a:rPr lang="uk-UA" noProof="0" dirty="0"/>
              <a:t>Відредагуйте стиль зразка тексту</a:t>
            </a:r>
          </a:p>
          <a:p>
            <a:pPr lvl="1"/>
            <a:r>
              <a:rPr lang="uk-UA" noProof="0" dirty="0"/>
              <a:t>Другий рівень</a:t>
            </a:r>
          </a:p>
          <a:p>
            <a:pPr lvl="2"/>
            <a:r>
              <a:rPr lang="uk-UA" noProof="0" dirty="0"/>
              <a:t>Третій рівень</a:t>
            </a:r>
          </a:p>
          <a:p>
            <a:pPr lvl="3"/>
            <a:r>
              <a:rPr lang="uk-UA" noProof="0" dirty="0"/>
              <a:t>Четвертий рівень</a:t>
            </a:r>
          </a:p>
          <a:p>
            <a:pPr lvl="4"/>
            <a:r>
              <a:rPr lang="uk-UA" noProof="0" dirty="0"/>
              <a:t>П’ятий рівень</a:t>
            </a:r>
          </a:p>
        </p:txBody>
      </p:sp>
      <p:sp>
        <p:nvSpPr>
          <p:cNvPr id="6" name="Місце для нижнього колонтитула 5">
            <a:extLst>
              <a:ext uri="{FF2B5EF4-FFF2-40B4-BE49-F238E27FC236}">
                <a16:creationId xmlns:a16="http://schemas.microsoft.com/office/drawing/2014/main" id="{21E580B6-E2E0-DAA2-1338-EB90582AC7BB}"/>
              </a:ext>
            </a:extLst>
          </p:cNvPr>
          <p:cNvSpPr>
            <a:spLocks noGrp="1"/>
          </p:cNvSpPr>
          <p:nvPr>
            <p:ph type="ftr" sz="quarter" idx="4"/>
          </p:nvPr>
        </p:nvSpPr>
        <p:spPr>
          <a:xfrm>
            <a:off x="1" y="6457952"/>
            <a:ext cx="4303025" cy="339725"/>
          </a:xfrm>
          <a:prstGeom prst="rect">
            <a:avLst/>
          </a:prstGeom>
        </p:spPr>
        <p:txBody>
          <a:bodyPr vert="horz" lIns="91010" tIns="45505" rIns="91010" bIns="45505" rtlCol="0" anchor="b"/>
          <a:lstStyle>
            <a:lvl1pPr algn="l" eaLnBrk="1" fontAlgn="auto" hangingPunct="1">
              <a:spcBef>
                <a:spcPts val="0"/>
              </a:spcBef>
              <a:spcAft>
                <a:spcPts val="0"/>
              </a:spcAft>
              <a:defRPr sz="1200">
                <a:latin typeface="Roboto Condensed Light" pitchFamily="2" charset="0"/>
              </a:defRPr>
            </a:lvl1pPr>
          </a:lstStyle>
          <a:p>
            <a:pPr>
              <a:defRPr/>
            </a:pPr>
            <a:endParaRPr lang="uk-UA" dirty="0"/>
          </a:p>
        </p:txBody>
      </p:sp>
      <p:sp>
        <p:nvSpPr>
          <p:cNvPr id="7" name="Місце для номера слайда 6">
            <a:extLst>
              <a:ext uri="{FF2B5EF4-FFF2-40B4-BE49-F238E27FC236}">
                <a16:creationId xmlns:a16="http://schemas.microsoft.com/office/drawing/2014/main" id="{B305F669-AEA4-BEE1-80ED-F2BC81C07261}"/>
              </a:ext>
            </a:extLst>
          </p:cNvPr>
          <p:cNvSpPr>
            <a:spLocks noGrp="1"/>
          </p:cNvSpPr>
          <p:nvPr>
            <p:ph type="sldNum" sz="quarter" idx="5"/>
          </p:nvPr>
        </p:nvSpPr>
        <p:spPr>
          <a:xfrm>
            <a:off x="5622027" y="6457952"/>
            <a:ext cx="4304611" cy="339725"/>
          </a:xfrm>
          <a:prstGeom prst="rect">
            <a:avLst/>
          </a:prstGeom>
        </p:spPr>
        <p:txBody>
          <a:bodyPr vert="horz" wrap="square" lIns="91010" tIns="45505" rIns="91010" bIns="45505" numCol="1" anchor="b" anchorCtr="0" compatLnSpc="1">
            <a:prstTxWarp prst="textNoShape">
              <a:avLst/>
            </a:prstTxWarp>
          </a:bodyPr>
          <a:lstStyle>
            <a:lvl1pPr algn="r" eaLnBrk="1" hangingPunct="1">
              <a:defRPr sz="1200" smtClean="0">
                <a:latin typeface="Roboto Condensed Light" panose="02000000000000000000" pitchFamily="2" charset="0"/>
              </a:defRPr>
            </a:lvl1pPr>
          </a:lstStyle>
          <a:p>
            <a:pPr>
              <a:defRPr/>
            </a:pPr>
            <a:fld id="{AD5E7DE3-1AE7-4703-B5A5-E3B50F059203}"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Roboto Condensed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EC123180-4134-DF4E-785D-39CBDB5C47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uk-UA" dirty="0"/>
          </a:p>
        </p:txBody>
      </p:sp>
      <p:sp>
        <p:nvSpPr>
          <p:cNvPr id="5123" name="Заметки 2">
            <a:extLst>
              <a:ext uri="{FF2B5EF4-FFF2-40B4-BE49-F238E27FC236}">
                <a16:creationId xmlns:a16="http://schemas.microsoft.com/office/drawing/2014/main" id="{312169F0-1EA8-FC51-7151-606C144D08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a:p>
        </p:txBody>
      </p:sp>
      <p:sp>
        <p:nvSpPr>
          <p:cNvPr id="5124" name="Номер слайда 3">
            <a:extLst>
              <a:ext uri="{FF2B5EF4-FFF2-40B4-BE49-F238E27FC236}">
                <a16:creationId xmlns:a16="http://schemas.microsoft.com/office/drawing/2014/main" id="{FD25675B-1AFB-8EBE-427A-E8EFEDC759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8188" indent="-284163">
              <a:defRPr>
                <a:solidFill>
                  <a:schemeClr val="tx1"/>
                </a:solidFill>
                <a:latin typeface="Arial" panose="020B0604020202020204" pitchFamily="34" charset="0"/>
              </a:defRPr>
            </a:lvl2pPr>
            <a:lvl3pPr marL="1136650" indent="-227013">
              <a:defRPr>
                <a:solidFill>
                  <a:schemeClr val="tx1"/>
                </a:solidFill>
                <a:latin typeface="Arial" panose="020B0604020202020204" pitchFamily="34" charset="0"/>
              </a:defRPr>
            </a:lvl3pPr>
            <a:lvl4pPr marL="1592263" indent="-227013">
              <a:defRPr>
                <a:solidFill>
                  <a:schemeClr val="tx1"/>
                </a:solidFill>
                <a:latin typeface="Arial" panose="020B0604020202020204" pitchFamily="34" charset="0"/>
              </a:defRPr>
            </a:lvl4pPr>
            <a:lvl5pPr marL="2046288" indent="-227013">
              <a:defRPr>
                <a:solidFill>
                  <a:schemeClr val="tx1"/>
                </a:solidFill>
                <a:latin typeface="Arial" panose="020B0604020202020204" pitchFamily="34" charset="0"/>
              </a:defRPr>
            </a:lvl5pPr>
            <a:lvl6pPr marL="2503488" indent="-227013" eaLnBrk="0" fontAlgn="base" hangingPunct="0">
              <a:spcBef>
                <a:spcPct val="0"/>
              </a:spcBef>
              <a:spcAft>
                <a:spcPct val="0"/>
              </a:spcAft>
              <a:defRPr>
                <a:solidFill>
                  <a:schemeClr val="tx1"/>
                </a:solidFill>
                <a:latin typeface="Arial" panose="020B0604020202020204" pitchFamily="34" charset="0"/>
              </a:defRPr>
            </a:lvl6pPr>
            <a:lvl7pPr marL="2960688" indent="-227013" eaLnBrk="0" fontAlgn="base" hangingPunct="0">
              <a:spcBef>
                <a:spcPct val="0"/>
              </a:spcBef>
              <a:spcAft>
                <a:spcPct val="0"/>
              </a:spcAft>
              <a:defRPr>
                <a:solidFill>
                  <a:schemeClr val="tx1"/>
                </a:solidFill>
                <a:latin typeface="Arial" panose="020B0604020202020204" pitchFamily="34" charset="0"/>
              </a:defRPr>
            </a:lvl7pPr>
            <a:lvl8pPr marL="3417888" indent="-227013" eaLnBrk="0" fontAlgn="base" hangingPunct="0">
              <a:spcBef>
                <a:spcPct val="0"/>
              </a:spcBef>
              <a:spcAft>
                <a:spcPct val="0"/>
              </a:spcAft>
              <a:defRPr>
                <a:solidFill>
                  <a:schemeClr val="tx1"/>
                </a:solidFill>
                <a:latin typeface="Arial" panose="020B0604020202020204" pitchFamily="34" charset="0"/>
              </a:defRPr>
            </a:lvl8pPr>
            <a:lvl9pPr marL="3875088" indent="-227013" eaLnBrk="0" fontAlgn="base" hangingPunct="0">
              <a:spcBef>
                <a:spcPct val="0"/>
              </a:spcBef>
              <a:spcAft>
                <a:spcPct val="0"/>
              </a:spcAft>
              <a:defRPr>
                <a:solidFill>
                  <a:schemeClr val="tx1"/>
                </a:solidFill>
                <a:latin typeface="Arial" panose="020B0604020202020204" pitchFamily="34" charset="0"/>
              </a:defRPr>
            </a:lvl9pPr>
          </a:lstStyle>
          <a:p>
            <a:fld id="{444C9BBA-1121-4372-A223-AC5E6F5CC0C9}" type="slidenum">
              <a:rPr lang="uk-UA" altLang="uk-UA">
                <a:latin typeface="Roboto Condensed Light" panose="02000000000000000000" pitchFamily="2" charset="0"/>
              </a:rPr>
              <a:pPr/>
              <a:t>1</a:t>
            </a:fld>
            <a:endParaRPr lang="uk-UA" altLang="uk-UA" dirty="0">
              <a:latin typeface="Roboto Condensed Light" panose="02000000000000000000"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A8ED688-EA9D-61C5-A44B-F55D15E720F8}"/>
              </a:ext>
            </a:extLst>
          </p:cNvPr>
          <p:cNvSpPr>
            <a:spLocks noGrp="1"/>
          </p:cNvSpPr>
          <p:nvPr>
            <p:ph type="dt" sz="half" idx="10"/>
          </p:nvPr>
        </p:nvSpPr>
        <p:spPr/>
        <p:txBody>
          <a:bodyPr/>
          <a:lstStyle>
            <a:lvl1pPr>
              <a:defRPr/>
            </a:lvl1pPr>
          </a:lstStyle>
          <a:p>
            <a:pPr>
              <a:defRPr/>
            </a:pPr>
            <a:fld id="{8E82A0AA-8F14-463A-B142-283B990E42D1}"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F12B7512-7EB2-DA19-46B7-56794379F821}"/>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AB66CE9B-243A-B895-DE85-B46D60D6A835}"/>
              </a:ext>
            </a:extLst>
          </p:cNvPr>
          <p:cNvSpPr>
            <a:spLocks noGrp="1"/>
          </p:cNvSpPr>
          <p:nvPr>
            <p:ph type="sldNum" sz="quarter" idx="12"/>
          </p:nvPr>
        </p:nvSpPr>
        <p:spPr/>
        <p:txBody>
          <a:bodyPr/>
          <a:lstStyle>
            <a:lvl1pPr>
              <a:defRPr/>
            </a:lvl1pPr>
          </a:lstStyle>
          <a:p>
            <a:pPr>
              <a:defRPr/>
            </a:pPr>
            <a:fld id="{CEA36708-AE8B-4B85-9B65-228F0635230B}" type="slidenum">
              <a:rPr lang="uk-UA" altLang="uk-UA"/>
              <a:pPr>
                <a:defRPr/>
              </a:pPr>
              <a:t>‹№›</a:t>
            </a:fld>
            <a:endParaRPr lang="uk-UA" altLang="uk-UA" dirty="0"/>
          </a:p>
        </p:txBody>
      </p:sp>
    </p:spTree>
    <p:extLst>
      <p:ext uri="{BB962C8B-B14F-4D97-AF65-F5344CB8AC3E}">
        <p14:creationId xmlns:p14="http://schemas.microsoft.com/office/powerpoint/2010/main" val="403015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FB3C76D-3FFE-763E-4EE5-2A99E753A866}"/>
              </a:ext>
            </a:extLst>
          </p:cNvPr>
          <p:cNvSpPr>
            <a:spLocks noGrp="1"/>
          </p:cNvSpPr>
          <p:nvPr>
            <p:ph type="dt" sz="half" idx="10"/>
          </p:nvPr>
        </p:nvSpPr>
        <p:spPr/>
        <p:txBody>
          <a:bodyPr/>
          <a:lstStyle>
            <a:lvl1pPr>
              <a:defRPr/>
            </a:lvl1pPr>
          </a:lstStyle>
          <a:p>
            <a:pPr>
              <a:defRPr/>
            </a:pPr>
            <a:fld id="{DB220ABF-94A0-4458-A503-65FD43098299}"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9D0A6F11-8148-EC28-C421-ABF4862C6BB5}"/>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87B56B1A-9CE4-8114-6966-A045B2D002A2}"/>
              </a:ext>
            </a:extLst>
          </p:cNvPr>
          <p:cNvSpPr>
            <a:spLocks noGrp="1"/>
          </p:cNvSpPr>
          <p:nvPr>
            <p:ph type="sldNum" sz="quarter" idx="12"/>
          </p:nvPr>
        </p:nvSpPr>
        <p:spPr/>
        <p:txBody>
          <a:bodyPr/>
          <a:lstStyle>
            <a:lvl1pPr>
              <a:defRPr/>
            </a:lvl1pPr>
          </a:lstStyle>
          <a:p>
            <a:pPr>
              <a:defRPr/>
            </a:pPr>
            <a:fld id="{4E4F0B48-4A94-4504-A6C0-3A970785A124}" type="slidenum">
              <a:rPr lang="uk-UA" altLang="uk-UA"/>
              <a:pPr>
                <a:defRPr/>
              </a:pPr>
              <a:t>‹№›</a:t>
            </a:fld>
            <a:endParaRPr lang="uk-UA" altLang="uk-UA" dirty="0"/>
          </a:p>
        </p:txBody>
      </p:sp>
    </p:spTree>
    <p:extLst>
      <p:ext uri="{BB962C8B-B14F-4D97-AF65-F5344CB8AC3E}">
        <p14:creationId xmlns:p14="http://schemas.microsoft.com/office/powerpoint/2010/main" val="219373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0CB74CD-04BD-591A-4CDD-5926DD78B5DD}"/>
              </a:ext>
            </a:extLst>
          </p:cNvPr>
          <p:cNvSpPr>
            <a:spLocks noGrp="1"/>
          </p:cNvSpPr>
          <p:nvPr>
            <p:ph type="dt" sz="half" idx="10"/>
          </p:nvPr>
        </p:nvSpPr>
        <p:spPr/>
        <p:txBody>
          <a:bodyPr/>
          <a:lstStyle>
            <a:lvl1pPr>
              <a:defRPr/>
            </a:lvl1pPr>
          </a:lstStyle>
          <a:p>
            <a:pPr>
              <a:defRPr/>
            </a:pPr>
            <a:fld id="{1BF0229F-B9CA-431A-B51F-1F8A35B8DC77}"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D127B8D6-3995-C4DE-DD03-0D84EC35EBC3}"/>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9A58A045-F125-D6D3-71A7-99BD4E10CDF7}"/>
              </a:ext>
            </a:extLst>
          </p:cNvPr>
          <p:cNvSpPr>
            <a:spLocks noGrp="1"/>
          </p:cNvSpPr>
          <p:nvPr>
            <p:ph type="sldNum" sz="quarter" idx="12"/>
          </p:nvPr>
        </p:nvSpPr>
        <p:spPr/>
        <p:txBody>
          <a:bodyPr/>
          <a:lstStyle>
            <a:lvl1pPr>
              <a:defRPr/>
            </a:lvl1pPr>
          </a:lstStyle>
          <a:p>
            <a:pPr>
              <a:defRPr/>
            </a:pPr>
            <a:fld id="{30A6392A-C09C-4467-9777-3DF3F4931805}" type="slidenum">
              <a:rPr lang="uk-UA" altLang="uk-UA"/>
              <a:pPr>
                <a:defRPr/>
              </a:pPr>
              <a:t>‹№›</a:t>
            </a:fld>
            <a:endParaRPr lang="uk-UA" altLang="uk-UA" dirty="0"/>
          </a:p>
        </p:txBody>
      </p:sp>
    </p:spTree>
    <p:extLst>
      <p:ext uri="{BB962C8B-B14F-4D97-AF65-F5344CB8AC3E}">
        <p14:creationId xmlns:p14="http://schemas.microsoft.com/office/powerpoint/2010/main" val="17268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9C0276E-6541-BA52-E161-CE331C0B1A1E}"/>
              </a:ext>
            </a:extLst>
          </p:cNvPr>
          <p:cNvSpPr>
            <a:spLocks noGrp="1"/>
          </p:cNvSpPr>
          <p:nvPr>
            <p:ph type="dt" sz="half" idx="10"/>
          </p:nvPr>
        </p:nvSpPr>
        <p:spPr/>
        <p:txBody>
          <a:bodyPr/>
          <a:lstStyle>
            <a:lvl1pPr>
              <a:defRPr/>
            </a:lvl1pPr>
          </a:lstStyle>
          <a:p>
            <a:pPr>
              <a:defRPr/>
            </a:pPr>
            <a:fld id="{ED8E5E7C-9C28-4F83-A4C5-B4A7F7D1D00C}"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C7DDD959-5CE9-DE4E-E0DB-D16F2C6243EF}"/>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CBAD9C21-6A07-273E-32EB-90B9801FB94A}"/>
              </a:ext>
            </a:extLst>
          </p:cNvPr>
          <p:cNvSpPr>
            <a:spLocks noGrp="1"/>
          </p:cNvSpPr>
          <p:nvPr>
            <p:ph type="sldNum" sz="quarter" idx="12"/>
          </p:nvPr>
        </p:nvSpPr>
        <p:spPr/>
        <p:txBody>
          <a:bodyPr/>
          <a:lstStyle>
            <a:lvl1pPr>
              <a:defRPr/>
            </a:lvl1pPr>
          </a:lstStyle>
          <a:p>
            <a:pPr>
              <a:defRPr/>
            </a:pPr>
            <a:fld id="{C3457EC5-9B54-49ED-9CA6-C2B51A92FA73}" type="slidenum">
              <a:rPr lang="uk-UA" altLang="uk-UA"/>
              <a:pPr>
                <a:defRPr/>
              </a:pPr>
              <a:t>‹№›</a:t>
            </a:fld>
            <a:endParaRPr lang="uk-UA" altLang="uk-UA" dirty="0"/>
          </a:p>
        </p:txBody>
      </p:sp>
    </p:spTree>
    <p:extLst>
      <p:ext uri="{BB962C8B-B14F-4D97-AF65-F5344CB8AC3E}">
        <p14:creationId xmlns:p14="http://schemas.microsoft.com/office/powerpoint/2010/main" val="260522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id="{5F4B40DE-7744-E223-33EE-0FC832A8CB42}"/>
              </a:ext>
            </a:extLst>
          </p:cNvPr>
          <p:cNvSpPr>
            <a:spLocks noGrp="1"/>
          </p:cNvSpPr>
          <p:nvPr>
            <p:ph type="dt" sz="half" idx="10"/>
          </p:nvPr>
        </p:nvSpPr>
        <p:spPr/>
        <p:txBody>
          <a:bodyPr/>
          <a:lstStyle>
            <a:lvl1pPr>
              <a:defRPr/>
            </a:lvl1pPr>
          </a:lstStyle>
          <a:p>
            <a:pPr>
              <a:defRPr/>
            </a:pPr>
            <a:fld id="{94F1511E-535D-4954-AF01-FFE74FA62650}"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67955B39-CD41-967F-D3C9-49E2F0DC0B83}"/>
              </a:ext>
            </a:extLst>
          </p:cNvPr>
          <p:cNvSpPr>
            <a:spLocks noGrp="1"/>
          </p:cNvSpPr>
          <p:nvPr>
            <p:ph type="ftr" sz="quarter" idx="11"/>
          </p:nvPr>
        </p:nvSpPr>
        <p:spPr/>
        <p:txBody>
          <a:bodyPr/>
          <a:lstStyle>
            <a:lvl1pPr>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AC395E2B-5CDE-5E43-970C-EF311F5EDB18}"/>
              </a:ext>
            </a:extLst>
          </p:cNvPr>
          <p:cNvSpPr>
            <a:spLocks noGrp="1"/>
          </p:cNvSpPr>
          <p:nvPr>
            <p:ph type="sldNum" sz="quarter" idx="12"/>
          </p:nvPr>
        </p:nvSpPr>
        <p:spPr/>
        <p:txBody>
          <a:bodyPr/>
          <a:lstStyle>
            <a:lvl1pPr>
              <a:defRPr/>
            </a:lvl1pPr>
          </a:lstStyle>
          <a:p>
            <a:pPr>
              <a:defRPr/>
            </a:pPr>
            <a:fld id="{57516EA7-C336-4E60-ADB4-B52A6B1073E8}" type="slidenum">
              <a:rPr lang="uk-UA" altLang="uk-UA"/>
              <a:pPr>
                <a:defRPr/>
              </a:pPr>
              <a:t>‹№›</a:t>
            </a:fld>
            <a:endParaRPr lang="uk-UA" altLang="uk-UA" dirty="0"/>
          </a:p>
        </p:txBody>
      </p:sp>
    </p:spTree>
    <p:extLst>
      <p:ext uri="{BB962C8B-B14F-4D97-AF65-F5344CB8AC3E}">
        <p14:creationId xmlns:p14="http://schemas.microsoft.com/office/powerpoint/2010/main" val="212784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3">
            <a:extLst>
              <a:ext uri="{FF2B5EF4-FFF2-40B4-BE49-F238E27FC236}">
                <a16:creationId xmlns:a16="http://schemas.microsoft.com/office/drawing/2014/main" id="{A3C90BE2-957C-03F8-1F9F-8F0443FFFAE6}"/>
              </a:ext>
            </a:extLst>
          </p:cNvPr>
          <p:cNvSpPr>
            <a:spLocks noGrp="1"/>
          </p:cNvSpPr>
          <p:nvPr>
            <p:ph type="dt" sz="half" idx="10"/>
          </p:nvPr>
        </p:nvSpPr>
        <p:spPr/>
        <p:txBody>
          <a:bodyPr/>
          <a:lstStyle>
            <a:lvl1pPr>
              <a:defRPr/>
            </a:lvl1pPr>
          </a:lstStyle>
          <a:p>
            <a:pPr>
              <a:defRPr/>
            </a:pPr>
            <a:fld id="{9296ECDB-68B7-4C01-9488-DCF337BDEAC4}" type="datetime1">
              <a:rPr lang="uk-UA" smtClean="0"/>
              <a:t>04.09.2026</a:t>
            </a:fld>
            <a:endParaRPr lang="uk-UA" dirty="0"/>
          </a:p>
        </p:txBody>
      </p:sp>
      <p:sp>
        <p:nvSpPr>
          <p:cNvPr id="6" name="Місце для нижнього колонтитула 4">
            <a:extLst>
              <a:ext uri="{FF2B5EF4-FFF2-40B4-BE49-F238E27FC236}">
                <a16:creationId xmlns:a16="http://schemas.microsoft.com/office/drawing/2014/main" id="{7F0EFF87-884A-FDE7-CC72-F0E8FB07FB1C}"/>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8CC73E7E-C44D-D440-5AEA-931F69F3201B}"/>
              </a:ext>
            </a:extLst>
          </p:cNvPr>
          <p:cNvSpPr>
            <a:spLocks noGrp="1"/>
          </p:cNvSpPr>
          <p:nvPr>
            <p:ph type="sldNum" sz="quarter" idx="12"/>
          </p:nvPr>
        </p:nvSpPr>
        <p:spPr/>
        <p:txBody>
          <a:bodyPr/>
          <a:lstStyle>
            <a:lvl1pPr>
              <a:defRPr/>
            </a:lvl1pPr>
          </a:lstStyle>
          <a:p>
            <a:pPr>
              <a:defRPr/>
            </a:pPr>
            <a:fld id="{4FB77D72-FDE4-4F0D-B779-DE79087AB794}" type="slidenum">
              <a:rPr lang="uk-UA" altLang="uk-UA"/>
              <a:pPr>
                <a:defRPr/>
              </a:pPr>
              <a:t>‹№›</a:t>
            </a:fld>
            <a:endParaRPr lang="uk-UA" altLang="uk-UA" dirty="0"/>
          </a:p>
        </p:txBody>
      </p:sp>
    </p:spTree>
    <p:extLst>
      <p:ext uri="{BB962C8B-B14F-4D97-AF65-F5344CB8AC3E}">
        <p14:creationId xmlns:p14="http://schemas.microsoft.com/office/powerpoint/2010/main" val="1947340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3">
            <a:extLst>
              <a:ext uri="{FF2B5EF4-FFF2-40B4-BE49-F238E27FC236}">
                <a16:creationId xmlns:a16="http://schemas.microsoft.com/office/drawing/2014/main" id="{EA0DD99F-8DA5-F2B0-254A-B8A1308B5080}"/>
              </a:ext>
            </a:extLst>
          </p:cNvPr>
          <p:cNvSpPr>
            <a:spLocks noGrp="1"/>
          </p:cNvSpPr>
          <p:nvPr>
            <p:ph type="dt" sz="half" idx="10"/>
          </p:nvPr>
        </p:nvSpPr>
        <p:spPr/>
        <p:txBody>
          <a:bodyPr/>
          <a:lstStyle>
            <a:lvl1pPr>
              <a:defRPr/>
            </a:lvl1pPr>
          </a:lstStyle>
          <a:p>
            <a:pPr>
              <a:defRPr/>
            </a:pPr>
            <a:fld id="{F638CA85-2DB2-44C4-AF50-DAAF1E05620C}" type="datetime1">
              <a:rPr lang="uk-UA" smtClean="0"/>
              <a:t>04.09.2026</a:t>
            </a:fld>
            <a:endParaRPr lang="uk-UA" dirty="0"/>
          </a:p>
        </p:txBody>
      </p:sp>
      <p:sp>
        <p:nvSpPr>
          <p:cNvPr id="8" name="Місце для нижнього колонтитула 4">
            <a:extLst>
              <a:ext uri="{FF2B5EF4-FFF2-40B4-BE49-F238E27FC236}">
                <a16:creationId xmlns:a16="http://schemas.microsoft.com/office/drawing/2014/main" id="{16D392BE-E061-7D98-F1D5-C1C8D3872360}"/>
              </a:ext>
            </a:extLst>
          </p:cNvPr>
          <p:cNvSpPr>
            <a:spLocks noGrp="1"/>
          </p:cNvSpPr>
          <p:nvPr>
            <p:ph type="ftr" sz="quarter" idx="11"/>
          </p:nvPr>
        </p:nvSpPr>
        <p:spPr/>
        <p:txBody>
          <a:bodyPr/>
          <a:lstStyle>
            <a:lvl1pPr>
              <a:defRPr/>
            </a:lvl1pPr>
          </a:lstStyle>
          <a:p>
            <a:pPr>
              <a:defRPr/>
            </a:pPr>
            <a:endParaRPr lang="uk-UA" dirty="0"/>
          </a:p>
        </p:txBody>
      </p:sp>
      <p:sp>
        <p:nvSpPr>
          <p:cNvPr id="9" name="Місце для номера слайда 5">
            <a:extLst>
              <a:ext uri="{FF2B5EF4-FFF2-40B4-BE49-F238E27FC236}">
                <a16:creationId xmlns:a16="http://schemas.microsoft.com/office/drawing/2014/main" id="{FC71E889-4BED-A140-925A-AC31DDF437E8}"/>
              </a:ext>
            </a:extLst>
          </p:cNvPr>
          <p:cNvSpPr>
            <a:spLocks noGrp="1"/>
          </p:cNvSpPr>
          <p:nvPr>
            <p:ph type="sldNum" sz="quarter" idx="12"/>
          </p:nvPr>
        </p:nvSpPr>
        <p:spPr/>
        <p:txBody>
          <a:bodyPr/>
          <a:lstStyle>
            <a:lvl1pPr>
              <a:defRPr/>
            </a:lvl1pPr>
          </a:lstStyle>
          <a:p>
            <a:pPr>
              <a:defRPr/>
            </a:pPr>
            <a:fld id="{D3CAA662-D07E-4DEE-9289-2C855F9547C6}" type="slidenum">
              <a:rPr lang="uk-UA" altLang="uk-UA"/>
              <a:pPr>
                <a:defRPr/>
              </a:pPr>
              <a:t>‹№›</a:t>
            </a:fld>
            <a:endParaRPr lang="uk-UA" altLang="uk-UA" dirty="0"/>
          </a:p>
        </p:txBody>
      </p:sp>
    </p:spTree>
    <p:extLst>
      <p:ext uri="{BB962C8B-B14F-4D97-AF65-F5344CB8AC3E}">
        <p14:creationId xmlns:p14="http://schemas.microsoft.com/office/powerpoint/2010/main" val="411220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3">
            <a:extLst>
              <a:ext uri="{FF2B5EF4-FFF2-40B4-BE49-F238E27FC236}">
                <a16:creationId xmlns:a16="http://schemas.microsoft.com/office/drawing/2014/main" id="{AA7AD9E1-47C8-9944-ABD5-45EADE34C17D}"/>
              </a:ext>
            </a:extLst>
          </p:cNvPr>
          <p:cNvSpPr>
            <a:spLocks noGrp="1"/>
          </p:cNvSpPr>
          <p:nvPr>
            <p:ph type="dt" sz="half" idx="10"/>
          </p:nvPr>
        </p:nvSpPr>
        <p:spPr/>
        <p:txBody>
          <a:bodyPr/>
          <a:lstStyle>
            <a:lvl1pPr>
              <a:defRPr/>
            </a:lvl1pPr>
          </a:lstStyle>
          <a:p>
            <a:pPr>
              <a:defRPr/>
            </a:pPr>
            <a:fld id="{1CC54C13-E40A-4086-BBB0-B10FF979CBEA}" type="datetime1">
              <a:rPr lang="uk-UA" smtClean="0"/>
              <a:t>04.09.2026</a:t>
            </a:fld>
            <a:endParaRPr lang="uk-UA" dirty="0"/>
          </a:p>
        </p:txBody>
      </p:sp>
      <p:sp>
        <p:nvSpPr>
          <p:cNvPr id="4" name="Місце для нижнього колонтитула 4">
            <a:extLst>
              <a:ext uri="{FF2B5EF4-FFF2-40B4-BE49-F238E27FC236}">
                <a16:creationId xmlns:a16="http://schemas.microsoft.com/office/drawing/2014/main" id="{5EC659C4-05E1-EB28-C2DF-96D8CC00C357}"/>
              </a:ext>
            </a:extLst>
          </p:cNvPr>
          <p:cNvSpPr>
            <a:spLocks noGrp="1"/>
          </p:cNvSpPr>
          <p:nvPr>
            <p:ph type="ftr" sz="quarter" idx="11"/>
          </p:nvPr>
        </p:nvSpPr>
        <p:spPr/>
        <p:txBody>
          <a:bodyPr/>
          <a:lstStyle>
            <a:lvl1pPr>
              <a:defRPr/>
            </a:lvl1pPr>
          </a:lstStyle>
          <a:p>
            <a:pPr>
              <a:defRPr/>
            </a:pPr>
            <a:endParaRPr lang="uk-UA" dirty="0"/>
          </a:p>
        </p:txBody>
      </p:sp>
      <p:sp>
        <p:nvSpPr>
          <p:cNvPr id="5" name="Місце для номера слайда 5">
            <a:extLst>
              <a:ext uri="{FF2B5EF4-FFF2-40B4-BE49-F238E27FC236}">
                <a16:creationId xmlns:a16="http://schemas.microsoft.com/office/drawing/2014/main" id="{D4237CF1-DE7F-FE35-5BF4-A6A97EF5AFF0}"/>
              </a:ext>
            </a:extLst>
          </p:cNvPr>
          <p:cNvSpPr>
            <a:spLocks noGrp="1"/>
          </p:cNvSpPr>
          <p:nvPr>
            <p:ph type="sldNum" sz="quarter" idx="12"/>
          </p:nvPr>
        </p:nvSpPr>
        <p:spPr/>
        <p:txBody>
          <a:bodyPr/>
          <a:lstStyle>
            <a:lvl1pPr>
              <a:defRPr/>
            </a:lvl1pPr>
          </a:lstStyle>
          <a:p>
            <a:pPr>
              <a:defRPr/>
            </a:pPr>
            <a:fld id="{432905D2-CC1C-4F8C-8D9C-4837BFB0BAA3}" type="slidenum">
              <a:rPr lang="uk-UA" altLang="uk-UA"/>
              <a:pPr>
                <a:defRPr/>
              </a:pPr>
              <a:t>‹№›</a:t>
            </a:fld>
            <a:endParaRPr lang="uk-UA" altLang="uk-UA" dirty="0"/>
          </a:p>
        </p:txBody>
      </p:sp>
    </p:spTree>
    <p:extLst>
      <p:ext uri="{BB962C8B-B14F-4D97-AF65-F5344CB8AC3E}">
        <p14:creationId xmlns:p14="http://schemas.microsoft.com/office/powerpoint/2010/main" val="159744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3">
            <a:extLst>
              <a:ext uri="{FF2B5EF4-FFF2-40B4-BE49-F238E27FC236}">
                <a16:creationId xmlns:a16="http://schemas.microsoft.com/office/drawing/2014/main" id="{FF345E8C-B5CC-DBD2-49BF-3F8E11BF2CEC}"/>
              </a:ext>
            </a:extLst>
          </p:cNvPr>
          <p:cNvSpPr>
            <a:spLocks noGrp="1"/>
          </p:cNvSpPr>
          <p:nvPr>
            <p:ph type="dt" sz="half" idx="10"/>
          </p:nvPr>
        </p:nvSpPr>
        <p:spPr/>
        <p:txBody>
          <a:bodyPr/>
          <a:lstStyle>
            <a:lvl1pPr>
              <a:defRPr/>
            </a:lvl1pPr>
          </a:lstStyle>
          <a:p>
            <a:pPr>
              <a:defRPr/>
            </a:pPr>
            <a:fld id="{0D7350F9-2A98-4BB4-BE07-1E76DE1FF9AA}" type="datetime1">
              <a:rPr lang="uk-UA" smtClean="0"/>
              <a:t>04.09.2026</a:t>
            </a:fld>
            <a:endParaRPr lang="uk-UA" dirty="0"/>
          </a:p>
        </p:txBody>
      </p:sp>
      <p:sp>
        <p:nvSpPr>
          <p:cNvPr id="3" name="Місце для нижнього колонтитула 4">
            <a:extLst>
              <a:ext uri="{FF2B5EF4-FFF2-40B4-BE49-F238E27FC236}">
                <a16:creationId xmlns:a16="http://schemas.microsoft.com/office/drawing/2014/main" id="{8E0F689E-CF76-E819-6A24-BCC65EDCA976}"/>
              </a:ext>
            </a:extLst>
          </p:cNvPr>
          <p:cNvSpPr>
            <a:spLocks noGrp="1"/>
          </p:cNvSpPr>
          <p:nvPr>
            <p:ph type="ftr" sz="quarter" idx="11"/>
          </p:nvPr>
        </p:nvSpPr>
        <p:spPr/>
        <p:txBody>
          <a:bodyPr/>
          <a:lstStyle>
            <a:lvl1pPr>
              <a:defRPr/>
            </a:lvl1pPr>
          </a:lstStyle>
          <a:p>
            <a:pPr>
              <a:defRPr/>
            </a:pPr>
            <a:endParaRPr lang="uk-UA" dirty="0"/>
          </a:p>
        </p:txBody>
      </p:sp>
      <p:sp>
        <p:nvSpPr>
          <p:cNvPr id="4" name="Місце для номера слайда 5">
            <a:extLst>
              <a:ext uri="{FF2B5EF4-FFF2-40B4-BE49-F238E27FC236}">
                <a16:creationId xmlns:a16="http://schemas.microsoft.com/office/drawing/2014/main" id="{0D0CB2BC-E645-6849-7A8D-828A4AB5BBBC}"/>
              </a:ext>
            </a:extLst>
          </p:cNvPr>
          <p:cNvSpPr>
            <a:spLocks noGrp="1"/>
          </p:cNvSpPr>
          <p:nvPr>
            <p:ph type="sldNum" sz="quarter" idx="12"/>
          </p:nvPr>
        </p:nvSpPr>
        <p:spPr/>
        <p:txBody>
          <a:bodyPr/>
          <a:lstStyle>
            <a:lvl1pPr>
              <a:defRPr/>
            </a:lvl1pPr>
          </a:lstStyle>
          <a:p>
            <a:pPr>
              <a:defRPr/>
            </a:pPr>
            <a:fld id="{AF12A4B8-FBE2-42FD-8F7C-E331D756A450}" type="slidenum">
              <a:rPr lang="uk-UA" altLang="uk-UA"/>
              <a:pPr>
                <a:defRPr/>
              </a:pPr>
              <a:t>‹№›</a:t>
            </a:fld>
            <a:endParaRPr lang="uk-UA" altLang="uk-UA" dirty="0"/>
          </a:p>
        </p:txBody>
      </p:sp>
    </p:spTree>
    <p:extLst>
      <p:ext uri="{BB962C8B-B14F-4D97-AF65-F5344CB8AC3E}">
        <p14:creationId xmlns:p14="http://schemas.microsoft.com/office/powerpoint/2010/main" val="187850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a:extLst>
              <a:ext uri="{FF2B5EF4-FFF2-40B4-BE49-F238E27FC236}">
                <a16:creationId xmlns:a16="http://schemas.microsoft.com/office/drawing/2014/main" id="{C7262A28-1D71-BC9C-361E-8193A841A140}"/>
              </a:ext>
            </a:extLst>
          </p:cNvPr>
          <p:cNvSpPr>
            <a:spLocks noGrp="1"/>
          </p:cNvSpPr>
          <p:nvPr>
            <p:ph type="dt" sz="half" idx="10"/>
          </p:nvPr>
        </p:nvSpPr>
        <p:spPr/>
        <p:txBody>
          <a:bodyPr/>
          <a:lstStyle>
            <a:lvl1pPr>
              <a:defRPr/>
            </a:lvl1pPr>
          </a:lstStyle>
          <a:p>
            <a:pPr>
              <a:defRPr/>
            </a:pPr>
            <a:fld id="{D0E9A1FD-498C-4D6B-8066-378AFBFB37CA}" type="datetime1">
              <a:rPr lang="uk-UA" smtClean="0"/>
              <a:t>04.09.2026</a:t>
            </a:fld>
            <a:endParaRPr lang="uk-UA" dirty="0"/>
          </a:p>
        </p:txBody>
      </p:sp>
      <p:sp>
        <p:nvSpPr>
          <p:cNvPr id="6" name="Місце для нижнього колонтитула 4">
            <a:extLst>
              <a:ext uri="{FF2B5EF4-FFF2-40B4-BE49-F238E27FC236}">
                <a16:creationId xmlns:a16="http://schemas.microsoft.com/office/drawing/2014/main" id="{A521B7DB-A673-7716-B38E-B2B440DEAEEE}"/>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C430E745-9939-F461-9FF4-ACDFCDE1D2A8}"/>
              </a:ext>
            </a:extLst>
          </p:cNvPr>
          <p:cNvSpPr>
            <a:spLocks noGrp="1"/>
          </p:cNvSpPr>
          <p:nvPr>
            <p:ph type="sldNum" sz="quarter" idx="12"/>
          </p:nvPr>
        </p:nvSpPr>
        <p:spPr/>
        <p:txBody>
          <a:bodyPr/>
          <a:lstStyle>
            <a:lvl1pPr>
              <a:defRPr/>
            </a:lvl1pPr>
          </a:lstStyle>
          <a:p>
            <a:pPr>
              <a:defRPr/>
            </a:pPr>
            <a:fld id="{677728BF-03AA-4335-BB35-CA4255D550D5}" type="slidenum">
              <a:rPr lang="uk-UA" altLang="uk-UA"/>
              <a:pPr>
                <a:defRPr/>
              </a:pPr>
              <a:t>‹№›</a:t>
            </a:fld>
            <a:endParaRPr lang="uk-UA" altLang="uk-UA" dirty="0"/>
          </a:p>
        </p:txBody>
      </p:sp>
    </p:spTree>
    <p:extLst>
      <p:ext uri="{BB962C8B-B14F-4D97-AF65-F5344CB8AC3E}">
        <p14:creationId xmlns:p14="http://schemas.microsoft.com/office/powerpoint/2010/main" val="280992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uk-UA" noProof="0" dirty="0"/>
              <a:t>Клацніть піктограму, щоб додати зображення</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3">
            <a:extLst>
              <a:ext uri="{FF2B5EF4-FFF2-40B4-BE49-F238E27FC236}">
                <a16:creationId xmlns:a16="http://schemas.microsoft.com/office/drawing/2014/main" id="{EAD98881-2ACD-B166-5782-7741EE21F2BF}"/>
              </a:ext>
            </a:extLst>
          </p:cNvPr>
          <p:cNvSpPr>
            <a:spLocks noGrp="1"/>
          </p:cNvSpPr>
          <p:nvPr>
            <p:ph type="dt" sz="half" idx="10"/>
          </p:nvPr>
        </p:nvSpPr>
        <p:spPr/>
        <p:txBody>
          <a:bodyPr/>
          <a:lstStyle>
            <a:lvl1pPr>
              <a:defRPr/>
            </a:lvl1pPr>
          </a:lstStyle>
          <a:p>
            <a:pPr>
              <a:defRPr/>
            </a:pPr>
            <a:fld id="{38EBF41A-40A1-4AD2-912A-3E0B3D58C3BD}" type="datetime1">
              <a:rPr lang="uk-UA" smtClean="0"/>
              <a:t>04.09.2026</a:t>
            </a:fld>
            <a:endParaRPr lang="uk-UA" dirty="0"/>
          </a:p>
        </p:txBody>
      </p:sp>
      <p:sp>
        <p:nvSpPr>
          <p:cNvPr id="6" name="Місце для нижнього колонтитула 4">
            <a:extLst>
              <a:ext uri="{FF2B5EF4-FFF2-40B4-BE49-F238E27FC236}">
                <a16:creationId xmlns:a16="http://schemas.microsoft.com/office/drawing/2014/main" id="{A20CC5D9-3E6C-7EE8-9D04-C4BDBC52A2BA}"/>
              </a:ext>
            </a:extLst>
          </p:cNvPr>
          <p:cNvSpPr>
            <a:spLocks noGrp="1"/>
          </p:cNvSpPr>
          <p:nvPr>
            <p:ph type="ftr" sz="quarter" idx="11"/>
          </p:nvPr>
        </p:nvSpPr>
        <p:spPr/>
        <p:txBody>
          <a:bodyPr/>
          <a:lstStyle>
            <a:lvl1pPr>
              <a:defRPr/>
            </a:lvl1pPr>
          </a:lstStyle>
          <a:p>
            <a:pPr>
              <a:defRPr/>
            </a:pPr>
            <a:endParaRPr lang="uk-UA" dirty="0"/>
          </a:p>
        </p:txBody>
      </p:sp>
      <p:sp>
        <p:nvSpPr>
          <p:cNvPr id="7" name="Місце для номера слайда 5">
            <a:extLst>
              <a:ext uri="{FF2B5EF4-FFF2-40B4-BE49-F238E27FC236}">
                <a16:creationId xmlns:a16="http://schemas.microsoft.com/office/drawing/2014/main" id="{9185126F-D584-C2C3-AFD8-CF584FC064DD}"/>
              </a:ext>
            </a:extLst>
          </p:cNvPr>
          <p:cNvSpPr>
            <a:spLocks noGrp="1"/>
          </p:cNvSpPr>
          <p:nvPr>
            <p:ph type="sldNum" sz="quarter" idx="12"/>
          </p:nvPr>
        </p:nvSpPr>
        <p:spPr/>
        <p:txBody>
          <a:bodyPr/>
          <a:lstStyle>
            <a:lvl1pPr>
              <a:defRPr/>
            </a:lvl1pPr>
          </a:lstStyle>
          <a:p>
            <a:pPr>
              <a:defRPr/>
            </a:pPr>
            <a:fld id="{3291BF11-B2ED-427F-8A4E-915E4DE31228}" type="slidenum">
              <a:rPr lang="uk-UA" altLang="uk-UA"/>
              <a:pPr>
                <a:defRPr/>
              </a:pPr>
              <a:t>‹№›</a:t>
            </a:fld>
            <a:endParaRPr lang="uk-UA" altLang="uk-UA" dirty="0"/>
          </a:p>
        </p:txBody>
      </p:sp>
    </p:spTree>
    <p:extLst>
      <p:ext uri="{BB962C8B-B14F-4D97-AF65-F5344CB8AC3E}">
        <p14:creationId xmlns:p14="http://schemas.microsoft.com/office/powerpoint/2010/main" val="2129051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8E3"/>
        </a:solidFill>
        <a:effectLst/>
      </p:bgPr>
    </p:bg>
    <p:spTree>
      <p:nvGrpSpPr>
        <p:cNvPr id="1" name=""/>
        <p:cNvGrpSpPr/>
        <p:nvPr/>
      </p:nvGrpSpPr>
      <p:grpSpPr>
        <a:xfrm>
          <a:off x="0" y="0"/>
          <a:ext cx="0" cy="0"/>
          <a:chOff x="0" y="0"/>
          <a:chExt cx="0" cy="0"/>
        </a:xfrm>
      </p:grpSpPr>
      <p:sp>
        <p:nvSpPr>
          <p:cNvPr id="1026" name="Місце для заголовка 1">
            <a:extLst>
              <a:ext uri="{FF2B5EF4-FFF2-40B4-BE49-F238E27FC236}">
                <a16:creationId xmlns:a16="http://schemas.microsoft.com/office/drawing/2014/main" id="{145B3D2B-C7D7-7980-44A7-F0F89E85FA3F}"/>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uk-UA" altLang="uk-UA"/>
              <a:t>Клацніть, щоб редагувати стиль зразка заголовка</a:t>
            </a:r>
          </a:p>
        </p:txBody>
      </p:sp>
      <p:sp>
        <p:nvSpPr>
          <p:cNvPr id="1027" name="Місце для тексту 2">
            <a:extLst>
              <a:ext uri="{FF2B5EF4-FFF2-40B4-BE49-F238E27FC236}">
                <a16:creationId xmlns:a16="http://schemas.microsoft.com/office/drawing/2014/main" id="{6564B427-26C4-01D2-D649-C81805085E9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uk-UA" altLang="uk-UA"/>
              <a:t>Відредагуйте стиль зразка тексту</a:t>
            </a:r>
          </a:p>
          <a:p>
            <a:pPr lvl="1"/>
            <a:r>
              <a:rPr lang="uk-UA" altLang="uk-UA"/>
              <a:t>Другий рівень</a:t>
            </a:r>
          </a:p>
          <a:p>
            <a:pPr lvl="2"/>
            <a:r>
              <a:rPr lang="uk-UA" altLang="uk-UA"/>
              <a:t>Третій рівень</a:t>
            </a:r>
          </a:p>
          <a:p>
            <a:pPr lvl="3"/>
            <a:r>
              <a:rPr lang="uk-UA" altLang="uk-UA"/>
              <a:t>Четвертий рівень</a:t>
            </a:r>
          </a:p>
          <a:p>
            <a:pPr lvl="4"/>
            <a:r>
              <a:rPr lang="uk-UA" altLang="uk-UA"/>
              <a:t>П’ятий рівень</a:t>
            </a:r>
          </a:p>
        </p:txBody>
      </p:sp>
      <p:sp>
        <p:nvSpPr>
          <p:cNvPr id="4" name="Місце для дати 3">
            <a:extLst>
              <a:ext uri="{FF2B5EF4-FFF2-40B4-BE49-F238E27FC236}">
                <a16:creationId xmlns:a16="http://schemas.microsoft.com/office/drawing/2014/main" id="{81D6CE43-1EAA-523D-DAB2-2987A26D32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fld id="{CFF024C6-0B6E-4252-A21D-446B0B3BC755}" type="datetime1">
              <a:rPr lang="uk-UA" smtClean="0"/>
              <a:t>04.09.2026</a:t>
            </a:fld>
            <a:endParaRPr lang="uk-UA" dirty="0"/>
          </a:p>
        </p:txBody>
      </p:sp>
      <p:sp>
        <p:nvSpPr>
          <p:cNvPr id="5" name="Місце для нижнього колонтитула 4">
            <a:extLst>
              <a:ext uri="{FF2B5EF4-FFF2-40B4-BE49-F238E27FC236}">
                <a16:creationId xmlns:a16="http://schemas.microsoft.com/office/drawing/2014/main" id="{7EACE517-7161-2385-5C82-22A5011625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Roboto Condensed Light" pitchFamily="2" charset="0"/>
              </a:defRPr>
            </a:lvl1pPr>
          </a:lstStyle>
          <a:p>
            <a:pPr>
              <a:defRPr/>
            </a:pPr>
            <a:endParaRPr lang="uk-UA" dirty="0"/>
          </a:p>
        </p:txBody>
      </p:sp>
      <p:sp>
        <p:nvSpPr>
          <p:cNvPr id="6" name="Місце для номера слайда 5">
            <a:extLst>
              <a:ext uri="{FF2B5EF4-FFF2-40B4-BE49-F238E27FC236}">
                <a16:creationId xmlns:a16="http://schemas.microsoft.com/office/drawing/2014/main" id="{6AD0EEA3-846C-8CE7-CBB8-FCE48699ADA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Roboto Condensed Light" panose="02000000000000000000" pitchFamily="2" charset="0"/>
              </a:defRPr>
            </a:lvl1pPr>
          </a:lstStyle>
          <a:p>
            <a:pPr>
              <a:defRPr/>
            </a:pPr>
            <a:fld id="{5BCFE2EF-88FD-44AD-B231-08CC0BF5B23B}" type="slidenum">
              <a:rPr lang="uk-UA" altLang="uk-UA"/>
              <a:pPr>
                <a:defRPr/>
              </a:pPr>
              <a:t>‹№›</a:t>
            </a:fld>
            <a:endParaRPr lang="uk-UA" altLang="uk-U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Roboto Condensed Light" pitchFamily="2" charset="0"/>
          <a:ea typeface="+mj-ea"/>
          <a:cs typeface="+mj-cs"/>
        </a:defRPr>
      </a:lvl1pPr>
      <a:lvl2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2pPr>
      <a:lvl3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3pPr>
      <a:lvl4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4pPr>
      <a:lvl5pPr algn="l" rtl="0" eaLnBrk="0" fontAlgn="base" hangingPunct="0">
        <a:lnSpc>
          <a:spcPct val="90000"/>
        </a:lnSpc>
        <a:spcBef>
          <a:spcPct val="0"/>
        </a:spcBef>
        <a:spcAft>
          <a:spcPct val="0"/>
        </a:spcAft>
        <a:defRPr sz="4400">
          <a:solidFill>
            <a:schemeClr val="tx1"/>
          </a:solidFill>
          <a:latin typeface="Roboto Condensed Light" panose="02000000000000000000" pitchFamily="2"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hyperlink" Target="https://zakon.rada.gov.ua/laws/show/438-2026-&#108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egister.consilium.europa.e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openai.com/index/gpt-6-astr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openai.com/index/gpt-6-astr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openai.com/index/gpt-6-astr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eur-lex.europa.eu/eli/reg/2024/1689/oj/eng?utm_source=chatgpt.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rm.coe.int/cepej-2025-18final-en-draft-guidelines-on-the-use-of-generative-ai-for/48802a4ad1?utm_source=chatgpt.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rm.coe.int/ethical-charter-en-for-publication-4-december-2018/16808f699c"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rm.coe.int/artificial-intelligence-handbook/48802b5bf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unesdoc.unesco.org/ark:/48223/pf000039815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coe.int/en/web/artificial-intelligence/huderia-risk-and-impact-assessment-of-ai-system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rm.coe.int/ccje-opinion-no-26-2023-final/1680adade7"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rm.coe.int/ccje-opinion-no-26-2023-final/1680adade7"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zakon.rada.gov.ua/rada/show/n0001415-24#Tex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constitutionalist.com.ua/komentar-do-statti-16-vykorystannia-suddeiu-tekhnolohij-shi-kodeksu-suddivskoi-etyky"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constitutionalist.com.ua/komentar-do-statti-16-vykorystannia-suddeiu-tekhnolohij-shi-kodeksu-suddivskoi-etyk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constitutionalist.com.ua/poperednij-proiekt-polozhennia-pro-vykorystannia-tekhnolohij-shi-pratsivnykamy-aparatu-v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constitutionalist.com.ua/poperednij-proiekt-polozhennia-pro-vykorystannia-tekhnolohij-shi-pratsivnykamy-aparatu-v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court.gov.ua/storage/portal/dsa/normatyvno-pravova%20baza/N_178_2025_dodatok.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court.gov.ua/storage/portal/dsa/normatyvno-pravova%20baza/N_178_2025_dodatok.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rm.coe.int/ccje-opinion-no-26-2023-final/1680adade7"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rm.coe.int/opinion-no-28-2025-of-the-ccje-published-/4880296bf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rm.coe.int/opinion-no-28-2025-of-the-ccje-published-/4880296bfa"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constitutionalist.com.ua/konstytutsijni-zasady-predstavnytstva-prokurorom-interesiv-derzhavy-suspilstva-v-sudi-subsydiarnyj-mekhanizm-zakhystu-pislia-rishennia-ksu-6-r-ii-2025"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constitutionalist.com.ua/artificial-intelligence-in-the-ukrainian-judiciary-charting-the-course-under-the-digital-gavel" TargetMode="External"/><Relationship Id="rId13" Type="http://schemas.openxmlformats.org/officeDocument/2006/relationships/hyperlink" Target="https://court.gov.ua/storage/portal/supreme/prezent2026/183_Preparing_Ukrainian_Judges_for_AI_bernaziuk.pdf" TargetMode="External"/><Relationship Id="rId3" Type="http://schemas.openxmlformats.org/officeDocument/2006/relationships/hyperlink" Target="https://so.supreme.court.gov.ua/news/949/naukovi-nadbannia-iak-osnova-dlia-nastupnykh-krokiv-na-shliakhu-intehratsii-shtuchnoho-intelektu-v-systemu-pravosuddia" TargetMode="External"/><Relationship Id="rId7" Type="http://schemas.openxmlformats.org/officeDocument/2006/relationships/hyperlink" Target="https://yur-gazeta.com/publications/practice/sudova-praktika/era-shi-y-rol-verhovnih-sudiv-u-cifroviy-transformaciyi-pravosuddya.html" TargetMode="External"/><Relationship Id="rId12" Type="http://schemas.openxmlformats.org/officeDocument/2006/relationships/hyperlink" Target="https://constitutionalist.com.ua/komentar-do-statti-16-vykorystannia-suddeiu-tekhnolohij-shi-kodeksu-suddivskoi-etyky" TargetMode="External"/><Relationship Id="rId2" Type="http://schemas.openxmlformats.org/officeDocument/2006/relationships/hyperlink" Target="https://so.supreme.court.gov.ua/authors/934/shtuchnyi-intelekt-ta-systema-pravosuddia-ukrainy-rezultaty-spivpratsi-u-rotsi-sh%D1%81ho-mynuv" TargetMode="External"/><Relationship Id="rId1" Type="http://schemas.openxmlformats.org/officeDocument/2006/relationships/slideLayout" Target="../slideLayouts/slideLayout2.xml"/><Relationship Id="rId6" Type="http://schemas.openxmlformats.org/officeDocument/2006/relationships/hyperlink" Target="https://slovo.nsj.gov.ua/images/pdf/2024_4_49/nsj_4_49_2024.pdf" TargetMode="External"/><Relationship Id="rId11" Type="http://schemas.openxmlformats.org/officeDocument/2006/relationships/hyperlink" Target="https://youtu.be/-qJ2FCeOEWQ" TargetMode="External"/><Relationship Id="rId5" Type="http://schemas.openxmlformats.org/officeDocument/2006/relationships/hyperlink" Target="https://constitutionalist.com.ua/artificial-intelligence-and-the-judicial-system-of-ukraine-results-of-cooperation-in-the-past-year" TargetMode="External"/><Relationship Id="rId15" Type="http://schemas.openxmlformats.org/officeDocument/2006/relationships/hyperlink" Target="https://doi.org/10.5281/zenodo.22257136" TargetMode="External"/><Relationship Id="rId10" Type="http://schemas.openxmlformats.org/officeDocument/2006/relationships/hyperlink" Target="https://youtu.be/UlghLhHV8os?si=nCpvAl5p5KP3tY_G" TargetMode="External"/><Relationship Id="rId4" Type="http://schemas.openxmlformats.org/officeDocument/2006/relationships/hyperlink" Target="https://so.supreme.court.gov.ua/news/986/tsyfrova-era-pravosuddia-rol-shi-u-zabezpechenni-iednosti-sudovoi-praktyky-v-ukraini" TargetMode="External"/><Relationship Id="rId9" Type="http://schemas.openxmlformats.org/officeDocument/2006/relationships/hyperlink" Target="https://law.ukma.edu.ua/wp-content/uploads/2025/11/Rule-of-Law-and-AI-Challenges.pdf" TargetMode="External"/><Relationship Id="rId14" Type="http://schemas.openxmlformats.org/officeDocument/2006/relationships/hyperlink" Target="https://constitutionalist.com.ua/sovereign-ai-from-a-technological-idea-to-a-matter-of-state-resilienc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hcj.gov.ua/doc/doc/6087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hcj.gov.ua/doc/doc/6087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hcj.gov.ua/doc/doc/60877"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hcj.gov.ua/news/u-vyshchiy-radi-pravosuddya-obgovoryly-mozhlyvosti-vykorystannya-rishen-microsoft-zi-shtuchny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hcj.gov.ua/news/yak-shi-dopomagaye-uzagalnyuvaty-dyscyplinarnu-praktyku-vyshchoyi-rady-pravosuddy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ec.europa.eu/transparency/documents-registe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sp>
        <p:nvSpPr>
          <p:cNvPr id="4099" name="Прямоугольник 4">
            <a:extLst>
              <a:ext uri="{FF2B5EF4-FFF2-40B4-BE49-F238E27FC236}">
                <a16:creationId xmlns:a16="http://schemas.microsoft.com/office/drawing/2014/main" id="{713D9962-6A76-0B3F-B541-F5A67F76EF47}"/>
              </a:ext>
            </a:extLst>
          </p:cNvPr>
          <p:cNvSpPr>
            <a:spLocks noChangeArrowheads="1"/>
          </p:cNvSpPr>
          <p:nvPr/>
        </p:nvSpPr>
        <p:spPr bwMode="auto">
          <a:xfrm>
            <a:off x="6538824" y="397472"/>
            <a:ext cx="5160370"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2000" dirty="0">
                <a:solidFill>
                  <a:schemeClr val="bg1"/>
                </a:solidFill>
              </a:rPr>
              <a:t>НАЦІОНАЛЬНА ШКОЛА СУДДІВ </a:t>
            </a:r>
            <a:r>
              <a:rPr lang="uk-UA" altLang="uk-UA" sz="2000" dirty="0" smtClean="0">
                <a:solidFill>
                  <a:schemeClr val="bg1"/>
                </a:solidFill>
              </a:rPr>
              <a:t>УКРАЇНИ</a:t>
            </a:r>
          </a:p>
          <a:p>
            <a:pPr>
              <a:lnSpc>
                <a:spcPct val="100000"/>
              </a:lnSpc>
              <a:spcBef>
                <a:spcPct val="0"/>
              </a:spcBef>
              <a:buFontTx/>
              <a:buNone/>
            </a:pPr>
            <a:endParaRPr lang="uk-UA" altLang="uk-UA" sz="2000" dirty="0" smtClean="0">
              <a:solidFill>
                <a:schemeClr val="bg1"/>
              </a:solidFill>
            </a:endParaRPr>
          </a:p>
          <a:p>
            <a:pPr>
              <a:lnSpc>
                <a:spcPct val="100000"/>
              </a:lnSpc>
              <a:spcBef>
                <a:spcPct val="0"/>
              </a:spcBef>
              <a:buFontTx/>
              <a:buNone/>
            </a:pPr>
            <a:r>
              <a:rPr lang="uk-UA" altLang="uk-UA" sz="2000" dirty="0" smtClean="0">
                <a:solidFill>
                  <a:schemeClr val="bg1"/>
                </a:solidFill>
              </a:rPr>
              <a:t>Підготовка </a:t>
            </a:r>
            <a:r>
              <a:rPr lang="uk-UA" altLang="uk-UA" sz="2000" dirty="0">
                <a:solidFill>
                  <a:schemeClr val="bg1"/>
                </a:solidFill>
              </a:rPr>
              <a:t>та підвищення рівня кваліфікації помічників суддів, консультантів, наукових консультантів </a:t>
            </a:r>
            <a:r>
              <a:rPr lang="uk-UA" altLang="uk-UA" sz="2000" dirty="0" smtClean="0">
                <a:solidFill>
                  <a:schemeClr val="bg1"/>
                </a:solidFill>
              </a:rPr>
              <a:t>Верховного </a:t>
            </a:r>
            <a:r>
              <a:rPr lang="uk-UA" altLang="uk-UA" sz="2000" dirty="0">
                <a:solidFill>
                  <a:schemeClr val="bg1"/>
                </a:solidFill>
              </a:rPr>
              <a:t>Суду в Касаційному господарському суді</a:t>
            </a:r>
          </a:p>
          <a:p>
            <a:pPr algn="just">
              <a:lnSpc>
                <a:spcPct val="100000"/>
              </a:lnSpc>
              <a:spcBef>
                <a:spcPct val="0"/>
              </a:spcBef>
              <a:buFontTx/>
              <a:buNone/>
            </a:pPr>
            <a:endParaRPr lang="uk-UA" altLang="uk-UA" sz="1200" dirty="0" smtClean="0">
              <a:solidFill>
                <a:schemeClr val="bg1"/>
              </a:solidFill>
            </a:endParaRPr>
          </a:p>
          <a:p>
            <a:pPr>
              <a:lnSpc>
                <a:spcPct val="100000"/>
              </a:lnSpc>
              <a:spcBef>
                <a:spcPct val="0"/>
              </a:spcBef>
              <a:buFontTx/>
              <a:buNone/>
            </a:pPr>
            <a:r>
              <a:rPr lang="uk-UA" altLang="uk-UA" sz="2000" dirty="0">
                <a:solidFill>
                  <a:schemeClr val="bg1"/>
                </a:solidFill>
              </a:rPr>
              <a:t>4</a:t>
            </a:r>
            <a:r>
              <a:rPr lang="uk-UA" altLang="uk-UA" sz="2000" dirty="0" smtClean="0">
                <a:solidFill>
                  <a:schemeClr val="bg1"/>
                </a:solidFill>
              </a:rPr>
              <a:t> вересня </a:t>
            </a:r>
            <a:r>
              <a:rPr lang="uk-UA" altLang="uk-UA" sz="2000" dirty="0">
                <a:solidFill>
                  <a:schemeClr val="bg1"/>
                </a:solidFill>
              </a:rPr>
              <a:t>2026 року</a:t>
            </a:r>
          </a:p>
        </p:txBody>
      </p:sp>
      <p:sp>
        <p:nvSpPr>
          <p:cNvPr id="4100" name="TextBox 10">
            <a:extLst>
              <a:ext uri="{FF2B5EF4-FFF2-40B4-BE49-F238E27FC236}">
                <a16:creationId xmlns:a16="http://schemas.microsoft.com/office/drawing/2014/main" id="{1A77238E-A3A5-371E-E67F-93A7CB4BB124}"/>
              </a:ext>
            </a:extLst>
          </p:cNvPr>
          <p:cNvSpPr txBox="1">
            <a:spLocks noChangeArrowheads="1"/>
          </p:cNvSpPr>
          <p:nvPr/>
        </p:nvSpPr>
        <p:spPr bwMode="auto">
          <a:xfrm>
            <a:off x="411480" y="3169920"/>
            <a:ext cx="112877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lnSpc>
                <a:spcPct val="100000"/>
              </a:lnSpc>
              <a:spcBef>
                <a:spcPct val="0"/>
              </a:spcBef>
              <a:buFontTx/>
              <a:buNone/>
            </a:pPr>
            <a:r>
              <a:rPr lang="uk-UA" sz="3000" dirty="0" smtClean="0">
                <a:solidFill>
                  <a:schemeClr val="bg1"/>
                </a:solidFill>
              </a:rPr>
              <a:t>Штучний інтелект та автоматизоване прийняття рішень: стандарти прозорості, людського контролю та судового перегляду</a:t>
            </a:r>
            <a:endParaRPr lang="uk-UA" sz="3000" dirty="0">
              <a:solidFill>
                <a:schemeClr val="bg1"/>
              </a:solidFill>
            </a:endParaRPr>
          </a:p>
        </p:txBody>
      </p:sp>
      <p:sp>
        <p:nvSpPr>
          <p:cNvPr id="4101" name="TextBox 14">
            <a:extLst>
              <a:ext uri="{FF2B5EF4-FFF2-40B4-BE49-F238E27FC236}">
                <a16:creationId xmlns:a16="http://schemas.microsoft.com/office/drawing/2014/main" id="{46C864FC-A28B-EC07-B9A8-2430B01469D4}"/>
              </a:ext>
            </a:extLst>
          </p:cNvPr>
          <p:cNvSpPr txBox="1">
            <a:spLocks noChangeArrowheads="1"/>
          </p:cNvSpPr>
          <p:nvPr/>
        </p:nvSpPr>
        <p:spPr bwMode="auto">
          <a:xfrm>
            <a:off x="587375" y="5198468"/>
            <a:ext cx="10709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nSpc>
                <a:spcPct val="100000"/>
              </a:lnSpc>
              <a:spcBef>
                <a:spcPct val="0"/>
              </a:spcBef>
              <a:buFontTx/>
              <a:buNone/>
            </a:pPr>
            <a:r>
              <a:rPr lang="uk-UA" altLang="uk-UA" sz="2000" b="1" dirty="0">
                <a:solidFill>
                  <a:srgbClr val="FFFFFF"/>
                </a:solidFill>
                <a:ea typeface="Roboto Condensed Light" panose="02000000000000000000" pitchFamily="2" charset="0"/>
                <a:cs typeface="Roboto Condensed Light" panose="02000000000000000000" pitchFamily="2" charset="0"/>
              </a:rPr>
              <a:t>Ян БЕРНАЗЮК,</a:t>
            </a:r>
          </a:p>
          <a:p>
            <a:pPr>
              <a:lnSpc>
                <a:spcPct val="100000"/>
              </a:lnSpc>
              <a:spcBef>
                <a:spcPct val="0"/>
              </a:spcBef>
              <a:buFontTx/>
              <a:buNone/>
            </a:pPr>
            <a:r>
              <a:rPr lang="uk-UA" altLang="uk-UA" sz="1600" dirty="0">
                <a:solidFill>
                  <a:srgbClr val="FFFFFF"/>
                </a:solidFill>
                <a:ea typeface="Roboto Condensed Light" panose="02000000000000000000" pitchFamily="2" charset="0"/>
                <a:cs typeface="Roboto Condensed Light" panose="02000000000000000000" pitchFamily="2" charset="0"/>
              </a:rPr>
              <a:t>суддя Касаційного адміністративного суду у складі Верховного Суду, </a:t>
            </a:r>
          </a:p>
          <a:p>
            <a:pPr>
              <a:lnSpc>
                <a:spcPct val="100000"/>
              </a:lnSpc>
              <a:spcBef>
                <a:spcPct val="0"/>
              </a:spcBef>
              <a:buFontTx/>
              <a:buNone/>
            </a:pPr>
            <a:r>
              <a:rPr lang="uk-UA" altLang="uk-UA" sz="1600" dirty="0">
                <a:solidFill>
                  <a:srgbClr val="FFFFFF"/>
                </a:solidFill>
                <a:ea typeface="Roboto Condensed Light" panose="02000000000000000000" pitchFamily="2" charset="0"/>
                <a:cs typeface="Roboto Condensed Light" panose="02000000000000000000" pitchFamily="2" charset="0"/>
              </a:rPr>
              <a:t>доктор юридичних наук, професор</a:t>
            </a:r>
          </a:p>
        </p:txBody>
      </p:sp>
      <p:pic>
        <p:nvPicPr>
          <p:cNvPr id="6" name="Графіка 13">
            <a:extLst>
              <a:ext uri="{FF2B5EF4-FFF2-40B4-BE49-F238E27FC236}">
                <a16:creationId xmlns:a16="http://schemas.microsoft.com/office/drawing/2014/main" id="{807C6EA5-01E7-4961-906B-E8F780987E9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87375" y="584200"/>
            <a:ext cx="1232064" cy="15106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uk-UA" sz="2900" b="1" dirty="0" smtClean="0">
                <a:solidFill>
                  <a:srgbClr val="004E9E"/>
                </a:solidFill>
                <a:ea typeface="Roboto Condensed Light" panose="02000000000000000000" pitchFamily="2" charset="0"/>
                <a:cs typeface="Times New Roman" panose="02020603050405020304" pitchFamily="18" charset="0"/>
              </a:rPr>
              <a:t>Національна програма адаптації законодавства України до права Європейського Союзу (acquis ЄС), постанова КМУ від 01.04.2026 № 438</a:t>
            </a:r>
            <a:br>
              <a:rPr lang="uk-UA" sz="2900" b="1" dirty="0" smtClean="0">
                <a:solidFill>
                  <a:srgbClr val="004E9E"/>
                </a:solidFill>
                <a:ea typeface="Roboto Condensed Light" panose="02000000000000000000" pitchFamily="2" charset="0"/>
                <a:cs typeface="Times New Roman" panose="02020603050405020304" pitchFamily="18" charset="0"/>
              </a:rPr>
            </a:br>
            <a:r>
              <a:rPr lang="ru-RU" sz="2900" b="1" dirty="0" smtClean="0">
                <a:solidFill>
                  <a:srgbClr val="004E9E"/>
                </a:solidFill>
                <a:ea typeface="Roboto Condensed Light" panose="02000000000000000000" pitchFamily="2" charset="0"/>
                <a:cs typeface="Times New Roman" panose="02020603050405020304" pitchFamily="18" charset="0"/>
                <a:hlinkClick r:id="rId2"/>
              </a:rPr>
              <a:t>https</a:t>
            </a:r>
            <a:r>
              <a:rPr lang="ru-RU" sz="2900" b="1" dirty="0">
                <a:solidFill>
                  <a:srgbClr val="004E9E"/>
                </a:solidFill>
                <a:ea typeface="Roboto Condensed Light" panose="02000000000000000000" pitchFamily="2" charset="0"/>
                <a:cs typeface="Times New Roman" panose="02020603050405020304" pitchFamily="18" charset="0"/>
                <a:hlinkClick r:id="rId2"/>
              </a:rPr>
              <a:t>://</a:t>
            </a:r>
            <a:r>
              <a:rPr lang="ru-RU" sz="2900" b="1" dirty="0" smtClean="0">
                <a:solidFill>
                  <a:srgbClr val="004E9E"/>
                </a:solidFill>
                <a:ea typeface="Roboto Condensed Light" panose="02000000000000000000" pitchFamily="2" charset="0"/>
                <a:cs typeface="Times New Roman" panose="02020603050405020304" pitchFamily="18" charset="0"/>
                <a:hlinkClick r:id="rId2"/>
              </a:rPr>
              <a:t>zakon.rada.gov.ua/laws/show/438-2026-п</a:t>
            </a:r>
            <a:r>
              <a:rPr lang="ru-RU" sz="2900" b="1" dirty="0" smtClean="0">
                <a:solidFill>
                  <a:srgbClr val="004E9E"/>
                </a:solidFill>
                <a:ea typeface="Roboto Condensed Light" panose="02000000000000000000" pitchFamily="2" charset="0"/>
                <a:cs typeface="Times New Roman" panose="02020603050405020304" pitchFamily="18" charset="0"/>
              </a:rPr>
              <a:t> </a:t>
            </a:r>
            <a:endParaRPr lang="ru-RU"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620982"/>
            <a:ext cx="11395494" cy="3815542"/>
          </a:xfrm>
        </p:spPr>
        <p:txBody>
          <a:bodyPr/>
          <a:lstStyle/>
          <a:p>
            <a:pPr indent="0" algn="just">
              <a:lnSpc>
                <a:spcPct val="100000"/>
              </a:lnSpc>
              <a:spcBef>
                <a:spcPts val="0"/>
              </a:spcBef>
              <a:spcAft>
                <a:spcPts val="0"/>
              </a:spcAft>
              <a:buNone/>
            </a:pPr>
            <a:r>
              <a:rPr lang="uk-UA" sz="3000" dirty="0" smtClean="0"/>
              <a:t>Національна програма переводить адаптацію до acquis ЄС у системний план із визначеними заходами, відповідальними органами та строками.</a:t>
            </a:r>
          </a:p>
          <a:p>
            <a:pPr indent="0" algn="just">
              <a:lnSpc>
                <a:spcPct val="100000"/>
              </a:lnSpc>
              <a:spcBef>
                <a:spcPts val="0"/>
              </a:spcBef>
              <a:spcAft>
                <a:spcPts val="0"/>
              </a:spcAft>
              <a:buNone/>
            </a:pPr>
            <a:r>
              <a:rPr lang="uk-UA" sz="3000" dirty="0" smtClean="0"/>
              <a:t>У сфері ШІ орієнтиром для України є європейська ризик-орієнтована модель регулювання, закріплена Регламентом (ЄС) 2024/1689.</a:t>
            </a:r>
          </a:p>
          <a:p>
            <a:pPr indent="0" algn="just">
              <a:lnSpc>
                <a:spcPct val="100000"/>
              </a:lnSpc>
              <a:spcBef>
                <a:spcPts val="0"/>
              </a:spcBef>
              <a:spcAft>
                <a:spcPts val="0"/>
              </a:spcAft>
              <a:buNone/>
            </a:pPr>
            <a:r>
              <a:rPr lang="uk-UA" sz="3000" dirty="0" smtClean="0"/>
              <a:t>Для судової системи це означає необхідність ураховувати ще до впровадження ШІ права людини, прозорість, людський контроль, безпеку та управління ризиками.</a:t>
            </a:r>
            <a:endParaRPr lang="uk-UA" sz="3000"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10</a:t>
            </a:fld>
            <a:endParaRPr lang="en-US" sz="1400" dirty="0">
              <a:solidFill>
                <a:srgbClr val="002949"/>
              </a:solidFill>
            </a:endParaRPr>
          </a:p>
        </p:txBody>
      </p:sp>
    </p:spTree>
    <p:extLst>
      <p:ext uri="{BB962C8B-B14F-4D97-AF65-F5344CB8AC3E}">
        <p14:creationId xmlns:p14="http://schemas.microsoft.com/office/powerpoint/2010/main" val="3122089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en-US" sz="2900" b="1" dirty="0">
                <a:solidFill>
                  <a:srgbClr val="004E9E"/>
                </a:solidFill>
                <a:ea typeface="Roboto Condensed Light" panose="02000000000000000000" pitchFamily="2" charset="0"/>
                <a:cs typeface="Times New Roman" panose="02020603050405020304" pitchFamily="18" charset="0"/>
              </a:rPr>
              <a:t>EU Common Position on Accession Negotiations with Ukraine — Cluster 1: Fundamentals, AD 18/26, CONF-UA 2/26, June 2026</a:t>
            </a:r>
            <a:br>
              <a:rPr lang="en-US" sz="2900" b="1" dirty="0">
                <a:solidFill>
                  <a:srgbClr val="004E9E"/>
                </a:solidFill>
                <a:ea typeface="Roboto Condensed Light" panose="02000000000000000000" pitchFamily="2" charset="0"/>
                <a:cs typeface="Times New Roman" panose="02020603050405020304" pitchFamily="18" charset="0"/>
              </a:rPr>
            </a:br>
            <a:r>
              <a:rPr lang="en-US" sz="2900" b="1" dirty="0">
                <a:solidFill>
                  <a:srgbClr val="004E9E"/>
                </a:solidFill>
                <a:ea typeface="Roboto Condensed Light" panose="02000000000000000000" pitchFamily="2" charset="0"/>
                <a:cs typeface="Times New Roman" panose="02020603050405020304" pitchFamily="18" charset="0"/>
                <a:hlinkClick r:id="rId2"/>
              </a:rPr>
              <a:t>https://</a:t>
            </a:r>
            <a:r>
              <a:rPr lang="en-US" sz="2900" b="1" dirty="0" smtClean="0">
                <a:solidFill>
                  <a:srgbClr val="004E9E"/>
                </a:solidFill>
                <a:ea typeface="Roboto Condensed Light" panose="02000000000000000000" pitchFamily="2" charset="0"/>
                <a:cs typeface="Times New Roman" panose="02020603050405020304" pitchFamily="18" charset="0"/>
                <a:hlinkClick r:id="rId2"/>
              </a:rPr>
              <a:t>register.consilium.europa.eu</a:t>
            </a:r>
            <a:r>
              <a:rPr lang="uk-UA" sz="2900" b="1" dirty="0" smtClean="0">
                <a:solidFill>
                  <a:srgbClr val="004E9E"/>
                </a:solidFill>
                <a:ea typeface="Roboto Condensed Light" panose="02000000000000000000" pitchFamily="2" charset="0"/>
                <a:cs typeface="Times New Roman" panose="02020603050405020304" pitchFamily="18" charset="0"/>
              </a:rPr>
              <a:t> </a:t>
            </a:r>
            <a:endParaRPr lang="en-US"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620982"/>
            <a:ext cx="11395494" cy="3815542"/>
          </a:xfrm>
        </p:spPr>
        <p:txBody>
          <a:bodyPr/>
          <a:lstStyle/>
          <a:p>
            <a:pPr indent="0" algn="just">
              <a:lnSpc>
                <a:spcPct val="100000"/>
              </a:lnSpc>
              <a:spcBef>
                <a:spcPts val="0"/>
              </a:spcBef>
              <a:spcAft>
                <a:spcPts val="0"/>
              </a:spcAft>
              <a:buNone/>
            </a:pPr>
            <a:r>
              <a:rPr lang="uk-UA" sz="3000" dirty="0" smtClean="0"/>
              <a:t>Кластер 1 «Основи процесу вступу до ЄС» охоплює верховенство права, судову владу та основоположні права.</a:t>
            </a:r>
          </a:p>
          <a:p>
            <a:pPr indent="0" algn="just">
              <a:lnSpc>
                <a:spcPct val="100000"/>
              </a:lnSpc>
              <a:spcBef>
                <a:spcPts val="0"/>
              </a:spcBef>
              <a:spcAft>
                <a:spcPts val="0"/>
              </a:spcAft>
              <a:buNone/>
            </a:pPr>
            <a:r>
              <a:rPr lang="uk-UA" sz="3000" dirty="0" smtClean="0"/>
              <a:t>Цифровізація судової системи має розглядатися не лише як спосіб підвищення ефективності, а і як питання прозорості, незалежності суду та гарантій справедливого процесу.</a:t>
            </a:r>
          </a:p>
          <a:p>
            <a:pPr indent="0" algn="just">
              <a:lnSpc>
                <a:spcPct val="100000"/>
              </a:lnSpc>
              <a:spcBef>
                <a:spcPts val="0"/>
              </a:spcBef>
              <a:spcAft>
                <a:spcPts val="0"/>
              </a:spcAft>
              <a:buNone/>
            </a:pPr>
            <a:r>
              <a:rPr lang="uk-UA" sz="3000" dirty="0" smtClean="0"/>
              <a:t>Автоматизація судового адміністрування та майбутнє використання ШІ повинні посилювати, а не послаблювати незалежність судді та довіру до правосуддя.</a:t>
            </a:r>
            <a:endParaRPr lang="uk-UA" sz="3000"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11</a:t>
            </a:fld>
            <a:endParaRPr lang="en-US" sz="1400" dirty="0">
              <a:solidFill>
                <a:srgbClr val="002949"/>
              </a:solidFill>
            </a:endParaRPr>
          </a:p>
        </p:txBody>
      </p:sp>
    </p:spTree>
    <p:extLst>
      <p:ext uri="{BB962C8B-B14F-4D97-AF65-F5344CB8AC3E}">
        <p14:creationId xmlns:p14="http://schemas.microsoft.com/office/powerpoint/2010/main" val="424935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7"/>
            <a:ext cx="11240442" cy="873778"/>
          </a:xfrm>
        </p:spPr>
        <p:txBody>
          <a:bodyPr/>
          <a:lstStyle/>
          <a:p>
            <a:pPr algn="ctr"/>
            <a:r>
              <a:rPr lang="en-US" sz="2900" b="1" dirty="0" smtClean="0">
                <a:solidFill>
                  <a:srgbClr val="004E9E"/>
                </a:solidFill>
                <a:ea typeface="Roboto Condensed Light" panose="02000000000000000000" pitchFamily="2" charset="0"/>
                <a:cs typeface="Times New Roman" panose="02020603050405020304" pitchFamily="18" charset="0"/>
              </a:rPr>
              <a:t>OPENAI </a:t>
            </a:r>
            <a:r>
              <a:rPr lang="en-US" sz="2900" b="1" dirty="0">
                <a:solidFill>
                  <a:srgbClr val="004E9E"/>
                </a:solidFill>
                <a:ea typeface="Roboto Condensed Light" panose="02000000000000000000" pitchFamily="2" charset="0"/>
                <a:cs typeface="Times New Roman" panose="02020603050405020304" pitchFamily="18" charset="0"/>
              </a:rPr>
              <a:t>— GPT-6 ASTRA: A NEW GENERATION OF INTELLIGENCE</a:t>
            </a:r>
            <a:br>
              <a:rPr lang="en-US" sz="2900" b="1" dirty="0">
                <a:solidFill>
                  <a:srgbClr val="004E9E"/>
                </a:solidFill>
                <a:ea typeface="Roboto Condensed Light" panose="02000000000000000000" pitchFamily="2" charset="0"/>
                <a:cs typeface="Times New Roman" panose="02020603050405020304" pitchFamily="18" charset="0"/>
              </a:rPr>
            </a:br>
            <a:r>
              <a:rPr lang="en-US" sz="2900" b="1" dirty="0">
                <a:solidFill>
                  <a:srgbClr val="004E9E"/>
                </a:solidFill>
                <a:ea typeface="Roboto Condensed Light" panose="02000000000000000000" pitchFamily="2" charset="0"/>
                <a:cs typeface="Times New Roman" panose="02020603050405020304" pitchFamily="18" charset="0"/>
                <a:hlinkClick r:id="rId2"/>
              </a:rPr>
              <a:t>https://</a:t>
            </a:r>
            <a:r>
              <a:rPr lang="en-US" sz="2900" b="1" dirty="0" smtClean="0">
                <a:solidFill>
                  <a:srgbClr val="004E9E"/>
                </a:solidFill>
                <a:ea typeface="Roboto Condensed Light" panose="02000000000000000000" pitchFamily="2" charset="0"/>
                <a:cs typeface="Times New Roman" panose="02020603050405020304" pitchFamily="18" charset="0"/>
                <a:hlinkClick r:id="rId2"/>
              </a:rPr>
              <a:t>openai.com/index/gpt-6-astra</a:t>
            </a:r>
            <a:r>
              <a:rPr lang="uk-UA" sz="2900" b="1" dirty="0" smtClean="0">
                <a:solidFill>
                  <a:srgbClr val="004E9E"/>
                </a:solidFill>
                <a:ea typeface="Roboto Condensed Light" panose="02000000000000000000" pitchFamily="2" charset="0"/>
                <a:cs typeface="Times New Roman" panose="02020603050405020304" pitchFamily="18" charset="0"/>
              </a:rPr>
              <a:t> </a:t>
            </a:r>
            <a:endParaRPr lang="en-US"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277930"/>
            <a:ext cx="11395494" cy="4586848"/>
          </a:xfrm>
        </p:spPr>
        <p:txBody>
          <a:bodyPr/>
          <a:lstStyle/>
          <a:p>
            <a:pPr indent="0" algn="just">
              <a:lnSpc>
                <a:spcPct val="100000"/>
              </a:lnSpc>
              <a:spcBef>
                <a:spcPts val="0"/>
              </a:spcBef>
              <a:spcAft>
                <a:spcPts val="0"/>
              </a:spcAft>
              <a:buNone/>
            </a:pPr>
            <a:r>
              <a:rPr lang="en-US" sz="2500" dirty="0"/>
              <a:t>GPT-6 Astra </a:t>
            </a:r>
            <a:r>
              <a:rPr lang="uk-UA" sz="2500" dirty="0"/>
              <a:t>встановлює нові результати у складних випробуваннях здібностей ШІ: 97,6% на </a:t>
            </a:r>
            <a:r>
              <a:rPr lang="en-US" sz="2500" dirty="0"/>
              <a:t>FrontierMath Tier 4 — </a:t>
            </a:r>
            <a:r>
              <a:rPr lang="uk-UA" sz="2500" dirty="0"/>
              <a:t>тесті надскладних математичних задач; 99,9% на </a:t>
            </a:r>
            <a:r>
              <a:rPr lang="en-US" sz="2500" dirty="0"/>
              <a:t>ARC-AGI-3 — </a:t>
            </a:r>
            <a:r>
              <a:rPr lang="uk-UA" sz="2500" dirty="0"/>
              <a:t>тесті здатності розв’язувати нові, незнайомі завдання; 100% на </a:t>
            </a:r>
            <a:r>
              <a:rPr lang="en-US" sz="2500" dirty="0"/>
              <a:t>ExploitBench — </a:t>
            </a:r>
            <a:r>
              <a:rPr lang="uk-UA" sz="2500" dirty="0"/>
              <a:t>тесті роботи з відомими вразливостями програмного забезпечення.</a:t>
            </a:r>
          </a:p>
          <a:p>
            <a:pPr indent="0" algn="just">
              <a:lnSpc>
                <a:spcPct val="100000"/>
              </a:lnSpc>
              <a:spcBef>
                <a:spcPts val="0"/>
              </a:spcBef>
              <a:spcAft>
                <a:spcPts val="0"/>
              </a:spcAft>
              <a:buNone/>
            </a:pPr>
            <a:r>
              <a:rPr lang="uk-UA" sz="2500" dirty="0"/>
              <a:t>У завданнях із самостійною роботою за комп’ютером </a:t>
            </a:r>
            <a:r>
              <a:rPr lang="en-US" sz="2500" dirty="0"/>
              <a:t>Astra </a:t>
            </a:r>
            <a:r>
              <a:rPr lang="uk-UA" sz="2500" dirty="0"/>
              <a:t>показала 72,6% проти 65,7% у </a:t>
            </a:r>
            <a:r>
              <a:rPr lang="en-US" sz="2500" dirty="0"/>
              <a:t>GPT-5.6 Sol, </a:t>
            </a:r>
            <a:r>
              <a:rPr lang="uk-UA" sz="2500" dirty="0"/>
              <a:t>причому виконувала завдання приблизно за 40 хвилин замість 75, тобто приблизно на 47% швидше.</a:t>
            </a:r>
          </a:p>
          <a:p>
            <a:pPr indent="0" algn="just">
              <a:lnSpc>
                <a:spcPct val="100000"/>
              </a:lnSpc>
              <a:spcBef>
                <a:spcPts val="0"/>
              </a:spcBef>
              <a:spcAft>
                <a:spcPts val="0"/>
              </a:spcAft>
              <a:buNone/>
            </a:pPr>
            <a:r>
              <a:rPr lang="uk-UA" sz="2500" dirty="0" smtClean="0"/>
              <a:t>Нова </a:t>
            </a:r>
            <a:r>
              <a:rPr lang="uk-UA" sz="2500" dirty="0"/>
              <a:t>модель значно краще виконує довгі багатокрокові завдання, де потрібно самостійно шукати інформацію, працювати з програмами, перевіряти проміжний результат і виправляти власні дії. Для правосуддя це означає поступовий перехід від «чат-бота» до інтелектуального помічника у складному робочому процесі.</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12</a:t>
            </a:fld>
            <a:endParaRPr lang="en-US" sz="1400" dirty="0">
              <a:solidFill>
                <a:srgbClr val="002949"/>
              </a:solidFill>
            </a:endParaRPr>
          </a:p>
        </p:txBody>
      </p:sp>
    </p:spTree>
    <p:extLst>
      <p:ext uri="{BB962C8B-B14F-4D97-AF65-F5344CB8AC3E}">
        <p14:creationId xmlns:p14="http://schemas.microsoft.com/office/powerpoint/2010/main" val="4086556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7"/>
            <a:ext cx="11240442" cy="873778"/>
          </a:xfrm>
        </p:spPr>
        <p:txBody>
          <a:bodyPr/>
          <a:lstStyle/>
          <a:p>
            <a:pPr algn="ctr"/>
            <a:r>
              <a:rPr lang="en-US" sz="2900" b="1" dirty="0" smtClean="0">
                <a:solidFill>
                  <a:srgbClr val="004E9E"/>
                </a:solidFill>
                <a:ea typeface="Roboto Condensed Light" panose="02000000000000000000" pitchFamily="2" charset="0"/>
                <a:cs typeface="Times New Roman" panose="02020603050405020304" pitchFamily="18" charset="0"/>
              </a:rPr>
              <a:t>OPENAI </a:t>
            </a:r>
            <a:r>
              <a:rPr lang="en-US" sz="2900" b="1" dirty="0">
                <a:solidFill>
                  <a:srgbClr val="004E9E"/>
                </a:solidFill>
                <a:ea typeface="Roboto Condensed Light" panose="02000000000000000000" pitchFamily="2" charset="0"/>
                <a:cs typeface="Times New Roman" panose="02020603050405020304" pitchFamily="18" charset="0"/>
              </a:rPr>
              <a:t>— GPT-6 ASTRA: A NEW GENERATION OF INTELLIGENCE</a:t>
            </a:r>
            <a:br>
              <a:rPr lang="en-US" sz="2900" b="1" dirty="0">
                <a:solidFill>
                  <a:srgbClr val="004E9E"/>
                </a:solidFill>
                <a:ea typeface="Roboto Condensed Light" panose="02000000000000000000" pitchFamily="2" charset="0"/>
                <a:cs typeface="Times New Roman" panose="02020603050405020304" pitchFamily="18" charset="0"/>
              </a:rPr>
            </a:br>
            <a:r>
              <a:rPr lang="en-US" sz="2900" b="1" dirty="0">
                <a:solidFill>
                  <a:srgbClr val="004E9E"/>
                </a:solidFill>
                <a:ea typeface="Roboto Condensed Light" panose="02000000000000000000" pitchFamily="2" charset="0"/>
                <a:cs typeface="Times New Roman" panose="02020603050405020304" pitchFamily="18" charset="0"/>
                <a:hlinkClick r:id="rId2"/>
              </a:rPr>
              <a:t>https://</a:t>
            </a:r>
            <a:r>
              <a:rPr lang="en-US" sz="2900" b="1" dirty="0" smtClean="0">
                <a:solidFill>
                  <a:srgbClr val="004E9E"/>
                </a:solidFill>
                <a:ea typeface="Roboto Condensed Light" panose="02000000000000000000" pitchFamily="2" charset="0"/>
                <a:cs typeface="Times New Roman" panose="02020603050405020304" pitchFamily="18" charset="0"/>
                <a:hlinkClick r:id="rId2"/>
              </a:rPr>
              <a:t>openai.com/index/gpt-6-astra</a:t>
            </a:r>
            <a:r>
              <a:rPr lang="uk-UA" sz="2900" b="1" dirty="0" smtClean="0">
                <a:solidFill>
                  <a:srgbClr val="004E9E"/>
                </a:solidFill>
                <a:ea typeface="Roboto Condensed Light" panose="02000000000000000000" pitchFamily="2" charset="0"/>
                <a:cs typeface="Times New Roman" panose="02020603050405020304" pitchFamily="18" charset="0"/>
              </a:rPr>
              <a:t> </a:t>
            </a:r>
            <a:endParaRPr lang="en-US"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277930"/>
            <a:ext cx="11395494" cy="4586848"/>
          </a:xfrm>
        </p:spPr>
        <p:txBody>
          <a:bodyPr/>
          <a:lstStyle/>
          <a:p>
            <a:pPr indent="0" algn="just">
              <a:lnSpc>
                <a:spcPct val="100000"/>
              </a:lnSpc>
              <a:spcBef>
                <a:spcPts val="0"/>
              </a:spcBef>
              <a:spcAft>
                <a:spcPts val="0"/>
              </a:spcAft>
              <a:buNone/>
            </a:pPr>
            <a:r>
              <a:rPr lang="en-US" sz="2600" dirty="0"/>
              <a:t>Astra </a:t>
            </a:r>
            <a:r>
              <a:rPr lang="uk-UA" sz="2600" dirty="0"/>
              <a:t>може виконувати багатокрокові послідовності дій: працювати у браузері та інших програмах, проводити пошук, готувати документи, таблиці й презентації, дотримуватися заданого шаблону та коригувати роботу при зміні вимог. </a:t>
            </a:r>
            <a:r>
              <a:rPr lang="en-US" sz="2600" dirty="0"/>
              <a:t>OpenAI </a:t>
            </a:r>
            <a:r>
              <a:rPr lang="uk-UA" sz="2600" dirty="0"/>
              <a:t>повідомляє, що в одному з тестів реальної роботи у вебсередовищі </a:t>
            </a:r>
            <a:r>
              <a:rPr lang="en-US" sz="2600" dirty="0"/>
              <a:t>Astra </a:t>
            </a:r>
            <a:r>
              <a:rPr lang="uk-UA" sz="2600" dirty="0"/>
              <a:t>завершувала завдання приблизно у 1,9 раза швидше, ніж </a:t>
            </a:r>
            <a:r>
              <a:rPr lang="en-US" sz="2600" dirty="0"/>
              <a:t>GPT-5.6 Sol.</a:t>
            </a:r>
          </a:p>
          <a:p>
            <a:pPr indent="0" algn="just">
              <a:lnSpc>
                <a:spcPct val="100000"/>
              </a:lnSpc>
              <a:spcBef>
                <a:spcPts val="0"/>
              </a:spcBef>
              <a:spcAft>
                <a:spcPts val="0"/>
              </a:spcAft>
              <a:buNone/>
            </a:pPr>
            <a:r>
              <a:rPr lang="uk-UA" sz="2600" dirty="0" smtClean="0"/>
              <a:t>Головна </a:t>
            </a:r>
            <a:r>
              <a:rPr lang="uk-UA" sz="2600" dirty="0"/>
              <a:t>зміна полягає в тому, що ШІ дедалі менше обмежується генерацією тексту. Він здатний працювати за схемою: отримати завдання → знайти потрібні </a:t>
            </a:r>
            <a:r>
              <a:rPr lang="uk-UA" sz="2600" dirty="0" smtClean="0"/>
              <a:t>матеріали → </a:t>
            </a:r>
            <a:r>
              <a:rPr lang="uk-UA" sz="2600" dirty="0"/>
              <a:t>використати відповідні програми → виконати послідовність дій → перевірити результат → підготувати готовий продукт. Саме така здатність до самостійного виконання послідовності дій часто називається агентністю ШІ.</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13</a:t>
            </a:fld>
            <a:endParaRPr lang="en-US" sz="1400" dirty="0">
              <a:solidFill>
                <a:srgbClr val="002949"/>
              </a:solidFill>
            </a:endParaRPr>
          </a:p>
        </p:txBody>
      </p:sp>
    </p:spTree>
    <p:extLst>
      <p:ext uri="{BB962C8B-B14F-4D97-AF65-F5344CB8AC3E}">
        <p14:creationId xmlns:p14="http://schemas.microsoft.com/office/powerpoint/2010/main" val="1333787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7"/>
            <a:ext cx="11240442" cy="873778"/>
          </a:xfrm>
        </p:spPr>
        <p:txBody>
          <a:bodyPr/>
          <a:lstStyle/>
          <a:p>
            <a:pPr algn="ctr"/>
            <a:r>
              <a:rPr lang="en-US" sz="2900" b="1" dirty="0" smtClean="0">
                <a:solidFill>
                  <a:srgbClr val="004E9E"/>
                </a:solidFill>
                <a:ea typeface="Roboto Condensed Light" panose="02000000000000000000" pitchFamily="2" charset="0"/>
                <a:cs typeface="Times New Roman" panose="02020603050405020304" pitchFamily="18" charset="0"/>
              </a:rPr>
              <a:t>OPENAI </a:t>
            </a:r>
            <a:r>
              <a:rPr lang="en-US" sz="2900" b="1" dirty="0">
                <a:solidFill>
                  <a:srgbClr val="004E9E"/>
                </a:solidFill>
                <a:ea typeface="Roboto Condensed Light" panose="02000000000000000000" pitchFamily="2" charset="0"/>
                <a:cs typeface="Times New Roman" panose="02020603050405020304" pitchFamily="18" charset="0"/>
              </a:rPr>
              <a:t>— GPT-6 ASTRA: A NEW GENERATION OF INTELLIGENCE</a:t>
            </a:r>
            <a:br>
              <a:rPr lang="en-US" sz="2900" b="1" dirty="0">
                <a:solidFill>
                  <a:srgbClr val="004E9E"/>
                </a:solidFill>
                <a:ea typeface="Roboto Condensed Light" panose="02000000000000000000" pitchFamily="2" charset="0"/>
                <a:cs typeface="Times New Roman" panose="02020603050405020304" pitchFamily="18" charset="0"/>
              </a:rPr>
            </a:br>
            <a:r>
              <a:rPr lang="en-US" sz="2900" b="1" dirty="0">
                <a:solidFill>
                  <a:srgbClr val="004E9E"/>
                </a:solidFill>
                <a:ea typeface="Roboto Condensed Light" panose="02000000000000000000" pitchFamily="2" charset="0"/>
                <a:cs typeface="Times New Roman" panose="02020603050405020304" pitchFamily="18" charset="0"/>
                <a:hlinkClick r:id="rId2"/>
              </a:rPr>
              <a:t>https://</a:t>
            </a:r>
            <a:r>
              <a:rPr lang="en-US" sz="2900" b="1" dirty="0" smtClean="0">
                <a:solidFill>
                  <a:srgbClr val="004E9E"/>
                </a:solidFill>
                <a:ea typeface="Roboto Condensed Light" panose="02000000000000000000" pitchFamily="2" charset="0"/>
                <a:cs typeface="Times New Roman" panose="02020603050405020304" pitchFamily="18" charset="0"/>
                <a:hlinkClick r:id="rId2"/>
              </a:rPr>
              <a:t>openai.com/index/gpt-6-astra</a:t>
            </a:r>
            <a:r>
              <a:rPr lang="uk-UA" sz="2900" b="1" dirty="0" smtClean="0">
                <a:solidFill>
                  <a:srgbClr val="004E9E"/>
                </a:solidFill>
                <a:ea typeface="Roboto Condensed Light" panose="02000000000000000000" pitchFamily="2" charset="0"/>
                <a:cs typeface="Times New Roman" panose="02020603050405020304" pitchFamily="18" charset="0"/>
              </a:rPr>
              <a:t> </a:t>
            </a:r>
            <a:endParaRPr lang="en-US"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277930"/>
            <a:ext cx="11395494" cy="4586848"/>
          </a:xfrm>
        </p:spPr>
        <p:txBody>
          <a:bodyPr/>
          <a:lstStyle/>
          <a:p>
            <a:pPr indent="0" algn="just">
              <a:lnSpc>
                <a:spcPct val="100000"/>
              </a:lnSpc>
              <a:spcBef>
                <a:spcPts val="0"/>
              </a:spcBef>
              <a:spcAft>
                <a:spcPts val="0"/>
              </a:spcAft>
              <a:buNone/>
            </a:pPr>
            <a:r>
              <a:rPr lang="en-US" sz="2400" dirty="0"/>
              <a:t>OpenAI </a:t>
            </a:r>
            <a:r>
              <a:rPr lang="uk-UA" sz="2400" dirty="0"/>
              <a:t>окремо зазначає значний прогрес </a:t>
            </a:r>
            <a:r>
              <a:rPr lang="en-US" sz="2400" dirty="0"/>
              <a:t>Astra </a:t>
            </a:r>
            <a:r>
              <a:rPr lang="uk-UA" sz="2400" dirty="0"/>
              <a:t>у складних юридичних завданнях: модель краще відрізняє документи від установлених фактів, виявляє непідтверджені припущення та перетворює прогалини в </a:t>
            </a:r>
            <a:r>
              <a:rPr lang="uk-UA" sz="2400" dirty="0" smtClean="0"/>
              <a:t>матеріалах.</a:t>
            </a:r>
            <a:endParaRPr lang="uk-UA" sz="2400" dirty="0"/>
          </a:p>
          <a:p>
            <a:pPr indent="0" algn="just">
              <a:lnSpc>
                <a:spcPct val="100000"/>
              </a:lnSpc>
              <a:spcBef>
                <a:spcPts val="0"/>
              </a:spcBef>
              <a:spcAft>
                <a:spcPts val="0"/>
              </a:spcAft>
              <a:buNone/>
            </a:pPr>
            <a:r>
              <a:rPr lang="uk-UA" sz="2400" dirty="0" smtClean="0"/>
              <a:t>Для </a:t>
            </a:r>
            <a:r>
              <a:rPr lang="uk-UA" sz="2400" dirty="0"/>
              <a:t>суддів це відкриває чотири перспективи:</a:t>
            </a:r>
          </a:p>
          <a:p>
            <a:pPr indent="0" algn="just">
              <a:lnSpc>
                <a:spcPct val="100000"/>
              </a:lnSpc>
              <a:spcBef>
                <a:spcPts val="0"/>
              </a:spcBef>
              <a:spcAft>
                <a:spcPts val="0"/>
              </a:spcAft>
              <a:buNone/>
            </a:pPr>
            <a:r>
              <a:rPr lang="uk-UA" sz="2400" dirty="0" smtClean="0"/>
              <a:t>1</a:t>
            </a:r>
            <a:r>
              <a:rPr lang="uk-UA" sz="2400" dirty="0"/>
              <a:t>.	Опрацювання великих масивів матеріалів справи — побудова хронології, систематизація документів, пошук суперечностей, зв’язків і пропущених аргументів.</a:t>
            </a:r>
          </a:p>
          <a:p>
            <a:pPr indent="0" algn="just">
              <a:lnSpc>
                <a:spcPct val="100000"/>
              </a:lnSpc>
              <a:spcBef>
                <a:spcPts val="0"/>
              </a:spcBef>
              <a:spcAft>
                <a:spcPts val="0"/>
              </a:spcAft>
              <a:buNone/>
            </a:pPr>
            <a:r>
              <a:rPr lang="uk-UA" sz="2400" dirty="0"/>
              <a:t>2.	Поглиблений правовий пошук — одночасне дослідження законодавства, практики </a:t>
            </a:r>
            <a:r>
              <a:rPr lang="uk-UA" sz="2400" dirty="0" smtClean="0"/>
              <a:t>ВС, </a:t>
            </a:r>
            <a:r>
              <a:rPr lang="uk-UA" sz="2400" dirty="0"/>
              <a:t>ЄСПЛ, Суду ЄС </a:t>
            </a:r>
            <a:r>
              <a:rPr lang="uk-UA" sz="2400" dirty="0" smtClean="0"/>
              <a:t>тощо із </a:t>
            </a:r>
            <a:r>
              <a:rPr lang="uk-UA" sz="2400" dirty="0"/>
              <a:t>подальшою перевіркою </a:t>
            </a:r>
            <a:r>
              <a:rPr lang="uk-UA" sz="2400" dirty="0" smtClean="0"/>
              <a:t>їх релевантності</a:t>
            </a:r>
            <a:r>
              <a:rPr lang="uk-UA" sz="2400" dirty="0"/>
              <a:t>.</a:t>
            </a:r>
          </a:p>
          <a:p>
            <a:pPr indent="0" algn="just">
              <a:lnSpc>
                <a:spcPct val="100000"/>
              </a:lnSpc>
              <a:spcBef>
                <a:spcPts val="0"/>
              </a:spcBef>
              <a:spcAft>
                <a:spcPts val="0"/>
              </a:spcAft>
              <a:buNone/>
            </a:pPr>
            <a:r>
              <a:rPr lang="uk-UA" sz="2400" dirty="0"/>
              <a:t>3.	Перевірка якості проєкту судового рішення — виявлення </a:t>
            </a:r>
            <a:r>
              <a:rPr lang="uk-UA" sz="2400" dirty="0" smtClean="0"/>
              <a:t>суперечностей</a:t>
            </a:r>
            <a:r>
              <a:rPr lang="uk-UA" sz="2400" dirty="0"/>
              <a:t>, прогалин у мотивуванні, повторів, термінологічної непослідовності та неперевірених посилань.</a:t>
            </a:r>
          </a:p>
          <a:p>
            <a:pPr indent="0" algn="just">
              <a:lnSpc>
                <a:spcPct val="100000"/>
              </a:lnSpc>
              <a:spcBef>
                <a:spcPts val="0"/>
              </a:spcBef>
              <a:spcAft>
                <a:spcPts val="0"/>
              </a:spcAft>
              <a:buNone/>
            </a:pPr>
            <a:r>
              <a:rPr lang="uk-UA" sz="2400" dirty="0"/>
              <a:t>4.	Автоматизація допоміжної роботи — підготовка таблиць, порівняльних матеріалів, презентацій, аналітичних довідок та узагальнень судової практики.</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14</a:t>
            </a:fld>
            <a:endParaRPr lang="en-US" sz="1400" dirty="0">
              <a:solidFill>
                <a:srgbClr val="002949"/>
              </a:solidFill>
            </a:endParaRPr>
          </a:p>
        </p:txBody>
      </p:sp>
    </p:spTree>
    <p:extLst>
      <p:ext uri="{BB962C8B-B14F-4D97-AF65-F5344CB8AC3E}">
        <p14:creationId xmlns:p14="http://schemas.microsoft.com/office/powerpoint/2010/main" val="2414118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smtClean="0">
                <a:solidFill>
                  <a:srgbClr val="004E9E"/>
                </a:solidFill>
                <a:ea typeface="Roboto Condensed Light" panose="02000000000000000000" pitchFamily="2" charset="0"/>
                <a:cs typeface="Times New Roman" panose="02020603050405020304" pitchFamily="18" charset="0"/>
              </a:rPr>
              <a:t>РЕГЛАМЕНТ (ЄС) 2024/1689 ПРО ШТУЧНИЙ ІНТЕЛЕКТ (AI ACT) </a:t>
            </a:r>
            <a:br>
              <a:rPr lang="ru-RU" sz="2900" b="1" dirty="0" smtClean="0">
                <a:solidFill>
                  <a:srgbClr val="004E9E"/>
                </a:solidFill>
                <a:ea typeface="Roboto Condensed Light" panose="02000000000000000000" pitchFamily="2" charset="0"/>
                <a:cs typeface="Times New Roman" panose="02020603050405020304" pitchFamily="18" charset="0"/>
              </a:rPr>
            </a:br>
            <a:r>
              <a:rPr lang="ru-RU" sz="2900" b="1" dirty="0" smtClean="0">
                <a:solidFill>
                  <a:srgbClr val="004E9E"/>
                </a:solidFill>
                <a:ea typeface="Roboto Condensed Light" panose="02000000000000000000" pitchFamily="2" charset="0"/>
                <a:cs typeface="Times New Roman" panose="02020603050405020304" pitchFamily="18" charset="0"/>
              </a:rPr>
              <a:t>ЄВРОПЕЙСЬКИЙ ПАРЛАМЕНТ ТА РАДА ЄС</a:t>
            </a:r>
            <a:br>
              <a:rPr lang="ru-RU" sz="2900" b="1" dirty="0" smtClean="0">
                <a:solidFill>
                  <a:srgbClr val="004E9E"/>
                </a:solidFill>
                <a:ea typeface="Roboto Condensed Light" panose="02000000000000000000" pitchFamily="2" charset="0"/>
                <a:cs typeface="Times New Roman" panose="02020603050405020304" pitchFamily="18" charset="0"/>
              </a:rPr>
            </a:br>
            <a:r>
              <a:rPr lang="en-US" sz="1600" b="1" dirty="0">
                <a:solidFill>
                  <a:srgbClr val="004E9E"/>
                </a:solidFill>
                <a:ea typeface="Roboto Condensed Light" panose="02000000000000000000" pitchFamily="2" charset="0"/>
                <a:cs typeface="Times New Roman" panose="02020603050405020304" pitchFamily="18" charset="0"/>
                <a:hlinkClick r:id="rId2"/>
              </a:rPr>
              <a:t>https://</a:t>
            </a:r>
            <a:r>
              <a:rPr lang="en-US" sz="1600" b="1" dirty="0" smtClean="0">
                <a:solidFill>
                  <a:srgbClr val="004E9E"/>
                </a:solidFill>
                <a:ea typeface="Roboto Condensed Light" panose="02000000000000000000" pitchFamily="2" charset="0"/>
                <a:cs typeface="Times New Roman" panose="02020603050405020304" pitchFamily="18" charset="0"/>
                <a:hlinkClick r:id="rId2"/>
              </a:rPr>
              <a:t>eur-lex.europa.eu/eli/reg/2024/1689/oj/eng</a:t>
            </a:r>
            <a:r>
              <a:rPr lang="uk-UA" sz="1600" b="1" dirty="0" smtClean="0">
                <a:solidFill>
                  <a:srgbClr val="004E9E"/>
                </a:solidFill>
                <a:ea typeface="Roboto Condensed Light" panose="02000000000000000000" pitchFamily="2" charset="0"/>
                <a:cs typeface="Times New Roman" panose="02020603050405020304" pitchFamily="18" charset="0"/>
              </a:rPr>
              <a:t> </a:t>
            </a:r>
            <a:endParaRPr lang="en-US" sz="16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5900"/>
            <a:ext cx="11395494" cy="4308878"/>
          </a:xfrm>
        </p:spPr>
        <p:txBody>
          <a:bodyPr/>
          <a:lstStyle/>
          <a:p>
            <a:pPr indent="0" algn="just">
              <a:lnSpc>
                <a:spcPct val="100000"/>
              </a:lnSpc>
              <a:spcBef>
                <a:spcPts val="0"/>
              </a:spcBef>
              <a:spcAft>
                <a:spcPts val="0"/>
              </a:spcAft>
              <a:buNone/>
            </a:pPr>
            <a:r>
              <a:rPr lang="uk-UA" sz="3000" dirty="0" smtClean="0"/>
              <a:t>Системи ШІ, які допомагають судовим органам досліджувати й тлумачити факти та право або застосовувати право до конкретних обставин, належать до високоризикових. Постраждала особа має право отримати чітке й змістовне пояснення ролі ШІ у процедурі прийняття рішення.</a:t>
            </a:r>
          </a:p>
          <a:p>
            <a:pPr indent="0" algn="just">
              <a:lnSpc>
                <a:spcPct val="100000"/>
              </a:lnSpc>
              <a:spcBef>
                <a:spcPts val="0"/>
              </a:spcBef>
              <a:spcAft>
                <a:spcPts val="0"/>
              </a:spcAft>
              <a:buNone/>
            </a:pPr>
            <a:endParaRPr lang="uk-UA" sz="1600" dirty="0" smtClean="0"/>
          </a:p>
          <a:p>
            <a:pPr indent="0" algn="just">
              <a:lnSpc>
                <a:spcPct val="100000"/>
              </a:lnSpc>
              <a:spcBef>
                <a:spcPts val="0"/>
              </a:spcBef>
              <a:spcAft>
                <a:spcPts val="0"/>
              </a:spcAft>
              <a:buNone/>
            </a:pPr>
            <a:r>
              <a:rPr lang="uk-UA" sz="3000" i="1" dirty="0" smtClean="0"/>
              <a:t>AI Act не забороняє ШІ у правосудді, але переводить його у режим підвищених гарантій. Повністю автономне </a:t>
            </a:r>
            <a:r>
              <a:rPr lang="ru-RU" sz="3000" i="1" dirty="0" smtClean="0"/>
              <a:t>вирішення </a:t>
            </a:r>
            <a:r>
              <a:rPr lang="ru-RU" sz="3000" i="1" dirty="0"/>
              <a:t>судових </a:t>
            </a:r>
            <a:r>
              <a:rPr lang="ru-RU" sz="3000" i="1" dirty="0" smtClean="0"/>
              <a:t>справ </a:t>
            </a:r>
            <a:r>
              <a:rPr lang="uk-UA" sz="3000" i="1" dirty="0" smtClean="0"/>
              <a:t>без ефективного людського контролю несумісне із вимогами AI Act</a:t>
            </a:r>
            <a:r>
              <a:rPr lang="uk-UA" sz="3200" i="1" dirty="0" smtClean="0"/>
              <a:t>.</a:t>
            </a:r>
            <a:endParaRPr lang="uk-UA" sz="3200" i="1"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15</a:t>
            </a:fld>
            <a:endParaRPr lang="en-US" sz="1400" dirty="0">
              <a:solidFill>
                <a:srgbClr val="002949"/>
              </a:solidFill>
            </a:endParaRPr>
          </a:p>
        </p:txBody>
      </p:sp>
    </p:spTree>
    <p:extLst>
      <p:ext uri="{BB962C8B-B14F-4D97-AF65-F5344CB8AC3E}">
        <p14:creationId xmlns:p14="http://schemas.microsoft.com/office/powerpoint/2010/main" val="3828351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79" y="377506"/>
            <a:ext cx="10896415" cy="1183280"/>
          </a:xfrm>
        </p:spPr>
        <p:txBody>
          <a:bodyPr/>
          <a:lstStyle/>
          <a:p>
            <a:pPr algn="ctr"/>
            <a:r>
              <a:rPr lang="en-US" sz="3200" b="1" dirty="0">
                <a:solidFill>
                  <a:srgbClr val="004E9E"/>
                </a:solidFill>
                <a:ea typeface="Roboto Condensed Light" panose="02000000000000000000" pitchFamily="2" charset="0"/>
                <a:cs typeface="Times New Roman" panose="02020603050405020304" pitchFamily="18" charset="0"/>
              </a:rPr>
              <a:t>Guidelines on the Use of Generative Artificial Intelligence for </a:t>
            </a:r>
            <a:r>
              <a:rPr lang="en-US" sz="3200" b="1" dirty="0" smtClean="0">
                <a:solidFill>
                  <a:srgbClr val="004E9E"/>
                </a:solidFill>
                <a:ea typeface="Roboto Condensed Light" panose="02000000000000000000" pitchFamily="2" charset="0"/>
                <a:cs typeface="Times New Roman" panose="02020603050405020304" pitchFamily="18" charset="0"/>
              </a:rPr>
              <a:t>Courts</a:t>
            </a:r>
            <a:r>
              <a:rPr lang="uk-UA" sz="3200" b="1" dirty="0" smtClean="0">
                <a:solidFill>
                  <a:srgbClr val="004E9E"/>
                </a:solidFill>
                <a:ea typeface="Roboto Condensed Light" panose="02000000000000000000" pitchFamily="2" charset="0"/>
                <a:cs typeface="Times New Roman" panose="02020603050405020304" pitchFamily="18" charset="0"/>
              </a:rPr>
              <a:t> </a:t>
            </a:r>
            <a:r>
              <a:rPr lang="en-US" sz="3200" b="1" dirty="0" smtClean="0">
                <a:solidFill>
                  <a:srgbClr val="004E9E"/>
                </a:solidFill>
                <a:ea typeface="Roboto Condensed Light" panose="02000000000000000000" pitchFamily="2" charset="0"/>
                <a:cs typeface="Times New Roman" panose="02020603050405020304" pitchFamily="18" charset="0"/>
              </a:rPr>
              <a:t>CEPEJ</a:t>
            </a:r>
            <a:r>
              <a:rPr lang="en-US" sz="3200" b="1" dirty="0">
                <a:solidFill>
                  <a:srgbClr val="004E9E"/>
                </a:solidFill>
                <a:ea typeface="Roboto Condensed Light" panose="02000000000000000000" pitchFamily="2" charset="0"/>
                <a:cs typeface="Times New Roman" panose="02020603050405020304" pitchFamily="18" charset="0"/>
              </a:rPr>
              <a:t>, Council of Europe, </a:t>
            </a:r>
            <a:r>
              <a:rPr lang="en-US" sz="3200" b="1" dirty="0" smtClean="0">
                <a:solidFill>
                  <a:srgbClr val="004E9E"/>
                </a:solidFill>
                <a:ea typeface="Roboto Condensed Light" panose="02000000000000000000" pitchFamily="2" charset="0"/>
                <a:cs typeface="Times New Roman" panose="02020603050405020304" pitchFamily="18" charset="0"/>
              </a:rPr>
              <a:t>2025</a:t>
            </a:r>
            <a:r>
              <a:rPr lang="uk-UA" sz="3200" b="1" dirty="0" smtClean="0">
                <a:solidFill>
                  <a:srgbClr val="004E9E"/>
                </a:solidFill>
                <a:ea typeface="Roboto Condensed Light" panose="02000000000000000000" pitchFamily="2" charset="0"/>
                <a:cs typeface="Times New Roman" panose="02020603050405020304" pitchFamily="18" charset="0"/>
              </a:rPr>
              <a:t/>
            </a:r>
            <a:br>
              <a:rPr lang="uk-UA" sz="3200" b="1" dirty="0" smtClean="0">
                <a:solidFill>
                  <a:srgbClr val="004E9E"/>
                </a:solidFill>
                <a:ea typeface="Roboto Condensed Light" panose="02000000000000000000" pitchFamily="2" charset="0"/>
                <a:cs typeface="Times New Roman" panose="02020603050405020304" pitchFamily="18" charset="0"/>
              </a:rPr>
            </a:br>
            <a:r>
              <a:rPr lang="en-US" sz="1600" b="1" dirty="0">
                <a:solidFill>
                  <a:srgbClr val="004E9E"/>
                </a:solidFill>
                <a:ea typeface="Roboto Condensed Light" panose="02000000000000000000" pitchFamily="2" charset="0"/>
                <a:cs typeface="Times New Roman" panose="02020603050405020304" pitchFamily="18" charset="0"/>
                <a:hlinkClick r:id="rId2"/>
              </a:rPr>
              <a:t>https://</a:t>
            </a:r>
            <a:r>
              <a:rPr lang="en-US" sz="1600" b="1" dirty="0" smtClean="0">
                <a:solidFill>
                  <a:srgbClr val="004E9E"/>
                </a:solidFill>
                <a:ea typeface="Roboto Condensed Light" panose="02000000000000000000" pitchFamily="2" charset="0"/>
                <a:cs typeface="Times New Roman" panose="02020603050405020304" pitchFamily="18" charset="0"/>
                <a:hlinkClick r:id="rId2"/>
              </a:rPr>
              <a:t>rm.coe.int/cepej-2025-18final-en-draft-guidelines-on-the-use-of-generative-ai-for/48802a4ad1</a:t>
            </a:r>
            <a:r>
              <a:rPr lang="uk-UA" sz="1600" b="1" dirty="0" smtClean="0">
                <a:solidFill>
                  <a:srgbClr val="004E9E"/>
                </a:solidFill>
                <a:ea typeface="Roboto Condensed Light" panose="02000000000000000000" pitchFamily="2" charset="0"/>
                <a:cs typeface="Times New Roman" panose="02020603050405020304" pitchFamily="18" charset="0"/>
              </a:rPr>
              <a:t> </a:t>
            </a:r>
            <a:endParaRPr lang="en-US" sz="16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87432"/>
            <a:ext cx="11395494" cy="4277346"/>
          </a:xfrm>
        </p:spPr>
        <p:txBody>
          <a:bodyPr/>
          <a:lstStyle/>
          <a:p>
            <a:pPr indent="0" algn="just">
              <a:lnSpc>
                <a:spcPct val="100000"/>
              </a:lnSpc>
              <a:spcBef>
                <a:spcPts val="0"/>
              </a:spcBef>
              <a:spcAft>
                <a:spcPts val="0"/>
              </a:spcAft>
              <a:buNone/>
            </a:pPr>
            <a:r>
              <a:rPr lang="uk-UA" sz="3000" dirty="0"/>
              <a:t>Здійснення судової влади є виключною відповідальністю судів; ефективний доступ до судді-людини має бути завжди гарантований</a:t>
            </a:r>
            <a:r>
              <a:rPr lang="uk-UA" sz="3000" dirty="0" smtClean="0"/>
              <a:t>. Результати </a:t>
            </a:r>
            <a:r>
              <a:rPr lang="uk-UA" sz="3000" dirty="0"/>
              <a:t>генеративного ШІ ніколи не є обов’язковими, а використання ШІ у судовій діяльності та підготовці рішень має бути прозорим</a:t>
            </a:r>
            <a:r>
              <a:rPr lang="uk-UA" sz="3000" dirty="0" smtClean="0"/>
              <a:t>.</a:t>
            </a:r>
          </a:p>
          <a:p>
            <a:pPr indent="0" algn="just">
              <a:lnSpc>
                <a:spcPct val="100000"/>
              </a:lnSpc>
              <a:spcBef>
                <a:spcPts val="0"/>
              </a:spcBef>
              <a:spcAft>
                <a:spcPts val="0"/>
              </a:spcAft>
              <a:buNone/>
            </a:pPr>
            <a:endParaRPr lang="uk-UA" sz="1600" i="1" dirty="0"/>
          </a:p>
          <a:p>
            <a:pPr indent="0" algn="just">
              <a:lnSpc>
                <a:spcPct val="100000"/>
              </a:lnSpc>
              <a:spcBef>
                <a:spcPts val="0"/>
              </a:spcBef>
              <a:spcAft>
                <a:spcPts val="0"/>
              </a:spcAft>
              <a:buNone/>
            </a:pPr>
            <a:r>
              <a:rPr lang="en-US" sz="3000" i="1" dirty="0" smtClean="0"/>
              <a:t>CEPEJ </a:t>
            </a:r>
            <a:r>
              <a:rPr lang="uk-UA" sz="3000" i="1" dirty="0"/>
              <a:t>проводить чітку межу: </a:t>
            </a:r>
            <a:r>
              <a:rPr lang="ru-RU" sz="3000" i="1" dirty="0"/>
              <a:t>ШІ може </a:t>
            </a:r>
            <a:r>
              <a:rPr lang="ru-RU" sz="3000" i="1" dirty="0" smtClean="0"/>
              <a:t>асистувати судді, але не може </a:t>
            </a:r>
            <a:r>
              <a:rPr lang="uk-UA" sz="3000" i="1" dirty="0" smtClean="0"/>
              <a:t>здійснювати</a:t>
            </a:r>
            <a:r>
              <a:rPr lang="ru-RU" sz="3000" i="1" dirty="0" smtClean="0"/>
              <a:t> правосуддя</a:t>
            </a:r>
            <a:r>
              <a:rPr lang="uk-UA" sz="3000" i="1" dirty="0" smtClean="0"/>
              <a:t>. Оцінка </a:t>
            </a:r>
            <a:r>
              <a:rPr lang="uk-UA" sz="3000" i="1" dirty="0"/>
              <a:t>доказів, правове </a:t>
            </a:r>
            <a:r>
              <a:rPr lang="uk-UA" sz="3000" i="1" dirty="0" smtClean="0"/>
              <a:t>обґрунтування </a:t>
            </a:r>
            <a:r>
              <a:rPr lang="uk-UA" sz="3000" i="1" dirty="0"/>
              <a:t>і суддівський розсуд залишаються людською функцією.</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16</a:t>
            </a:fld>
            <a:endParaRPr lang="en-US" sz="1400" dirty="0">
              <a:solidFill>
                <a:srgbClr val="002949"/>
              </a:solidFill>
            </a:endParaRPr>
          </a:p>
        </p:txBody>
      </p:sp>
    </p:spTree>
    <p:extLst>
      <p:ext uri="{BB962C8B-B14F-4D97-AF65-F5344CB8AC3E}">
        <p14:creationId xmlns:p14="http://schemas.microsoft.com/office/powerpoint/2010/main" val="1817795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6"/>
            <a:ext cx="10515600" cy="1136571"/>
          </a:xfrm>
        </p:spPr>
        <p:txBody>
          <a:bodyPr/>
          <a:lstStyle/>
          <a:p>
            <a:pPr algn="ctr"/>
            <a:r>
              <a:rPr lang="en-US" sz="3000" b="1" dirty="0">
                <a:solidFill>
                  <a:srgbClr val="004E9E"/>
                </a:solidFill>
                <a:ea typeface="Roboto Condensed Light" panose="02000000000000000000" pitchFamily="2" charset="0"/>
                <a:cs typeface="Times New Roman" panose="02020603050405020304" pitchFamily="18" charset="0"/>
              </a:rPr>
              <a:t>European Ethical Charter on the Use of Artificial Intelligence in Judicial Systems and their </a:t>
            </a:r>
            <a:r>
              <a:rPr lang="en-US" sz="3000" b="1" dirty="0" smtClean="0">
                <a:solidFill>
                  <a:srgbClr val="004E9E"/>
                </a:solidFill>
                <a:ea typeface="Roboto Condensed Light" panose="02000000000000000000" pitchFamily="2" charset="0"/>
                <a:cs typeface="Times New Roman" panose="02020603050405020304" pitchFamily="18" charset="0"/>
              </a:rPr>
              <a:t>Environment</a:t>
            </a:r>
            <a:r>
              <a:rPr lang="uk-UA" sz="3000" b="1" dirty="0" smtClean="0">
                <a:solidFill>
                  <a:srgbClr val="004E9E"/>
                </a:solidFill>
                <a:ea typeface="Roboto Condensed Light" panose="02000000000000000000" pitchFamily="2" charset="0"/>
                <a:cs typeface="Times New Roman" panose="02020603050405020304" pitchFamily="18" charset="0"/>
              </a:rPr>
              <a:t> </a:t>
            </a:r>
            <a:r>
              <a:rPr lang="en-US" sz="3000" b="1" dirty="0" smtClean="0">
                <a:solidFill>
                  <a:srgbClr val="004E9E"/>
                </a:solidFill>
                <a:ea typeface="Roboto Condensed Light" panose="02000000000000000000" pitchFamily="2" charset="0"/>
                <a:cs typeface="Times New Roman" panose="02020603050405020304" pitchFamily="18" charset="0"/>
              </a:rPr>
              <a:t>CEPEJ</a:t>
            </a:r>
            <a:r>
              <a:rPr lang="en-US" sz="3000" b="1" dirty="0">
                <a:solidFill>
                  <a:srgbClr val="004E9E"/>
                </a:solidFill>
                <a:ea typeface="Roboto Condensed Light" panose="02000000000000000000" pitchFamily="2" charset="0"/>
                <a:cs typeface="Times New Roman" panose="02020603050405020304" pitchFamily="18" charset="0"/>
              </a:rPr>
              <a:t>, Council of Europe, </a:t>
            </a:r>
            <a:r>
              <a:rPr lang="en-US" sz="3000" b="1" dirty="0" smtClean="0">
                <a:solidFill>
                  <a:srgbClr val="004E9E"/>
                </a:solidFill>
                <a:ea typeface="Roboto Condensed Light" panose="02000000000000000000" pitchFamily="2" charset="0"/>
                <a:cs typeface="Times New Roman" panose="02020603050405020304" pitchFamily="18" charset="0"/>
              </a:rPr>
              <a:t>2018</a:t>
            </a:r>
            <a:r>
              <a:rPr lang="uk-UA" sz="3000" b="1" dirty="0" smtClean="0">
                <a:solidFill>
                  <a:srgbClr val="004E9E"/>
                </a:solidFill>
                <a:ea typeface="Roboto Condensed Light" panose="02000000000000000000" pitchFamily="2" charset="0"/>
                <a:cs typeface="Times New Roman" panose="02020603050405020304" pitchFamily="18" charset="0"/>
              </a:rPr>
              <a:t/>
            </a:r>
            <a:br>
              <a:rPr lang="uk-UA" sz="3000" b="1" dirty="0" smtClean="0">
                <a:solidFill>
                  <a:srgbClr val="004E9E"/>
                </a:solidFill>
                <a:ea typeface="Roboto Condensed Light" panose="02000000000000000000" pitchFamily="2" charset="0"/>
                <a:cs typeface="Times New Roman" panose="02020603050405020304" pitchFamily="18" charset="0"/>
              </a:rPr>
            </a:br>
            <a:r>
              <a:rPr lang="en-US" sz="1600" b="1" dirty="0">
                <a:solidFill>
                  <a:srgbClr val="004E9E"/>
                </a:solidFill>
                <a:ea typeface="Roboto Condensed Light" panose="02000000000000000000" pitchFamily="2" charset="0"/>
                <a:cs typeface="Times New Roman" panose="02020603050405020304" pitchFamily="18" charset="0"/>
                <a:hlinkClick r:id="rId2"/>
              </a:rPr>
              <a:t>https://</a:t>
            </a:r>
            <a:r>
              <a:rPr lang="en-US" sz="1600" b="1" dirty="0" smtClean="0">
                <a:solidFill>
                  <a:srgbClr val="004E9E"/>
                </a:solidFill>
                <a:ea typeface="Roboto Condensed Light" panose="02000000000000000000" pitchFamily="2" charset="0"/>
                <a:cs typeface="Times New Roman" panose="02020603050405020304" pitchFamily="18" charset="0"/>
                <a:hlinkClick r:id="rId2"/>
              </a:rPr>
              <a:t>rm.coe.int/ethical-charter-en-for-publication-4-december-2018/16808f699c</a:t>
            </a:r>
            <a:r>
              <a:rPr lang="uk-UA" sz="1600" b="1" dirty="0" smtClean="0">
                <a:solidFill>
                  <a:srgbClr val="004E9E"/>
                </a:solidFill>
                <a:ea typeface="Roboto Condensed Light" panose="02000000000000000000" pitchFamily="2" charset="0"/>
                <a:cs typeface="Times New Roman" panose="02020603050405020304" pitchFamily="18" charset="0"/>
              </a:rPr>
              <a:t> </a:t>
            </a:r>
            <a:endParaRPr lang="uk-UA" sz="16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4588"/>
            <a:ext cx="11395494" cy="4310190"/>
          </a:xfrm>
        </p:spPr>
        <p:txBody>
          <a:bodyPr/>
          <a:lstStyle/>
          <a:p>
            <a:pPr indent="0" algn="just">
              <a:lnSpc>
                <a:spcPct val="100000"/>
              </a:lnSpc>
              <a:spcBef>
                <a:spcPts val="0"/>
              </a:spcBef>
              <a:spcAft>
                <a:spcPts val="0"/>
              </a:spcAft>
              <a:buNone/>
            </a:pPr>
            <a:r>
              <a:rPr lang="uk-UA" sz="3200" dirty="0"/>
              <a:t>ШІ у правосудді має відповідати принципам фундаментальних прав, недискримінації, якості, безпеки, прозорості, неупередженості та справедливості</a:t>
            </a:r>
            <a:r>
              <a:rPr lang="uk-UA" sz="3200" dirty="0" smtClean="0"/>
              <a:t>. Принцип </a:t>
            </a:r>
            <a:r>
              <a:rPr lang="uk-UA" sz="3200" dirty="0"/>
              <a:t>“</a:t>
            </a:r>
            <a:r>
              <a:rPr lang="en-US" sz="3200" dirty="0"/>
              <a:t>under user control” </a:t>
            </a:r>
            <a:r>
              <a:rPr lang="uk-UA" sz="3200" dirty="0"/>
              <a:t>означає: користувач має бути поінформованим і контролювати свій вибір</a:t>
            </a:r>
            <a:r>
              <a:rPr lang="uk-UA" sz="3200" dirty="0" smtClean="0"/>
              <a:t>.</a:t>
            </a:r>
          </a:p>
          <a:p>
            <a:pPr indent="0" algn="just">
              <a:lnSpc>
                <a:spcPct val="100000"/>
              </a:lnSpc>
              <a:spcBef>
                <a:spcPts val="0"/>
              </a:spcBef>
              <a:spcAft>
                <a:spcPts val="0"/>
              </a:spcAft>
              <a:buNone/>
            </a:pPr>
            <a:endParaRPr lang="uk-UA" sz="1600" dirty="0" smtClean="0"/>
          </a:p>
          <a:p>
            <a:pPr indent="0" algn="just">
              <a:lnSpc>
                <a:spcPct val="100000"/>
              </a:lnSpc>
              <a:spcBef>
                <a:spcPts val="0"/>
              </a:spcBef>
              <a:spcAft>
                <a:spcPts val="0"/>
              </a:spcAft>
              <a:buNone/>
            </a:pPr>
            <a:r>
              <a:rPr lang="uk-UA" sz="3200" i="1" dirty="0" smtClean="0"/>
              <a:t>Хартія </a:t>
            </a:r>
            <a:r>
              <a:rPr lang="uk-UA" sz="3200" i="1" dirty="0"/>
              <a:t>закладає базову формулу: ШІ не повинен бути директивним механізмом. </a:t>
            </a:r>
            <a:r>
              <a:rPr lang="ru-RU" sz="3200" i="1" dirty="0"/>
              <a:t>Суддя і </a:t>
            </a:r>
            <a:r>
              <a:rPr lang="uk-UA" sz="3200" i="1" dirty="0" smtClean="0"/>
              <a:t>сторони мають залишатися поінформованими суб’єктами </a:t>
            </a:r>
            <a:r>
              <a:rPr lang="ru-RU" sz="3200" i="1" dirty="0" smtClean="0"/>
              <a:t>контролю</a:t>
            </a:r>
            <a:r>
              <a:rPr lang="uk-UA" sz="3200" i="1" dirty="0" smtClean="0"/>
              <a:t>.</a:t>
            </a:r>
            <a:endParaRPr lang="uk-UA" sz="3200" i="1"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17</a:t>
            </a:fld>
            <a:endParaRPr lang="en-US" sz="1400" dirty="0">
              <a:solidFill>
                <a:srgbClr val="002949"/>
              </a:solidFill>
            </a:endParaRPr>
          </a:p>
        </p:txBody>
      </p:sp>
    </p:spTree>
    <p:extLst>
      <p:ext uri="{BB962C8B-B14F-4D97-AF65-F5344CB8AC3E}">
        <p14:creationId xmlns:p14="http://schemas.microsoft.com/office/powerpoint/2010/main" val="2750960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7"/>
            <a:ext cx="10515600" cy="1241578"/>
          </a:xfrm>
        </p:spPr>
        <p:txBody>
          <a:bodyPr/>
          <a:lstStyle/>
          <a:p>
            <a:pPr algn="ctr"/>
            <a:r>
              <a:rPr lang="en-US" sz="3400" b="1" dirty="0">
                <a:solidFill>
                  <a:srgbClr val="004E9E"/>
                </a:solidFill>
                <a:ea typeface="Roboto Condensed Light" panose="02000000000000000000" pitchFamily="2" charset="0"/>
                <a:cs typeface="Times New Roman" panose="02020603050405020304" pitchFamily="18" charset="0"/>
              </a:rPr>
              <a:t>Handbook on Human Rights and Artificial </a:t>
            </a:r>
            <a:r>
              <a:rPr lang="en-US" sz="3400" b="1" dirty="0" smtClean="0">
                <a:solidFill>
                  <a:srgbClr val="004E9E"/>
                </a:solidFill>
                <a:ea typeface="Roboto Condensed Light" panose="02000000000000000000" pitchFamily="2" charset="0"/>
                <a:cs typeface="Times New Roman" panose="02020603050405020304" pitchFamily="18" charset="0"/>
              </a:rPr>
              <a:t>Intelligence</a:t>
            </a:r>
            <a:r>
              <a:rPr lang="uk-UA" sz="3400" b="1" dirty="0" smtClean="0">
                <a:solidFill>
                  <a:srgbClr val="004E9E"/>
                </a:solidFill>
                <a:ea typeface="Roboto Condensed Light" panose="02000000000000000000" pitchFamily="2" charset="0"/>
                <a:cs typeface="Times New Roman" panose="02020603050405020304" pitchFamily="18" charset="0"/>
              </a:rPr>
              <a:t/>
            </a:r>
            <a:br>
              <a:rPr lang="uk-UA" sz="3400" b="1" dirty="0" smtClean="0">
                <a:solidFill>
                  <a:srgbClr val="004E9E"/>
                </a:solidFill>
                <a:ea typeface="Roboto Condensed Light" panose="02000000000000000000" pitchFamily="2" charset="0"/>
                <a:cs typeface="Times New Roman" panose="02020603050405020304" pitchFamily="18" charset="0"/>
              </a:rPr>
            </a:br>
            <a:r>
              <a:rPr lang="en-US" sz="3400" b="1" dirty="0" smtClean="0">
                <a:solidFill>
                  <a:srgbClr val="004E9E"/>
                </a:solidFill>
                <a:ea typeface="Roboto Condensed Light" panose="02000000000000000000" pitchFamily="2" charset="0"/>
                <a:cs typeface="Times New Roman" panose="02020603050405020304" pitchFamily="18" charset="0"/>
              </a:rPr>
              <a:t>CDDH</a:t>
            </a:r>
            <a:r>
              <a:rPr lang="en-US" sz="3400" b="1" dirty="0">
                <a:solidFill>
                  <a:srgbClr val="004E9E"/>
                </a:solidFill>
                <a:ea typeface="Roboto Condensed Light" panose="02000000000000000000" pitchFamily="2" charset="0"/>
                <a:cs typeface="Times New Roman" panose="02020603050405020304" pitchFamily="18" charset="0"/>
              </a:rPr>
              <a:t>, Council of </a:t>
            </a:r>
            <a:r>
              <a:rPr lang="en-US" sz="3400" b="1" dirty="0" smtClean="0">
                <a:solidFill>
                  <a:srgbClr val="004E9E"/>
                </a:solidFill>
                <a:ea typeface="Roboto Condensed Light" panose="02000000000000000000" pitchFamily="2" charset="0"/>
                <a:cs typeface="Times New Roman" panose="02020603050405020304" pitchFamily="18" charset="0"/>
              </a:rPr>
              <a:t>Europe</a:t>
            </a:r>
            <a:r>
              <a:rPr lang="uk-UA" sz="3400" b="1" dirty="0" smtClean="0">
                <a:solidFill>
                  <a:srgbClr val="004E9E"/>
                </a:solidFill>
                <a:ea typeface="Roboto Condensed Light" panose="02000000000000000000" pitchFamily="2" charset="0"/>
                <a:cs typeface="Times New Roman" panose="02020603050405020304" pitchFamily="18" charset="0"/>
              </a:rPr>
              <a:t/>
            </a:r>
            <a:br>
              <a:rPr lang="uk-UA" sz="3400" b="1" dirty="0" smtClean="0">
                <a:solidFill>
                  <a:srgbClr val="004E9E"/>
                </a:solidFill>
                <a:ea typeface="Roboto Condensed Light" panose="02000000000000000000" pitchFamily="2" charset="0"/>
                <a:cs typeface="Times New Roman" panose="02020603050405020304" pitchFamily="18" charset="0"/>
              </a:rPr>
            </a:br>
            <a:r>
              <a:rPr lang="en-US" sz="1600" b="1" dirty="0">
                <a:solidFill>
                  <a:srgbClr val="004E9E"/>
                </a:solidFill>
                <a:ea typeface="Roboto Condensed Light" panose="02000000000000000000" pitchFamily="2" charset="0"/>
                <a:cs typeface="Times New Roman" panose="02020603050405020304" pitchFamily="18" charset="0"/>
                <a:hlinkClick r:id="rId2"/>
              </a:rPr>
              <a:t>https://</a:t>
            </a:r>
            <a:r>
              <a:rPr lang="en-US" sz="1600" b="1" dirty="0" smtClean="0">
                <a:solidFill>
                  <a:srgbClr val="004E9E"/>
                </a:solidFill>
                <a:ea typeface="Roboto Condensed Light" panose="02000000000000000000" pitchFamily="2" charset="0"/>
                <a:cs typeface="Times New Roman" panose="02020603050405020304" pitchFamily="18" charset="0"/>
                <a:hlinkClick r:id="rId2"/>
              </a:rPr>
              <a:t>rm.coe.int/artificial-intelligence-handbook/48802b5bf2</a:t>
            </a:r>
            <a:r>
              <a:rPr lang="uk-UA" sz="1600" b="1" dirty="0" smtClean="0">
                <a:solidFill>
                  <a:srgbClr val="004E9E"/>
                </a:solidFill>
                <a:ea typeface="Roboto Condensed Light" panose="02000000000000000000" pitchFamily="2" charset="0"/>
                <a:cs typeface="Times New Roman" panose="02020603050405020304" pitchFamily="18" charset="0"/>
              </a:rPr>
              <a:t> </a:t>
            </a:r>
            <a:endParaRPr lang="en-US" sz="16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749972"/>
            <a:ext cx="11395494" cy="4114806"/>
          </a:xfrm>
        </p:spPr>
        <p:txBody>
          <a:bodyPr/>
          <a:lstStyle/>
          <a:p>
            <a:pPr indent="0" algn="just">
              <a:lnSpc>
                <a:spcPct val="100000"/>
              </a:lnSpc>
              <a:spcBef>
                <a:spcPts val="0"/>
              </a:spcBef>
              <a:spcAft>
                <a:spcPts val="0"/>
              </a:spcAft>
              <a:buNone/>
            </a:pPr>
            <a:r>
              <a:rPr lang="uk-UA" sz="3200" dirty="0" smtClean="0"/>
              <a:t>ШІ, який допомагає судовим органам досліджувати факти й застосовувати право, створює значні ризики для права на справедливий суд. Надмірне покладання на ШІ може призвести до стандартизації судових рішень і слідування рекомендаціям алгоритму через його уявну “перевагу”.</a:t>
            </a:r>
          </a:p>
          <a:p>
            <a:pPr indent="0" algn="just">
              <a:lnSpc>
                <a:spcPct val="100000"/>
              </a:lnSpc>
              <a:spcBef>
                <a:spcPts val="0"/>
              </a:spcBef>
              <a:spcAft>
                <a:spcPts val="0"/>
              </a:spcAft>
              <a:buNone/>
            </a:pPr>
            <a:endParaRPr lang="uk-UA" sz="900" dirty="0" smtClean="0"/>
          </a:p>
          <a:p>
            <a:pPr indent="0" algn="just">
              <a:lnSpc>
                <a:spcPct val="100000"/>
              </a:lnSpc>
              <a:spcBef>
                <a:spcPts val="0"/>
              </a:spcBef>
              <a:spcAft>
                <a:spcPts val="0"/>
              </a:spcAft>
              <a:buNone/>
            </a:pPr>
            <a:r>
              <a:rPr lang="uk-UA" sz="3200" i="1" dirty="0" smtClean="0"/>
              <a:t>Головна небезпека — не лише помилка ШІ, а </a:t>
            </a:r>
            <a:r>
              <a:rPr lang="uk-UA" sz="3200" i="1" dirty="0"/>
              <a:t>й упередженість автоматизації (</a:t>
            </a:r>
            <a:r>
              <a:rPr lang="en-US" sz="3200" i="1" dirty="0"/>
              <a:t>automation bias)</a:t>
            </a:r>
            <a:r>
              <a:rPr lang="uk-UA" sz="3200" i="1" dirty="0" smtClean="0"/>
              <a:t>. Суддя не повинен втрачати автономію критичного мислення.</a:t>
            </a:r>
            <a:endParaRPr lang="uk-UA" sz="3200" i="1"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18</a:t>
            </a:fld>
            <a:endParaRPr lang="en-US" sz="1400" dirty="0">
              <a:solidFill>
                <a:srgbClr val="002949"/>
              </a:solidFill>
            </a:endParaRPr>
          </a:p>
        </p:txBody>
      </p:sp>
    </p:spTree>
    <p:extLst>
      <p:ext uri="{BB962C8B-B14F-4D97-AF65-F5344CB8AC3E}">
        <p14:creationId xmlns:p14="http://schemas.microsoft.com/office/powerpoint/2010/main" val="2137084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587037" y="377506"/>
            <a:ext cx="11252866" cy="994094"/>
          </a:xfrm>
        </p:spPr>
        <p:txBody>
          <a:bodyPr/>
          <a:lstStyle/>
          <a:p>
            <a:pPr algn="ctr"/>
            <a:r>
              <a:rPr lang="uk-UA" sz="3000" dirty="0" smtClean="0">
                <a:solidFill>
                  <a:srgbClr val="004E9E"/>
                </a:solidFill>
                <a:ea typeface="Roboto Condensed Light" panose="02000000000000000000" pitchFamily="2" charset="0"/>
              </a:rPr>
              <a:t/>
            </a:r>
            <a:br>
              <a:rPr lang="uk-UA" sz="3000" dirty="0" smtClean="0">
                <a:solidFill>
                  <a:srgbClr val="004E9E"/>
                </a:solidFill>
                <a:ea typeface="Roboto Condensed Light" panose="02000000000000000000" pitchFamily="2" charset="0"/>
              </a:rPr>
            </a:br>
            <a:r>
              <a:rPr lang="en-US" sz="3000" dirty="0" smtClean="0">
                <a:solidFill>
                  <a:srgbClr val="004E9E"/>
                </a:solidFill>
                <a:ea typeface="Roboto Condensed Light" panose="02000000000000000000" pitchFamily="2" charset="0"/>
              </a:rPr>
              <a:t>Ukraine</a:t>
            </a:r>
            <a:r>
              <a:rPr lang="en-US" sz="3000" dirty="0">
                <a:solidFill>
                  <a:srgbClr val="004E9E"/>
                </a:solidFill>
                <a:ea typeface="Roboto Condensed Light" panose="02000000000000000000" pitchFamily="2" charset="0"/>
              </a:rPr>
              <a:t>: Artificial Intelligence Readiness Assessment Report. Paris: United Nations Educational, Scientific and Cultural Organization, </a:t>
            </a:r>
            <a:r>
              <a:rPr lang="en-US" sz="3000" dirty="0" smtClean="0">
                <a:solidFill>
                  <a:srgbClr val="004E9E"/>
                </a:solidFill>
                <a:ea typeface="Roboto Condensed Light" panose="02000000000000000000" pitchFamily="2" charset="0"/>
              </a:rPr>
              <a:t>2026 </a:t>
            </a:r>
            <a:r>
              <a:rPr lang="en-US" sz="1800" dirty="0">
                <a:solidFill>
                  <a:srgbClr val="004E9E"/>
                </a:solidFill>
                <a:ea typeface="Roboto Condensed Light" panose="02000000000000000000" pitchFamily="2" charset="0"/>
              </a:rPr>
              <a:t/>
            </a:r>
            <a:br>
              <a:rPr lang="en-US" sz="1800" dirty="0">
                <a:solidFill>
                  <a:srgbClr val="004E9E"/>
                </a:solidFill>
                <a:ea typeface="Roboto Condensed Light" panose="02000000000000000000" pitchFamily="2" charset="0"/>
              </a:rPr>
            </a:br>
            <a:r>
              <a:rPr lang="en-US" sz="1800" dirty="0">
                <a:solidFill>
                  <a:srgbClr val="004E9E"/>
                </a:solidFill>
                <a:ea typeface="Roboto Condensed Light" panose="02000000000000000000" pitchFamily="2" charset="0"/>
                <a:hlinkClick r:id="rId2"/>
              </a:rPr>
              <a:t>https://unesdoc.unesco.org/ark:/</a:t>
            </a:r>
            <a:r>
              <a:rPr lang="en-US" sz="1800" dirty="0" smtClean="0">
                <a:solidFill>
                  <a:srgbClr val="004E9E"/>
                </a:solidFill>
                <a:ea typeface="Roboto Condensed Light" panose="02000000000000000000" pitchFamily="2" charset="0"/>
                <a:hlinkClick r:id="rId2"/>
              </a:rPr>
              <a:t>48223/pf0000398153</a:t>
            </a:r>
            <a:r>
              <a:rPr lang="uk-UA" sz="1800" dirty="0" smtClean="0">
                <a:solidFill>
                  <a:srgbClr val="004E9E"/>
                </a:solidFill>
                <a:ea typeface="Roboto Condensed Light" panose="02000000000000000000" pitchFamily="2" charset="0"/>
              </a:rPr>
              <a:t> </a:t>
            </a:r>
            <a:r>
              <a:rPr lang="en-US" sz="1800" dirty="0" smtClean="0">
                <a:solidFill>
                  <a:srgbClr val="004E9E"/>
                </a:solidFill>
                <a:ea typeface="Roboto Condensed Light" panose="02000000000000000000" pitchFamily="2" charset="0"/>
              </a:rPr>
              <a:t> </a:t>
            </a:r>
            <a:r>
              <a:rPr lang="en-US" sz="3600" dirty="0">
                <a:solidFill>
                  <a:srgbClr val="004E9E"/>
                </a:solidFill>
                <a:ea typeface="Roboto Condensed Light" panose="02000000000000000000" pitchFamily="2" charset="0"/>
              </a:rPr>
              <a:t/>
            </a:r>
            <a:br>
              <a:rPr lang="en-US" sz="3600" dirty="0">
                <a:solidFill>
                  <a:srgbClr val="004E9E"/>
                </a:solidFill>
                <a:ea typeface="Roboto Condensed Light" panose="02000000000000000000" pitchFamily="2" charset="0"/>
              </a:rPr>
            </a:br>
            <a:endParaRPr lang="uk-UA" sz="36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9672"/>
            <a:ext cx="11395494" cy="4305106"/>
          </a:xfrm>
        </p:spPr>
        <p:txBody>
          <a:bodyPr/>
          <a:lstStyle/>
          <a:p>
            <a:pPr indent="0" algn="just">
              <a:lnSpc>
                <a:spcPct val="100000"/>
              </a:lnSpc>
              <a:spcBef>
                <a:spcPts val="0"/>
              </a:spcBef>
              <a:spcAft>
                <a:spcPts val="600"/>
              </a:spcAft>
              <a:buNone/>
            </a:pPr>
            <a:r>
              <a:rPr lang="uk-UA" sz="2900" dirty="0"/>
              <a:t>1-ше місце у світі за Індексом електронної участі ООН (</a:t>
            </a:r>
            <a:r>
              <a:rPr lang="en-US" sz="2900" dirty="0"/>
              <a:t>E-Participation Index) </a:t>
            </a:r>
            <a:r>
              <a:rPr lang="uk-UA" sz="2900" dirty="0" smtClean="0"/>
              <a:t>Україна є </a:t>
            </a:r>
            <a:r>
              <a:rPr lang="uk-UA" sz="2900" dirty="0"/>
              <a:t>лідером у залученні громадян до демократичних процесів через цифрові </a:t>
            </a:r>
            <a:r>
              <a:rPr lang="uk-UA" sz="2900" dirty="0" smtClean="0"/>
              <a:t>інструменти.</a:t>
            </a:r>
            <a:endParaRPr lang="uk-UA" sz="2900" dirty="0"/>
          </a:p>
          <a:p>
            <a:pPr indent="0" algn="just">
              <a:lnSpc>
                <a:spcPct val="100000"/>
              </a:lnSpc>
              <a:spcBef>
                <a:spcPts val="0"/>
              </a:spcBef>
              <a:spcAft>
                <a:spcPts val="600"/>
              </a:spcAft>
              <a:buNone/>
            </a:pPr>
            <a:r>
              <a:rPr lang="uk-UA" sz="2900" dirty="0"/>
              <a:t>5-те місце в Індексі онлайн-послуг ООН (</a:t>
            </a:r>
            <a:r>
              <a:rPr lang="en-US" sz="2900" dirty="0"/>
              <a:t>Online Services Index) </a:t>
            </a:r>
            <a:r>
              <a:rPr lang="uk-UA" sz="2900" dirty="0"/>
              <a:t>у 2024 році — підйом на 97 позицій з 2018 </a:t>
            </a:r>
            <a:r>
              <a:rPr lang="uk-UA" sz="2900" dirty="0" smtClean="0"/>
              <a:t>року</a:t>
            </a:r>
            <a:r>
              <a:rPr lang="en-US" sz="2900" dirty="0" smtClean="0"/>
              <a:t>.</a:t>
            </a:r>
            <a:endParaRPr lang="en-US" sz="2900" dirty="0"/>
          </a:p>
          <a:p>
            <a:pPr indent="0" algn="just">
              <a:lnSpc>
                <a:spcPct val="100000"/>
              </a:lnSpc>
              <a:spcBef>
                <a:spcPts val="0"/>
              </a:spcBef>
              <a:spcAft>
                <a:spcPts val="600"/>
              </a:spcAft>
              <a:buNone/>
            </a:pPr>
            <a:r>
              <a:rPr lang="en-US" sz="2900" dirty="0"/>
              <a:t>40-</a:t>
            </a:r>
            <a:r>
              <a:rPr lang="uk-UA" sz="2900" dirty="0"/>
              <a:t>те місце серед 195 країн у </a:t>
            </a:r>
            <a:r>
              <a:rPr lang="en-US" sz="2900" dirty="0"/>
              <a:t>Government AI Readiness Index 2025 </a:t>
            </a:r>
            <a:r>
              <a:rPr lang="uk-UA" sz="2900" dirty="0"/>
              <a:t>від </a:t>
            </a:r>
            <a:r>
              <a:rPr lang="en-US" sz="2900" dirty="0"/>
              <a:t>Oxford Insights </a:t>
            </a:r>
            <a:r>
              <a:rPr lang="uk-UA" sz="2900" dirty="0" smtClean="0"/>
              <a:t>(показник </a:t>
            </a:r>
            <a:r>
              <a:rPr lang="uk-UA" sz="2900" dirty="0"/>
              <a:t>цифровізації державних послуг — 99,63</a:t>
            </a:r>
            <a:r>
              <a:rPr lang="uk-UA" sz="2900" dirty="0" smtClean="0"/>
              <a:t>%).</a:t>
            </a:r>
          </a:p>
          <a:p>
            <a:pPr indent="0" algn="just">
              <a:lnSpc>
                <a:spcPct val="100000"/>
              </a:lnSpc>
              <a:spcBef>
                <a:spcPts val="0"/>
              </a:spcBef>
              <a:spcAft>
                <a:spcPts val="600"/>
              </a:spcAft>
              <a:buNone/>
            </a:pPr>
            <a:r>
              <a:rPr lang="uk-UA" sz="2900" b="1" dirty="0" smtClean="0"/>
              <a:t>Висока цифровізація України створює можливість для </a:t>
            </a:r>
            <a:r>
              <a:rPr lang="ru-RU" sz="2900" b="1" dirty="0"/>
              <a:t>відповідального використання ШІ у правосудді</a:t>
            </a:r>
            <a:endParaRPr lang="uk-UA" sz="2900" b="1"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19</a:t>
            </a:fld>
            <a:endParaRPr lang="en-US" sz="1400" dirty="0">
              <a:solidFill>
                <a:srgbClr val="002949"/>
              </a:solidFill>
            </a:endParaRPr>
          </a:p>
        </p:txBody>
      </p:sp>
    </p:spTree>
    <p:extLst>
      <p:ext uri="{BB962C8B-B14F-4D97-AF65-F5344CB8AC3E}">
        <p14:creationId xmlns:p14="http://schemas.microsoft.com/office/powerpoint/2010/main" val="148206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4BD08-F0D9-4EB5-AA18-576E2A94D4CD}"/>
              </a:ext>
            </a:extLst>
          </p:cNvPr>
          <p:cNvSpPr>
            <a:spLocks noGrp="1"/>
          </p:cNvSpPr>
          <p:nvPr>
            <p:ph type="title"/>
          </p:nvPr>
        </p:nvSpPr>
        <p:spPr>
          <a:xfrm>
            <a:off x="775880" y="377507"/>
            <a:ext cx="10515600" cy="615715"/>
          </a:xfrm>
        </p:spPr>
        <p:txBody>
          <a:bodyPr/>
          <a:lstStyle/>
          <a:p>
            <a:pPr algn="ctr"/>
            <a:r>
              <a:rPr lang="uk-UA" sz="4000" b="1" dirty="0">
                <a:solidFill>
                  <a:srgbClr val="004E9E"/>
                </a:solidFill>
                <a:ea typeface="Roboto Condensed Light" panose="02000000000000000000" pitchFamily="2" charset="0"/>
                <a:cs typeface="Times New Roman" panose="02020603050405020304" pitchFamily="18" charset="0"/>
              </a:rPr>
              <a:t>ПЛАН</a:t>
            </a:r>
            <a:endParaRPr lang="uk-UA" sz="40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D4F2DC3E-5ADF-4808-A3C6-34A83DDC7E34}"/>
              </a:ext>
            </a:extLst>
          </p:cNvPr>
          <p:cNvSpPr>
            <a:spLocks noGrp="1"/>
          </p:cNvSpPr>
          <p:nvPr>
            <p:ph idx="1"/>
          </p:nvPr>
        </p:nvSpPr>
        <p:spPr>
          <a:xfrm>
            <a:off x="327804" y="1019867"/>
            <a:ext cx="11395494" cy="4844912"/>
          </a:xfrm>
        </p:spPr>
        <p:txBody>
          <a:bodyPr/>
          <a:lstStyle/>
          <a:p>
            <a:pPr marL="742950" indent="-514350" algn="just">
              <a:lnSpc>
                <a:spcPct val="100000"/>
              </a:lnSpc>
              <a:spcBef>
                <a:spcPts val="0"/>
              </a:spcBef>
              <a:spcAft>
                <a:spcPts val="0"/>
              </a:spcAft>
              <a:buFont typeface="+mj-lt"/>
              <a:buAutoNum type="arabicPeriod"/>
            </a:pPr>
            <a:r>
              <a:rPr lang="uk-UA" sz="3100" dirty="0" smtClean="0">
                <a:solidFill>
                  <a:srgbClr val="002949"/>
                </a:solidFill>
                <a:ea typeface="Roboto Condensed Light" panose="02000000000000000000" pitchFamily="2" charset="0"/>
              </a:rPr>
              <a:t>Конституція України: </a:t>
            </a:r>
            <a:r>
              <a:rPr lang="uk-UA" sz="3100" dirty="0">
                <a:solidFill>
                  <a:srgbClr val="002949"/>
                </a:solidFill>
                <a:ea typeface="Roboto Condensed Light" panose="02000000000000000000" pitchFamily="2" charset="0"/>
              </a:rPr>
              <a:t>доступ до суду </a:t>
            </a:r>
            <a:r>
              <a:rPr lang="ru-RU" sz="3100" dirty="0">
                <a:solidFill>
                  <a:srgbClr val="002949"/>
                </a:solidFill>
                <a:ea typeface="Roboto Condensed Light" panose="02000000000000000000" pitchFamily="2" charset="0"/>
              </a:rPr>
              <a:t>та межі </a:t>
            </a:r>
            <a:r>
              <a:rPr lang="uk-UA" sz="3100" dirty="0" smtClean="0">
                <a:solidFill>
                  <a:srgbClr val="002949"/>
                </a:solidFill>
                <a:ea typeface="Roboto Condensed Light" panose="02000000000000000000" pitchFamily="2" charset="0"/>
              </a:rPr>
              <a:t>автоматизованого</a:t>
            </a:r>
            <a:r>
              <a:rPr lang="ru-RU" sz="3100" dirty="0" smtClean="0">
                <a:solidFill>
                  <a:srgbClr val="002949"/>
                </a:solidFill>
                <a:ea typeface="Roboto Condensed Light" panose="02000000000000000000" pitchFamily="2" charset="0"/>
              </a:rPr>
              <a:t> </a:t>
            </a:r>
            <a:r>
              <a:rPr lang="ru-RU" sz="3100" dirty="0">
                <a:solidFill>
                  <a:srgbClr val="002949"/>
                </a:solidFill>
                <a:ea typeface="Roboto Condensed Light" panose="02000000000000000000" pitchFamily="2" charset="0"/>
              </a:rPr>
              <a:t>розгляду </a:t>
            </a:r>
            <a:r>
              <a:rPr lang="ru-RU" sz="3100" dirty="0" smtClean="0">
                <a:solidFill>
                  <a:srgbClr val="002949"/>
                </a:solidFill>
                <a:ea typeface="Roboto Condensed Light" panose="02000000000000000000" pitchFamily="2" charset="0"/>
              </a:rPr>
              <a:t>справ</a:t>
            </a:r>
          </a:p>
          <a:p>
            <a:pPr marL="742950" indent="-514350" algn="just">
              <a:lnSpc>
                <a:spcPct val="100000"/>
              </a:lnSpc>
              <a:spcBef>
                <a:spcPts val="0"/>
              </a:spcBef>
              <a:spcAft>
                <a:spcPts val="0"/>
              </a:spcAft>
              <a:buFont typeface="+mj-lt"/>
              <a:buAutoNum type="arabicPeriod"/>
            </a:pPr>
            <a:r>
              <a:rPr lang="uk-UA" sz="3100" dirty="0" smtClean="0">
                <a:solidFill>
                  <a:srgbClr val="002949"/>
                </a:solidFill>
                <a:ea typeface="Roboto Condensed Light" panose="02000000000000000000" pitchFamily="2" charset="0"/>
              </a:rPr>
              <a:t>Новий технологічний рівень</a:t>
            </a:r>
            <a:r>
              <a:rPr lang="ru-RU" sz="3100" dirty="0" smtClean="0">
                <a:solidFill>
                  <a:srgbClr val="002949"/>
                </a:solidFill>
                <a:ea typeface="Roboto Condensed Light" panose="02000000000000000000" pitchFamily="2" charset="0"/>
              </a:rPr>
              <a:t> </a:t>
            </a:r>
            <a:r>
              <a:rPr lang="ru-RU" sz="3100" dirty="0">
                <a:solidFill>
                  <a:srgbClr val="002949"/>
                </a:solidFill>
                <a:ea typeface="Roboto Condensed Light" panose="02000000000000000000" pitchFamily="2" charset="0"/>
              </a:rPr>
              <a:t>ШІ: можливості та ризики для судової </a:t>
            </a:r>
            <a:r>
              <a:rPr lang="ru-RU" sz="3100" dirty="0" smtClean="0">
                <a:solidFill>
                  <a:srgbClr val="002949"/>
                </a:solidFill>
                <a:ea typeface="Roboto Condensed Light" panose="02000000000000000000" pitchFamily="2" charset="0"/>
              </a:rPr>
              <a:t>діяльності</a:t>
            </a:r>
          </a:p>
          <a:p>
            <a:pPr marL="742950" indent="-514350" algn="just">
              <a:lnSpc>
                <a:spcPct val="100000"/>
              </a:lnSpc>
              <a:spcBef>
                <a:spcPts val="0"/>
              </a:spcBef>
              <a:spcAft>
                <a:spcPts val="0"/>
              </a:spcAft>
              <a:buFont typeface="+mj-lt"/>
              <a:buAutoNum type="arabicPeriod"/>
            </a:pPr>
            <a:r>
              <a:rPr lang="uk-UA" sz="3100" dirty="0" smtClean="0">
                <a:solidFill>
                  <a:srgbClr val="002949"/>
                </a:solidFill>
                <a:ea typeface="Roboto Condensed Light" panose="02000000000000000000" pitchFamily="2" charset="0"/>
              </a:rPr>
              <a:t>Міжнародні стандарти: прозорість, пояснюваність та людський контроль</a:t>
            </a:r>
          </a:p>
          <a:p>
            <a:pPr marL="742950" indent="-514350" algn="just">
              <a:lnSpc>
                <a:spcPct val="100000"/>
              </a:lnSpc>
              <a:spcBef>
                <a:spcPts val="0"/>
              </a:spcBef>
              <a:spcAft>
                <a:spcPts val="0"/>
              </a:spcAft>
              <a:buFont typeface="+mj-lt"/>
              <a:buAutoNum type="arabicPeriod"/>
            </a:pPr>
            <a:r>
              <a:rPr lang="uk-UA" sz="3100" dirty="0" smtClean="0">
                <a:solidFill>
                  <a:srgbClr val="002949"/>
                </a:solidFill>
                <a:ea typeface="Roboto Condensed Light" panose="02000000000000000000" pitchFamily="2" charset="0"/>
              </a:rPr>
              <a:t>Українська </a:t>
            </a:r>
            <a:r>
              <a:rPr lang="ru-RU" sz="3100" dirty="0">
                <a:solidFill>
                  <a:srgbClr val="002949"/>
                </a:solidFill>
                <a:ea typeface="Roboto Condensed Light" panose="02000000000000000000" pitchFamily="2" charset="0"/>
              </a:rPr>
              <a:t>модель допустимого використання ШІ: Кодекс суддівської </a:t>
            </a:r>
            <a:r>
              <a:rPr lang="ru-RU" sz="3100" dirty="0" smtClean="0">
                <a:solidFill>
                  <a:srgbClr val="002949"/>
                </a:solidFill>
                <a:ea typeface="Roboto Condensed Light" panose="02000000000000000000" pitchFamily="2" charset="0"/>
              </a:rPr>
              <a:t>етики та Коментар до нього, </a:t>
            </a:r>
            <a:r>
              <a:rPr lang="ru-RU" sz="3100" dirty="0">
                <a:solidFill>
                  <a:srgbClr val="002949"/>
                </a:solidFill>
                <a:ea typeface="Roboto Condensed Light" panose="02000000000000000000" pitchFamily="2" charset="0"/>
              </a:rPr>
              <a:t>Положення </a:t>
            </a:r>
            <a:r>
              <a:rPr lang="ru-RU" sz="3100" dirty="0" smtClean="0">
                <a:solidFill>
                  <a:srgbClr val="002949"/>
                </a:solidFill>
                <a:ea typeface="Roboto Condensed Light" panose="02000000000000000000" pitchFamily="2" charset="0"/>
              </a:rPr>
              <a:t>ВС</a:t>
            </a:r>
            <a:endParaRPr lang="uk-UA" sz="3100" dirty="0">
              <a:solidFill>
                <a:srgbClr val="002949"/>
              </a:solidFill>
              <a:ea typeface="Roboto Condensed Light" panose="02000000000000000000" pitchFamily="2" charset="0"/>
            </a:endParaRPr>
          </a:p>
          <a:p>
            <a:pPr marL="742950" indent="-514350" algn="just">
              <a:lnSpc>
                <a:spcPct val="100000"/>
              </a:lnSpc>
              <a:spcBef>
                <a:spcPts val="0"/>
              </a:spcBef>
              <a:spcAft>
                <a:spcPts val="0"/>
              </a:spcAft>
              <a:buFont typeface="+mj-lt"/>
              <a:buAutoNum type="arabicPeriod"/>
            </a:pPr>
            <a:r>
              <a:rPr lang="uk-UA" sz="3100" dirty="0" smtClean="0">
                <a:solidFill>
                  <a:srgbClr val="002949"/>
                </a:solidFill>
                <a:ea typeface="Roboto Condensed Light" panose="02000000000000000000" pitchFamily="2" charset="0"/>
              </a:rPr>
              <a:t>Висновки</a:t>
            </a:r>
            <a:endParaRPr lang="uk-UA" sz="3100" dirty="0">
              <a:solidFill>
                <a:srgbClr val="002949"/>
              </a:solidFill>
              <a:ea typeface="Roboto Condensed Light" panose="02000000000000000000" pitchFamily="2" charset="0"/>
            </a:endParaRPr>
          </a:p>
          <a:p>
            <a:pPr marL="742950" indent="-514350" algn="just">
              <a:lnSpc>
                <a:spcPct val="100000"/>
              </a:lnSpc>
              <a:spcBef>
                <a:spcPts val="0"/>
              </a:spcBef>
              <a:spcAft>
                <a:spcPts val="0"/>
              </a:spcAft>
              <a:buFont typeface="+mj-lt"/>
              <a:buAutoNum type="arabicPeriod"/>
            </a:pPr>
            <a:endParaRPr lang="uk-UA" sz="3200" dirty="0">
              <a:solidFill>
                <a:srgbClr val="002949"/>
              </a:solidFill>
              <a:ea typeface="Roboto Condensed Light" panose="02000000000000000000" pitchFamily="2" charset="0"/>
            </a:endParaRPr>
          </a:p>
          <a:p>
            <a:pPr indent="0" algn="just">
              <a:lnSpc>
                <a:spcPct val="100000"/>
              </a:lnSpc>
              <a:spcBef>
                <a:spcPts val="0"/>
              </a:spcBef>
              <a:spcAft>
                <a:spcPts val="0"/>
              </a:spcAft>
              <a:buNone/>
            </a:pPr>
            <a:endParaRPr lang="uk-UA" sz="32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CA77A9D9-3E2B-C681-F9EB-E242D9928926}"/>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133A3BD-2DC3-62CD-3A71-C6A17C0442C8}"/>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A6F1101B-7D7C-E6B7-6DD0-F14888F88B54}"/>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B2189E4C-2AA1-F723-5FBB-478D01D2618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2</a:t>
            </a:r>
            <a:endParaRPr lang="en-US" sz="1400" dirty="0">
              <a:solidFill>
                <a:srgbClr val="002949"/>
              </a:solidFill>
            </a:endParaRPr>
          </a:p>
        </p:txBody>
      </p:sp>
    </p:spTree>
    <p:extLst>
      <p:ext uri="{BB962C8B-B14F-4D97-AF65-F5344CB8AC3E}">
        <p14:creationId xmlns:p14="http://schemas.microsoft.com/office/powerpoint/2010/main" val="235235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587037" y="377505"/>
            <a:ext cx="11252866" cy="1238129"/>
          </a:xfrm>
        </p:spPr>
        <p:txBody>
          <a:bodyPr/>
          <a:lstStyle/>
          <a:p>
            <a:pPr algn="ctr"/>
            <a:r>
              <a:rPr lang="en-US" sz="3000" dirty="0" smtClean="0">
                <a:solidFill>
                  <a:srgbClr val="004E9E"/>
                </a:solidFill>
                <a:ea typeface="Roboto Condensed Light" panose="02000000000000000000" pitchFamily="2" charset="0"/>
              </a:rPr>
              <a:t>HUDERIA</a:t>
            </a:r>
            <a:r>
              <a:rPr lang="en-US" sz="3000" dirty="0">
                <a:solidFill>
                  <a:srgbClr val="004E9E"/>
                </a:solidFill>
                <a:ea typeface="Roboto Condensed Light" panose="02000000000000000000" pitchFamily="2" charset="0"/>
              </a:rPr>
              <a:t>: Human Rights, Democracy and Rule of Law Impact </a:t>
            </a:r>
            <a:r>
              <a:rPr lang="en-US" sz="3000" dirty="0" smtClean="0">
                <a:solidFill>
                  <a:srgbClr val="004E9E"/>
                </a:solidFill>
                <a:ea typeface="Roboto Condensed Light" panose="02000000000000000000" pitchFamily="2" charset="0"/>
              </a:rPr>
              <a:t>Assessment</a:t>
            </a:r>
            <a:r>
              <a:rPr lang="uk-UA" sz="3000" dirty="0" smtClean="0">
                <a:solidFill>
                  <a:srgbClr val="004E9E"/>
                </a:solidFill>
                <a:ea typeface="Roboto Condensed Light" panose="02000000000000000000" pitchFamily="2" charset="0"/>
              </a:rPr>
              <a:t> </a:t>
            </a:r>
            <a:r>
              <a:rPr lang="en-US" sz="3000" dirty="0" smtClean="0">
                <a:solidFill>
                  <a:srgbClr val="004E9E"/>
                </a:solidFill>
                <a:ea typeface="Roboto Condensed Light" panose="02000000000000000000" pitchFamily="2" charset="0"/>
              </a:rPr>
              <a:t>Council </a:t>
            </a:r>
            <a:r>
              <a:rPr lang="en-US" sz="3000" dirty="0">
                <a:solidFill>
                  <a:srgbClr val="004E9E"/>
                </a:solidFill>
                <a:ea typeface="Roboto Condensed Light" panose="02000000000000000000" pitchFamily="2" charset="0"/>
              </a:rPr>
              <a:t>of </a:t>
            </a:r>
            <a:r>
              <a:rPr lang="en-US" sz="3000" dirty="0" smtClean="0">
                <a:solidFill>
                  <a:srgbClr val="004E9E"/>
                </a:solidFill>
                <a:ea typeface="Roboto Condensed Light" panose="02000000000000000000" pitchFamily="2" charset="0"/>
              </a:rPr>
              <a:t>Europe</a:t>
            </a:r>
            <a:r>
              <a:rPr lang="uk-UA" sz="3000" dirty="0" smtClean="0">
                <a:solidFill>
                  <a:srgbClr val="004E9E"/>
                </a:solidFill>
                <a:ea typeface="Roboto Condensed Light" panose="02000000000000000000" pitchFamily="2" charset="0"/>
              </a:rPr>
              <a:t/>
            </a:r>
            <a:br>
              <a:rPr lang="uk-UA" sz="3000" dirty="0" smtClean="0">
                <a:solidFill>
                  <a:srgbClr val="004E9E"/>
                </a:solidFill>
                <a:ea typeface="Roboto Condensed Light" panose="02000000000000000000" pitchFamily="2" charset="0"/>
              </a:rPr>
            </a:br>
            <a:r>
              <a:rPr lang="en-US" sz="1600" dirty="0">
                <a:solidFill>
                  <a:srgbClr val="004E9E"/>
                </a:solidFill>
                <a:ea typeface="Roboto Condensed Light" panose="02000000000000000000" pitchFamily="2" charset="0"/>
                <a:hlinkClick r:id="rId2"/>
              </a:rPr>
              <a:t>https://</a:t>
            </a:r>
            <a:r>
              <a:rPr lang="en-US" sz="1600" dirty="0" smtClean="0">
                <a:solidFill>
                  <a:srgbClr val="004E9E"/>
                </a:solidFill>
                <a:ea typeface="Roboto Condensed Light" panose="02000000000000000000" pitchFamily="2" charset="0"/>
                <a:hlinkClick r:id="rId2"/>
              </a:rPr>
              <a:t>www.coe.int/en/web/artificial-intelligence/huderia-risk-and-impact-assessment-of-ai-systems</a:t>
            </a:r>
            <a:r>
              <a:rPr lang="en-US" sz="1600" dirty="0">
                <a:solidFill>
                  <a:srgbClr val="004E9E"/>
                </a:solidFill>
                <a:ea typeface="Roboto Condensed Light" panose="02000000000000000000" pitchFamily="2" charset="0"/>
              </a:rPr>
              <a:t/>
            </a:r>
            <a:br>
              <a:rPr lang="en-US" sz="1600" dirty="0">
                <a:solidFill>
                  <a:srgbClr val="004E9E"/>
                </a:solidFill>
                <a:ea typeface="Roboto Condensed Light" panose="02000000000000000000" pitchFamily="2" charset="0"/>
              </a:rPr>
            </a:br>
            <a:endParaRPr lang="uk-UA" sz="16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656145"/>
            <a:ext cx="11395494" cy="4208633"/>
          </a:xfrm>
        </p:spPr>
        <p:txBody>
          <a:bodyPr/>
          <a:lstStyle/>
          <a:p>
            <a:pPr indent="0" algn="just">
              <a:lnSpc>
                <a:spcPct val="100000"/>
              </a:lnSpc>
              <a:spcBef>
                <a:spcPts val="0"/>
              </a:spcBef>
              <a:spcAft>
                <a:spcPts val="0"/>
              </a:spcAft>
              <a:buNone/>
            </a:pPr>
            <a:r>
              <a:rPr lang="en-US" sz="3200" dirty="0"/>
              <a:t>HUDERIA </a:t>
            </a:r>
            <a:r>
              <a:rPr lang="uk-UA" sz="3200" dirty="0"/>
              <a:t>дає структуровані орієнтири для оцінки ризиків і впливу ШІ на права людини, демократію та верховенство права</a:t>
            </a:r>
            <a:r>
              <a:rPr lang="uk-UA" sz="3200" dirty="0" smtClean="0"/>
              <a:t>. Оцінювання </a:t>
            </a:r>
            <a:r>
              <a:rPr lang="uk-UA" sz="3200" dirty="0"/>
              <a:t>має охоплювати контекст, дизайн, впровадження системи, потенційні ризики та заходи пом’якшення</a:t>
            </a:r>
            <a:r>
              <a:rPr lang="uk-UA" sz="3200" dirty="0" smtClean="0"/>
              <a:t>.</a:t>
            </a:r>
          </a:p>
          <a:p>
            <a:pPr indent="0" algn="just">
              <a:lnSpc>
                <a:spcPct val="100000"/>
              </a:lnSpc>
              <a:spcBef>
                <a:spcPts val="0"/>
              </a:spcBef>
              <a:spcAft>
                <a:spcPts val="0"/>
              </a:spcAft>
              <a:buNone/>
            </a:pPr>
            <a:endParaRPr lang="uk-UA" sz="1800" dirty="0"/>
          </a:p>
          <a:p>
            <a:pPr indent="0" algn="just">
              <a:lnSpc>
                <a:spcPct val="100000"/>
              </a:lnSpc>
              <a:spcBef>
                <a:spcPts val="0"/>
              </a:spcBef>
              <a:spcAft>
                <a:spcPts val="0"/>
              </a:spcAft>
              <a:buNone/>
            </a:pPr>
            <a:r>
              <a:rPr lang="uk-UA" sz="3200" i="1" dirty="0" smtClean="0"/>
              <a:t>Судовий </a:t>
            </a:r>
            <a:r>
              <a:rPr lang="uk-UA" sz="3200" i="1" dirty="0"/>
              <a:t>ШІ треба оцінювати до впровадження, а не після шкоди. Ключові критерії — прозорість, недискримінація, якість даних, людський контроль і доступ до засобів захисту.</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20</a:t>
            </a:fld>
            <a:endParaRPr lang="en-US" sz="1400" dirty="0">
              <a:solidFill>
                <a:srgbClr val="002949"/>
              </a:solidFill>
            </a:endParaRPr>
          </a:p>
        </p:txBody>
      </p:sp>
    </p:spTree>
    <p:extLst>
      <p:ext uri="{BB962C8B-B14F-4D97-AF65-F5344CB8AC3E}">
        <p14:creationId xmlns:p14="http://schemas.microsoft.com/office/powerpoint/2010/main" val="3067111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en-US" sz="3000" b="1" dirty="0">
                <a:solidFill>
                  <a:srgbClr val="004E9E"/>
                </a:solidFill>
                <a:ea typeface="Roboto Condensed Light" panose="02000000000000000000" pitchFamily="2" charset="0"/>
                <a:cs typeface="Times New Roman" panose="02020603050405020304" pitchFamily="18" charset="0"/>
              </a:rPr>
              <a:t>Opinion № 26 (2023) of CCJE Moving forward: the use of assistive technology in the judiciary</a:t>
            </a:r>
            <a:br>
              <a:rPr lang="en-US" sz="3000" b="1" dirty="0">
                <a:solidFill>
                  <a:srgbClr val="004E9E"/>
                </a:solidFill>
                <a:ea typeface="Roboto Condensed Light" panose="02000000000000000000" pitchFamily="2" charset="0"/>
                <a:cs typeface="Times New Roman" panose="02020603050405020304" pitchFamily="18" charset="0"/>
              </a:rPr>
            </a:br>
            <a:r>
              <a:rPr lang="en-US" sz="1400" b="1" dirty="0">
                <a:solidFill>
                  <a:srgbClr val="004E9E"/>
                </a:solidFill>
                <a:ea typeface="Roboto Condensed Light" panose="02000000000000000000" pitchFamily="2" charset="0"/>
                <a:cs typeface="Times New Roman" panose="02020603050405020304" pitchFamily="18" charset="0"/>
                <a:hlinkClick r:id="rId2"/>
              </a:rPr>
              <a:t>https://rm.coe.int/ccje-opinion-no-26-2023-final/1680adade7</a:t>
            </a:r>
            <a:r>
              <a:rPr lang="uk-UA" sz="1400" b="1" dirty="0">
                <a:solidFill>
                  <a:srgbClr val="004E9E"/>
                </a:solidFill>
                <a:ea typeface="Roboto Condensed Light" panose="02000000000000000000" pitchFamily="2" charset="0"/>
                <a:cs typeface="Times New Roman" panose="02020603050405020304" pitchFamily="18" charset="0"/>
              </a:rPr>
              <a:t> </a:t>
            </a:r>
            <a:r>
              <a:rPr lang="en-US" sz="14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indent="0" algn="just">
              <a:lnSpc>
                <a:spcPct val="100000"/>
              </a:lnSpc>
              <a:spcBef>
                <a:spcPts val="0"/>
              </a:spcBef>
              <a:spcAft>
                <a:spcPts val="0"/>
              </a:spcAft>
              <a:buNone/>
            </a:pPr>
            <a:r>
              <a:rPr lang="uk-UA" sz="2200" dirty="0">
                <a:solidFill>
                  <a:srgbClr val="002949"/>
                </a:solidFill>
                <a:ea typeface="Roboto Condensed Light" panose="02000000000000000000" pitchFamily="2" charset="0"/>
              </a:rPr>
              <a:t>Д</a:t>
            </a:r>
            <a:r>
              <a:rPr lang="uk-UA" sz="2200" dirty="0" smtClean="0">
                <a:solidFill>
                  <a:srgbClr val="002949"/>
                </a:solidFill>
                <a:ea typeface="Roboto Condensed Light" panose="02000000000000000000" pitchFamily="2" charset="0"/>
              </a:rPr>
              <a:t>опустимі сфери використання ШІ: </a:t>
            </a:r>
          </a:p>
          <a:p>
            <a:pPr marL="685800" indent="-457200" algn="just">
              <a:lnSpc>
                <a:spcPct val="100000"/>
              </a:lnSpc>
              <a:spcBef>
                <a:spcPts val="0"/>
              </a:spcBef>
              <a:spcAft>
                <a:spcPts val="0"/>
              </a:spcAft>
              <a:buFont typeface="+mj-lt"/>
              <a:buAutoNum type="arabicPeriod"/>
            </a:pPr>
            <a:r>
              <a:rPr lang="uk-UA" sz="2200" dirty="0" smtClean="0">
                <a:solidFill>
                  <a:srgbClr val="002949"/>
                </a:solidFill>
                <a:ea typeface="Roboto Condensed Light" panose="02000000000000000000" pitchFamily="2" charset="0"/>
              </a:rPr>
              <a:t>переклад </a:t>
            </a:r>
            <a:r>
              <a:rPr lang="uk-UA" sz="2200" dirty="0">
                <a:solidFill>
                  <a:srgbClr val="002949"/>
                </a:solidFill>
                <a:ea typeface="Roboto Condensed Light" panose="02000000000000000000" pitchFamily="2" charset="0"/>
              </a:rPr>
              <a:t>мови або доказів, голосовий диктант та послуги </a:t>
            </a:r>
            <a:r>
              <a:rPr lang="uk-UA" sz="2200" dirty="0" smtClean="0">
                <a:solidFill>
                  <a:srgbClr val="002949"/>
                </a:solidFill>
                <a:ea typeface="Roboto Condensed Light" panose="02000000000000000000" pitchFamily="2" charset="0"/>
              </a:rPr>
              <a:t>транскрипції</a:t>
            </a:r>
          </a:p>
          <a:p>
            <a:pPr marL="685800" indent="-457200" algn="just">
              <a:lnSpc>
                <a:spcPct val="100000"/>
              </a:lnSpc>
              <a:spcBef>
                <a:spcPts val="0"/>
              </a:spcBef>
              <a:spcAft>
                <a:spcPts val="0"/>
              </a:spcAft>
              <a:buFont typeface="+mj-lt"/>
              <a:buAutoNum type="arabicPeriod"/>
            </a:pPr>
            <a:r>
              <a:rPr lang="uk-UA" sz="2200" dirty="0" smtClean="0">
                <a:solidFill>
                  <a:srgbClr val="002949"/>
                </a:solidFill>
                <a:ea typeface="Roboto Condensed Light" panose="02000000000000000000" pitchFamily="2" charset="0"/>
              </a:rPr>
              <a:t>підготовка </a:t>
            </a:r>
            <a:r>
              <a:rPr lang="uk-UA" sz="2200" dirty="0">
                <a:solidFill>
                  <a:srgbClr val="002949"/>
                </a:solidFill>
                <a:ea typeface="Roboto Condensed Light" panose="02000000000000000000" pitchFamily="2" charset="0"/>
              </a:rPr>
              <a:t>документів (включаючи аналітичні довідки у справах), оцінка доказів за допомогою технології електронного розкриття (</a:t>
            </a:r>
            <a:r>
              <a:rPr lang="en-US" sz="2200" dirty="0">
                <a:solidFill>
                  <a:srgbClr val="002949"/>
                </a:solidFill>
                <a:ea typeface="Roboto Condensed Light" panose="02000000000000000000" pitchFamily="2" charset="0"/>
              </a:rPr>
              <a:t>e-disclosure)</a:t>
            </a:r>
          </a:p>
          <a:p>
            <a:pPr marL="685800" indent="-457200" algn="just">
              <a:lnSpc>
                <a:spcPct val="100000"/>
              </a:lnSpc>
              <a:spcBef>
                <a:spcPts val="0"/>
              </a:spcBef>
              <a:spcAft>
                <a:spcPts val="0"/>
              </a:spcAft>
              <a:buFont typeface="+mj-lt"/>
              <a:buAutoNum type="arabicPeriod"/>
            </a:pPr>
            <a:r>
              <a:rPr lang="uk-UA" sz="2200" dirty="0">
                <a:solidFill>
                  <a:srgbClr val="002949"/>
                </a:solidFill>
                <a:ea typeface="Roboto Condensed Light" panose="02000000000000000000" pitchFamily="2" charset="0"/>
              </a:rPr>
              <a:t>ідентифікація та аналіз характеристик сторін судового процесу для виявлення бар'єрів у доступності для сторін, які мають специфічні характеристики або вразливості</a:t>
            </a:r>
          </a:p>
          <a:p>
            <a:pPr marL="685800" indent="-457200" algn="just">
              <a:lnSpc>
                <a:spcPct val="100000"/>
              </a:lnSpc>
              <a:spcBef>
                <a:spcPts val="0"/>
              </a:spcBef>
              <a:spcAft>
                <a:spcPts val="0"/>
              </a:spcAft>
              <a:buFont typeface="+mj-lt"/>
              <a:buAutoNum type="arabicPeriod"/>
            </a:pPr>
            <a:r>
              <a:rPr lang="uk-UA" sz="2200" dirty="0">
                <a:solidFill>
                  <a:srgbClr val="002949"/>
                </a:solidFill>
                <a:ea typeface="Roboto Condensed Light" panose="02000000000000000000" pitchFamily="2" charset="0"/>
              </a:rPr>
              <a:t>ефективне сортування справ, ідентифікація проваджень, які потенційно придатні для спрощених або скорочених процедур, що дозволяє обробляти їх автоматично</a:t>
            </a:r>
          </a:p>
          <a:p>
            <a:pPr marL="685800" indent="-457200" algn="just">
              <a:lnSpc>
                <a:spcPct val="100000"/>
              </a:lnSpc>
              <a:spcBef>
                <a:spcPts val="0"/>
              </a:spcBef>
              <a:spcAft>
                <a:spcPts val="0"/>
              </a:spcAft>
              <a:buFont typeface="+mj-lt"/>
              <a:buAutoNum type="arabicPeriod"/>
            </a:pPr>
            <a:r>
              <a:rPr lang="uk-UA" sz="2200" dirty="0">
                <a:solidFill>
                  <a:srgbClr val="002949"/>
                </a:solidFill>
                <a:ea typeface="Roboto Condensed Light" panose="02000000000000000000" pitchFamily="2" charset="0"/>
              </a:rPr>
              <a:t>надання сторонам рекомендацій щодо відповідних форм врегулювання спору</a:t>
            </a:r>
          </a:p>
          <a:p>
            <a:pPr marL="685800" indent="-457200" algn="just">
              <a:lnSpc>
                <a:spcPct val="100000"/>
              </a:lnSpc>
              <a:spcBef>
                <a:spcPts val="0"/>
              </a:spcBef>
              <a:spcAft>
                <a:spcPts val="0"/>
              </a:spcAft>
              <a:buFont typeface="+mj-lt"/>
              <a:buAutoNum type="arabicPeriod"/>
            </a:pPr>
            <a:r>
              <a:rPr lang="uk-UA" sz="2200" dirty="0">
                <a:solidFill>
                  <a:srgbClr val="002949"/>
                </a:solidFill>
                <a:ea typeface="Roboto Condensed Light" panose="02000000000000000000" pitchFamily="2" charset="0"/>
              </a:rPr>
              <a:t>застосування інструментів електронних переговорів (</a:t>
            </a:r>
            <a:r>
              <a:rPr lang="en-US" sz="2200" dirty="0">
                <a:solidFill>
                  <a:srgbClr val="002949"/>
                </a:solidFill>
                <a:ea typeface="Roboto Condensed Light" panose="02000000000000000000" pitchFamily="2" charset="0"/>
              </a:rPr>
              <a:t>e-negotiation) </a:t>
            </a:r>
            <a:r>
              <a:rPr lang="uk-UA" sz="2200" dirty="0">
                <a:solidFill>
                  <a:srgbClr val="002949"/>
                </a:solidFill>
                <a:ea typeface="Roboto Condensed Light" panose="02000000000000000000" pitchFamily="2" charset="0"/>
              </a:rPr>
              <a:t>або електронної медіації (</a:t>
            </a:r>
            <a:r>
              <a:rPr lang="en-US" sz="2200" dirty="0">
                <a:solidFill>
                  <a:srgbClr val="002949"/>
                </a:solidFill>
                <a:ea typeface="Roboto Condensed Light" panose="02000000000000000000" pitchFamily="2" charset="0"/>
              </a:rPr>
              <a:t>e-mediation)</a:t>
            </a:r>
          </a:p>
          <a:p>
            <a:pPr marL="685800" indent="-457200" algn="just">
              <a:lnSpc>
                <a:spcPct val="100000"/>
              </a:lnSpc>
              <a:spcBef>
                <a:spcPts val="0"/>
              </a:spcBef>
              <a:spcAft>
                <a:spcPts val="0"/>
              </a:spcAft>
              <a:buFont typeface="+mj-lt"/>
              <a:buAutoNum type="arabicPeriod"/>
            </a:pPr>
            <a:r>
              <a:rPr lang="uk-UA" sz="2200" dirty="0">
                <a:solidFill>
                  <a:srgbClr val="002949"/>
                </a:solidFill>
                <a:ea typeface="Roboto Condensed Light" panose="02000000000000000000" pitchFamily="2" charset="0"/>
              </a:rPr>
              <a:t>прогнозування потенційного результату провадження для сприяння врегулюванню спору.</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21</a:t>
            </a:r>
            <a:endParaRPr lang="en-US" sz="1400" dirty="0">
              <a:solidFill>
                <a:srgbClr val="002949"/>
              </a:solidFill>
            </a:endParaRPr>
          </a:p>
        </p:txBody>
      </p:sp>
    </p:spTree>
    <p:extLst>
      <p:ext uri="{BB962C8B-B14F-4D97-AF65-F5344CB8AC3E}">
        <p14:creationId xmlns:p14="http://schemas.microsoft.com/office/powerpoint/2010/main" val="816777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en-US" sz="3200" b="1" dirty="0">
                <a:solidFill>
                  <a:srgbClr val="004E9E"/>
                </a:solidFill>
                <a:ea typeface="Roboto Condensed Light" panose="02000000000000000000" pitchFamily="2" charset="0"/>
                <a:cs typeface="Times New Roman" panose="02020603050405020304" pitchFamily="18" charset="0"/>
              </a:rPr>
              <a:t>Opinion № 26 (2023) of CCJE Moving forward: the use of assistive technology in the judiciary</a:t>
            </a:r>
            <a:r>
              <a:rPr lang="en-US" sz="2800" b="1" dirty="0">
                <a:solidFill>
                  <a:srgbClr val="004E9E"/>
                </a:solidFill>
                <a:ea typeface="Roboto Condensed Light" panose="02000000000000000000" pitchFamily="2" charset="0"/>
                <a:cs typeface="Times New Roman" panose="02020603050405020304" pitchFamily="18" charset="0"/>
              </a:rPr>
              <a:t/>
            </a:r>
            <a:br>
              <a:rPr lang="en-US" sz="2800" b="1" dirty="0">
                <a:solidFill>
                  <a:srgbClr val="004E9E"/>
                </a:solidFill>
                <a:ea typeface="Roboto Condensed Light" panose="02000000000000000000" pitchFamily="2" charset="0"/>
                <a:cs typeface="Times New Roman" panose="02020603050405020304" pitchFamily="18" charset="0"/>
              </a:rPr>
            </a:br>
            <a:r>
              <a:rPr lang="en-US" sz="2800" b="1" dirty="0">
                <a:solidFill>
                  <a:srgbClr val="004E9E"/>
                </a:solidFill>
                <a:ea typeface="Roboto Condensed Light" panose="02000000000000000000" pitchFamily="2" charset="0"/>
                <a:cs typeface="Times New Roman" panose="02020603050405020304" pitchFamily="18" charset="0"/>
                <a:hlinkClick r:id="rId2"/>
              </a:rPr>
              <a:t>https://rm.coe.int/ccje-opinion-no-26-2023-final/1680adade7</a:t>
            </a:r>
            <a:r>
              <a:rPr lang="uk-UA" sz="2800" b="1" dirty="0">
                <a:solidFill>
                  <a:srgbClr val="004E9E"/>
                </a:solidFill>
                <a:ea typeface="Roboto Condensed Light" panose="02000000000000000000" pitchFamily="2" charset="0"/>
                <a:cs typeface="Times New Roman" panose="02020603050405020304" pitchFamily="18" charset="0"/>
              </a:rPr>
              <a:t> </a:t>
            </a:r>
            <a:r>
              <a:rPr lang="en-US" sz="28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742536"/>
            <a:ext cx="11395494" cy="4122241"/>
          </a:xfrm>
        </p:spPr>
        <p:txBody>
          <a:bodyPr/>
          <a:lstStyle/>
          <a:p>
            <a:pPr indent="0" algn="just">
              <a:lnSpc>
                <a:spcPct val="100000"/>
              </a:lnSpc>
              <a:spcBef>
                <a:spcPts val="0"/>
              </a:spcBef>
              <a:spcAft>
                <a:spcPts val="0"/>
              </a:spcAft>
              <a:buNone/>
            </a:pPr>
            <a:r>
              <a:rPr lang="uk-UA" sz="2000" dirty="0" smtClean="0">
                <a:solidFill>
                  <a:srgbClr val="002949"/>
                </a:solidFill>
                <a:ea typeface="Roboto Condensed Light" panose="02000000000000000000" pitchFamily="2" charset="0"/>
              </a:rPr>
              <a:t>8.</a:t>
            </a:r>
            <a:r>
              <a:rPr lang="uk-UA" sz="2000" dirty="0">
                <a:solidFill>
                  <a:srgbClr val="002949"/>
                </a:solidFill>
                <a:ea typeface="Roboto Condensed Light" panose="02000000000000000000" pitchFamily="2" charset="0"/>
              </a:rPr>
              <a:t>	ідентифікація, групування та управління пілотними справами та/або масовими позовами</a:t>
            </a:r>
          </a:p>
          <a:p>
            <a:pPr indent="0" algn="just">
              <a:lnSpc>
                <a:spcPct val="100000"/>
              </a:lnSpc>
              <a:spcBef>
                <a:spcPts val="0"/>
              </a:spcBef>
              <a:spcAft>
                <a:spcPts val="0"/>
              </a:spcAft>
              <a:buNone/>
            </a:pPr>
            <a:r>
              <a:rPr lang="uk-UA" sz="2000" dirty="0" smtClean="0">
                <a:solidFill>
                  <a:srgbClr val="002949"/>
                </a:solidFill>
                <a:ea typeface="Roboto Condensed Light" panose="02000000000000000000" pitchFamily="2" charset="0"/>
              </a:rPr>
              <a:t>9</a:t>
            </a:r>
            <a:r>
              <a:rPr lang="uk-UA" sz="2000" dirty="0">
                <a:solidFill>
                  <a:srgbClr val="002949"/>
                </a:solidFill>
                <a:ea typeface="Roboto Condensed Light" panose="02000000000000000000" pitchFamily="2" charset="0"/>
              </a:rPr>
              <a:t>.	пришвидшення та більш економічно ефективний правовий пошук, а також підготовка судових рішень</a:t>
            </a:r>
          </a:p>
          <a:p>
            <a:pPr indent="0" algn="just">
              <a:lnSpc>
                <a:spcPct val="100000"/>
              </a:lnSpc>
              <a:spcBef>
                <a:spcPts val="0"/>
              </a:spcBef>
              <a:spcAft>
                <a:spcPts val="0"/>
              </a:spcAft>
              <a:buNone/>
            </a:pPr>
            <a:r>
              <a:rPr lang="uk-UA" sz="2000" dirty="0">
                <a:solidFill>
                  <a:srgbClr val="002949"/>
                </a:solidFill>
                <a:ea typeface="Roboto Condensed Light" panose="02000000000000000000" pitchFamily="2" charset="0"/>
              </a:rPr>
              <a:t>10.	визначення релевантних доказів, а також надання шаблонів судових документів шляхом вилучення інформації зі справ</a:t>
            </a:r>
          </a:p>
          <a:p>
            <a:pPr indent="0" algn="just">
              <a:lnSpc>
                <a:spcPct val="100000"/>
              </a:lnSpc>
              <a:spcBef>
                <a:spcPts val="0"/>
              </a:spcBef>
              <a:spcAft>
                <a:spcPts val="0"/>
              </a:spcAft>
              <a:buNone/>
            </a:pPr>
            <a:r>
              <a:rPr lang="uk-UA" sz="2000" dirty="0">
                <a:solidFill>
                  <a:srgbClr val="002949"/>
                </a:solidFill>
                <a:ea typeface="Roboto Condensed Light" panose="02000000000000000000" pitchFamily="2" charset="0"/>
              </a:rPr>
              <a:t>11.	надання суддям оцінки суті справи та/або прогнозованих результатів провадження як засіб допомоги суддям в оцінці їхніх висновків</a:t>
            </a:r>
          </a:p>
          <a:p>
            <a:pPr indent="0" algn="just">
              <a:lnSpc>
                <a:spcPct val="100000"/>
              </a:lnSpc>
              <a:spcBef>
                <a:spcPts val="0"/>
              </a:spcBef>
              <a:spcAft>
                <a:spcPts val="0"/>
              </a:spcAft>
              <a:buNone/>
            </a:pPr>
            <a:r>
              <a:rPr lang="uk-UA" sz="2000" dirty="0">
                <a:solidFill>
                  <a:srgbClr val="002949"/>
                </a:solidFill>
                <a:ea typeface="Roboto Condensed Light" panose="02000000000000000000" pitchFamily="2" charset="0"/>
              </a:rPr>
              <a:t>12.	і</a:t>
            </a:r>
            <a:r>
              <a:rPr lang="uk-UA" sz="2000" dirty="0" smtClean="0">
                <a:solidFill>
                  <a:srgbClr val="002949"/>
                </a:solidFill>
                <a:ea typeface="Roboto Condensed Light" panose="02000000000000000000" pitchFamily="2" charset="0"/>
              </a:rPr>
              <a:t>нтелектуальні інструменти </a:t>
            </a:r>
            <a:r>
              <a:rPr lang="uk-UA" sz="2000" dirty="0">
                <a:solidFill>
                  <a:srgbClr val="002949"/>
                </a:solidFill>
                <a:ea typeface="Roboto Condensed Light" panose="02000000000000000000" pitchFamily="2" charset="0"/>
              </a:rPr>
              <a:t>правових досліджень, що посилюють здатність аналізувати складні правові бази, включаючи статути та адміністративні акти, а також європейську, національну та порівняльну юриспруденцію</a:t>
            </a:r>
          </a:p>
          <a:p>
            <a:pPr indent="0" algn="just">
              <a:lnSpc>
                <a:spcPct val="100000"/>
              </a:lnSpc>
              <a:spcBef>
                <a:spcPts val="0"/>
              </a:spcBef>
              <a:spcAft>
                <a:spcPts val="0"/>
              </a:spcAft>
              <a:buNone/>
            </a:pPr>
            <a:r>
              <a:rPr lang="uk-UA" sz="2000" dirty="0">
                <a:solidFill>
                  <a:srgbClr val="002949"/>
                </a:solidFill>
                <a:ea typeface="Roboto Condensed Light" panose="02000000000000000000" pitchFamily="2" charset="0"/>
              </a:rPr>
              <a:t>13.	автоматизований розподіл справ між суддями на основі критеріїв, погоджених судовою владою</a:t>
            </a:r>
          </a:p>
          <a:p>
            <a:pPr indent="0" algn="just">
              <a:lnSpc>
                <a:spcPct val="100000"/>
              </a:lnSpc>
              <a:spcBef>
                <a:spcPts val="0"/>
              </a:spcBef>
              <a:spcAft>
                <a:spcPts val="0"/>
              </a:spcAft>
              <a:buNone/>
            </a:pPr>
            <a:r>
              <a:rPr lang="uk-UA" sz="2000" dirty="0">
                <a:solidFill>
                  <a:srgbClr val="002949"/>
                </a:solidFill>
                <a:ea typeface="Roboto Condensed Light" panose="02000000000000000000" pitchFamily="2" charset="0"/>
              </a:rPr>
              <a:t>14.	моніторинг дотримання процесуальних норм, автоматичні нагадування суддям та сторонам про майбутні процесуальні </a:t>
            </a:r>
            <a:r>
              <a:rPr lang="uk-UA" sz="2000" dirty="0" smtClean="0">
                <a:solidFill>
                  <a:srgbClr val="002949"/>
                </a:solidFill>
                <a:ea typeface="Roboto Condensed Light" panose="02000000000000000000" pitchFamily="2" charset="0"/>
              </a:rPr>
              <a:t>строки</a:t>
            </a:r>
            <a:endParaRPr lang="uk-UA" sz="20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22</a:t>
            </a:r>
            <a:endParaRPr lang="en-US" sz="1400" dirty="0">
              <a:solidFill>
                <a:srgbClr val="002949"/>
              </a:solidFill>
            </a:endParaRPr>
          </a:p>
        </p:txBody>
      </p:sp>
    </p:spTree>
    <p:extLst>
      <p:ext uri="{BB962C8B-B14F-4D97-AF65-F5344CB8AC3E}">
        <p14:creationId xmlns:p14="http://schemas.microsoft.com/office/powerpoint/2010/main" val="18767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6"/>
            <a:ext cx="10515600" cy="897621"/>
          </a:xfrm>
        </p:spPr>
        <p:txBody>
          <a:bodyPr/>
          <a:lstStyle/>
          <a:p>
            <a:pPr algn="ctr"/>
            <a:r>
              <a:rPr lang="uk-UA" sz="3600" b="1" dirty="0">
                <a:solidFill>
                  <a:srgbClr val="004E9E"/>
                </a:solidFill>
                <a:ea typeface="Roboto Condensed Light" panose="02000000000000000000" pitchFamily="2" charset="0"/>
                <a:cs typeface="Times New Roman" panose="02020603050405020304" pitchFamily="18" charset="0"/>
              </a:rPr>
              <a:t>Кодекс суддівської етики (</a:t>
            </a:r>
            <a:r>
              <a:rPr lang="uk-UA" sz="3600" b="1" dirty="0" smtClean="0">
                <a:solidFill>
                  <a:srgbClr val="004E9E"/>
                </a:solidFill>
                <a:ea typeface="Roboto Condensed Light" panose="02000000000000000000" pitchFamily="2" charset="0"/>
                <a:cs typeface="Times New Roman" panose="02020603050405020304" pitchFamily="18" charset="0"/>
              </a:rPr>
              <a:t>Стаття 16</a:t>
            </a:r>
            <a:r>
              <a:rPr lang="uk-UA" sz="3600" b="1" dirty="0">
                <a:solidFill>
                  <a:srgbClr val="004E9E"/>
                </a:solidFill>
                <a:ea typeface="Roboto Condensed Light" panose="02000000000000000000" pitchFamily="2" charset="0"/>
                <a:cs typeface="Times New Roman" panose="02020603050405020304" pitchFamily="18" charset="0"/>
              </a:rPr>
              <a:t>) </a:t>
            </a:r>
            <a:br>
              <a:rPr lang="uk-UA" sz="3600" b="1" dirty="0">
                <a:solidFill>
                  <a:srgbClr val="004E9E"/>
                </a:solidFill>
                <a:ea typeface="Roboto Condensed Light" panose="02000000000000000000" pitchFamily="2" charset="0"/>
                <a:cs typeface="Times New Roman" panose="02020603050405020304" pitchFamily="18" charset="0"/>
              </a:rPr>
            </a:br>
            <a:r>
              <a:rPr lang="en-US" sz="2400" b="1" dirty="0">
                <a:solidFill>
                  <a:srgbClr val="004E9E"/>
                </a:solidFill>
                <a:ea typeface="Roboto Condensed Light" panose="02000000000000000000" pitchFamily="2" charset="0"/>
                <a:cs typeface="Times New Roman" panose="02020603050405020304" pitchFamily="18" charset="0"/>
                <a:hlinkClick r:id="rId2"/>
              </a:rPr>
              <a:t>https://zakon.rada.gov.ua/rada/show/n0001415-24#Text</a:t>
            </a:r>
            <a:endParaRPr lang="uk-UA" sz="24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392572"/>
            <a:ext cx="11395494" cy="4472206"/>
          </a:xfrm>
        </p:spPr>
        <p:txBody>
          <a:bodyPr/>
          <a:lstStyle/>
          <a:p>
            <a:pPr indent="0" algn="just">
              <a:lnSpc>
                <a:spcPct val="100000"/>
              </a:lnSpc>
              <a:spcBef>
                <a:spcPts val="0"/>
              </a:spcBef>
              <a:spcAft>
                <a:spcPts val="0"/>
              </a:spcAft>
              <a:buNone/>
            </a:pPr>
            <a:r>
              <a:rPr lang="uk-UA" sz="4000" dirty="0"/>
              <a:t>Використання суддею технологій штучного інтелекту є допустимим, якщо це:</a:t>
            </a:r>
          </a:p>
          <a:p>
            <a:pPr marL="971550" indent="-742950" algn="just">
              <a:lnSpc>
                <a:spcPct val="100000"/>
              </a:lnSpc>
              <a:spcBef>
                <a:spcPts val="0"/>
              </a:spcBef>
              <a:spcAft>
                <a:spcPts val="0"/>
              </a:spcAft>
              <a:buFont typeface="+mj-lt"/>
              <a:buAutoNum type="arabicPeriod"/>
            </a:pPr>
            <a:r>
              <a:rPr lang="uk-UA" sz="4000" dirty="0"/>
              <a:t>не впливає на незалежність та неупередженість судді, </a:t>
            </a:r>
          </a:p>
          <a:p>
            <a:pPr marL="971550" indent="-742950" algn="just">
              <a:lnSpc>
                <a:spcPct val="100000"/>
              </a:lnSpc>
              <a:spcBef>
                <a:spcPts val="0"/>
              </a:spcBef>
              <a:spcAft>
                <a:spcPts val="0"/>
              </a:spcAft>
              <a:buFont typeface="+mj-lt"/>
              <a:buAutoNum type="arabicPeriod"/>
            </a:pPr>
            <a:r>
              <a:rPr lang="uk-UA" sz="4000" dirty="0"/>
              <a:t>не стосується оцінки доказів,</a:t>
            </a:r>
          </a:p>
          <a:p>
            <a:pPr marL="971550" indent="-742950" algn="just">
              <a:lnSpc>
                <a:spcPct val="100000"/>
              </a:lnSpc>
              <a:spcBef>
                <a:spcPts val="0"/>
              </a:spcBef>
              <a:spcAft>
                <a:spcPts val="0"/>
              </a:spcAft>
              <a:buFont typeface="+mj-lt"/>
              <a:buAutoNum type="arabicPeriod"/>
            </a:pPr>
            <a:r>
              <a:rPr lang="uk-UA" sz="4000" dirty="0"/>
              <a:t>не стосується процесу ухвалення рішень, </a:t>
            </a:r>
          </a:p>
          <a:p>
            <a:pPr marL="971550" indent="-742950" algn="just">
              <a:lnSpc>
                <a:spcPct val="100000"/>
              </a:lnSpc>
              <a:spcBef>
                <a:spcPts val="0"/>
              </a:spcBef>
              <a:spcAft>
                <a:spcPts val="0"/>
              </a:spcAft>
              <a:buFont typeface="+mj-lt"/>
              <a:buAutoNum type="arabicPeriod"/>
            </a:pPr>
            <a:r>
              <a:rPr lang="uk-UA" sz="4000" dirty="0"/>
              <a:t>не порушує вимог законодавства.</a:t>
            </a:r>
            <a:endParaRPr lang="uk-UA" dirty="0">
              <a:solidFill>
                <a:srgbClr val="002949"/>
              </a:solidFill>
              <a:ea typeface="Roboto Condensed Light" panose="02000000000000000000" pitchFamily="2" charset="0"/>
              <a:cs typeface="Times New Roman" panose="02020603050405020304" pitchFamily="18" charset="0"/>
            </a:endParaRPr>
          </a:p>
          <a:p>
            <a:pPr marL="742950" indent="-514350" algn="just">
              <a:lnSpc>
                <a:spcPct val="100000"/>
              </a:lnSpc>
              <a:spcBef>
                <a:spcPts val="0"/>
              </a:spcBef>
              <a:spcAft>
                <a:spcPts val="0"/>
              </a:spcAft>
              <a:buAutoNum type="arabicPeriod"/>
            </a:pPr>
            <a:endParaRPr lang="uk-UA" sz="32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23</a:t>
            </a:fld>
            <a:endParaRPr lang="en-US" sz="1400" dirty="0">
              <a:solidFill>
                <a:srgbClr val="002949"/>
              </a:solidFill>
            </a:endParaRPr>
          </a:p>
        </p:txBody>
      </p:sp>
    </p:spTree>
    <p:extLst>
      <p:ext uri="{BB962C8B-B14F-4D97-AF65-F5344CB8AC3E}">
        <p14:creationId xmlns:p14="http://schemas.microsoft.com/office/powerpoint/2010/main" val="1424154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E5CEF-5750-EC83-94C9-5652E8A64E0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99E81-A801-3EB2-E3A0-BE696FBCFF13}"/>
              </a:ext>
            </a:extLst>
          </p:cNvPr>
          <p:cNvSpPr>
            <a:spLocks noGrp="1"/>
          </p:cNvSpPr>
          <p:nvPr>
            <p:ph type="title"/>
          </p:nvPr>
        </p:nvSpPr>
        <p:spPr>
          <a:xfrm>
            <a:off x="775880" y="377507"/>
            <a:ext cx="10515600" cy="1209753"/>
          </a:xfrm>
        </p:spPr>
        <p:txBody>
          <a:bodyPr/>
          <a:lstStyle/>
          <a:p>
            <a:pPr algn="ctr"/>
            <a:r>
              <a:rPr lang="uk-UA" sz="3200" b="1" noProof="0" dirty="0">
                <a:solidFill>
                  <a:srgbClr val="004E9E"/>
                </a:solidFill>
                <a:ea typeface="Roboto Condensed Light" panose="02000000000000000000" pitchFamily="2" charset="0"/>
                <a:cs typeface="Times New Roman" panose="02020603050405020304" pitchFamily="18" charset="0"/>
              </a:rPr>
              <a:t>Коментар до Кодексу суддівської етики, затверджений рішенням Ради суддів України </a:t>
            </a:r>
            <a:r>
              <a:rPr lang="ru-RU" sz="3200" b="1" dirty="0">
                <a:solidFill>
                  <a:srgbClr val="004E9E"/>
                </a:solidFill>
                <a:ea typeface="Roboto Condensed Light" panose="02000000000000000000" pitchFamily="2" charset="0"/>
                <a:cs typeface="Times New Roman" panose="02020603050405020304" pitchFamily="18" charset="0"/>
              </a:rPr>
              <a:t>від </a:t>
            </a:r>
            <a:r>
              <a:rPr lang="ru-RU" sz="3200" b="1" dirty="0" smtClean="0">
                <a:solidFill>
                  <a:srgbClr val="004E9E"/>
                </a:solidFill>
                <a:ea typeface="Roboto Condensed Light" panose="02000000000000000000" pitchFamily="2" charset="0"/>
                <a:cs typeface="Times New Roman" panose="02020603050405020304" pitchFamily="18" charset="0"/>
              </a:rPr>
              <a:t>02.03.2026 </a:t>
            </a:r>
            <a:r>
              <a:rPr lang="ru-RU" sz="3200" b="1" dirty="0">
                <a:solidFill>
                  <a:srgbClr val="004E9E"/>
                </a:solidFill>
                <a:ea typeface="Roboto Condensed Light" panose="02000000000000000000" pitchFamily="2" charset="0"/>
                <a:cs typeface="Times New Roman" panose="02020603050405020304" pitchFamily="18" charset="0"/>
              </a:rPr>
              <a:t>№ 14</a:t>
            </a:r>
            <a:r>
              <a:rPr lang="ru-RU" sz="3400" b="1" dirty="0">
                <a:solidFill>
                  <a:srgbClr val="004E9E"/>
                </a:solidFill>
                <a:ea typeface="Roboto Condensed Light" panose="02000000000000000000" pitchFamily="2" charset="0"/>
                <a:cs typeface="Times New Roman" panose="02020603050405020304" pitchFamily="18" charset="0"/>
              </a:rPr>
              <a:t/>
            </a:r>
            <a:br>
              <a:rPr lang="ru-RU" sz="3400" b="1" dirty="0">
                <a:solidFill>
                  <a:srgbClr val="004E9E"/>
                </a:solidFill>
                <a:ea typeface="Roboto Condensed Light" panose="02000000000000000000" pitchFamily="2" charset="0"/>
                <a:cs typeface="Times New Roman" panose="02020603050405020304" pitchFamily="18" charset="0"/>
              </a:rPr>
            </a:br>
            <a:r>
              <a:rPr lang="ru-RU" sz="1700" b="1" dirty="0">
                <a:solidFill>
                  <a:srgbClr val="004E9E"/>
                </a:solidFill>
                <a:ea typeface="Roboto Condensed Light" panose="02000000000000000000" pitchFamily="2" charset="0"/>
                <a:cs typeface="Times New Roman" panose="02020603050405020304" pitchFamily="18" charset="0"/>
                <a:hlinkClick r:id="rId2"/>
              </a:rPr>
              <a:t>https://constitutionalist.com.ua/komentar-do-statti-16-vykorystannia-suddeiu-tekhnolohij-shi-kodeksu-suddivskoi-etyky</a:t>
            </a:r>
            <a:r>
              <a:rPr lang="ru-RU" sz="17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A1C61EF0-4C12-1FC4-A4F9-D04394A7875B}"/>
              </a:ext>
            </a:extLst>
          </p:cNvPr>
          <p:cNvSpPr>
            <a:spLocks noGrp="1"/>
          </p:cNvSpPr>
          <p:nvPr>
            <p:ph idx="1"/>
          </p:nvPr>
        </p:nvSpPr>
        <p:spPr>
          <a:xfrm>
            <a:off x="327804" y="1613906"/>
            <a:ext cx="11395494" cy="4250872"/>
          </a:xfrm>
        </p:spPr>
        <p:txBody>
          <a:bodyPr/>
          <a:lstStyle/>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організація та систематизація доказів, наприклад, створення хронології подій на основі документів, індексація великих масивів текстових доказів для полегшення пошуку, виявлення дублікатів</a:t>
            </a: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аналіз структурованих даних: наприклад, аналіз фінансових транзакцій на предмет нетипових операцій у справах про економічні злочини</a:t>
            </a: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виявлення певних об’єктів на фото- чи відеоматеріалах (наприклад, розпізнавання облич або номерних знаків) (при цьому висновок про значення цього об’єкта робить суддя)</a:t>
            </a:r>
          </a:p>
          <a:p>
            <a:pPr marL="742950" indent="-514350" algn="just">
              <a:lnSpc>
                <a:spcPct val="100000"/>
              </a:lnSpc>
              <a:spcBef>
                <a:spcPts val="0"/>
              </a:spcBef>
              <a:spcAft>
                <a:spcPts val="0"/>
              </a:spcAft>
              <a:buFont typeface="+mj-lt"/>
              <a:buAutoNum type="arabicPeriod"/>
            </a:pPr>
            <a:r>
              <a:rPr lang="uk-UA" sz="2400" dirty="0" smtClean="0">
                <a:solidFill>
                  <a:srgbClr val="002949"/>
                </a:solidFill>
                <a:ea typeface="Roboto Condensed Light" panose="02000000000000000000" pitchFamily="2" charset="0"/>
              </a:rPr>
              <a:t>ефективне оброблення великих обсягів </a:t>
            </a:r>
            <a:r>
              <a:rPr lang="uk-UA" sz="2400" dirty="0">
                <a:solidFill>
                  <a:srgbClr val="002949"/>
                </a:solidFill>
                <a:ea typeface="Roboto Condensed Light" panose="02000000000000000000" pitchFamily="2" charset="0"/>
              </a:rPr>
              <a:t>інформації, </a:t>
            </a:r>
            <a:r>
              <a:rPr lang="uk-UA" sz="2400" dirty="0" smtClean="0">
                <a:solidFill>
                  <a:srgbClr val="002949"/>
                </a:solidFill>
                <a:ea typeface="Roboto Condensed Light" panose="02000000000000000000" pitchFamily="2" charset="0"/>
              </a:rPr>
              <a:t>знаходження тенденцій, виявлення зв’язків</a:t>
            </a:r>
            <a:endParaRPr lang="uk-UA" sz="2400" dirty="0">
              <a:solidFill>
                <a:srgbClr val="002949"/>
              </a:solidFill>
              <a:ea typeface="Roboto Condensed Light" panose="02000000000000000000" pitchFamily="2" charset="0"/>
            </a:endParaRP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пошук релевантної практики (як допоміжна функція)</a:t>
            </a:r>
          </a:p>
        </p:txBody>
      </p:sp>
      <p:sp>
        <p:nvSpPr>
          <p:cNvPr id="4" name="Text Placeholder 2">
            <a:extLst>
              <a:ext uri="{FF2B5EF4-FFF2-40B4-BE49-F238E27FC236}">
                <a16:creationId xmlns:a16="http://schemas.microsoft.com/office/drawing/2014/main" id="{0494053B-7319-D526-C109-8BEC51E7B86C}"/>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9706F233-DADC-64AE-F204-60909C5C5A7C}"/>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5ABEF7E1-B867-0618-C6BD-52F02B3620E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AA32D7AA-EEBF-1689-0C0C-E7FDFD0317ED}"/>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24</a:t>
            </a:r>
            <a:endParaRPr lang="en-US" sz="1400" dirty="0">
              <a:solidFill>
                <a:srgbClr val="002949"/>
              </a:solidFill>
            </a:endParaRPr>
          </a:p>
        </p:txBody>
      </p:sp>
    </p:spTree>
    <p:extLst>
      <p:ext uri="{BB962C8B-B14F-4D97-AF65-F5344CB8AC3E}">
        <p14:creationId xmlns:p14="http://schemas.microsoft.com/office/powerpoint/2010/main" val="660261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C4CD5-B435-64AA-C230-31DA221ED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83EAE-38BC-E9C3-7E56-21CA9E129620}"/>
              </a:ext>
            </a:extLst>
          </p:cNvPr>
          <p:cNvSpPr>
            <a:spLocks noGrp="1"/>
          </p:cNvSpPr>
          <p:nvPr>
            <p:ph type="title"/>
          </p:nvPr>
        </p:nvSpPr>
        <p:spPr>
          <a:xfrm>
            <a:off x="775880" y="377507"/>
            <a:ext cx="10515600" cy="1209753"/>
          </a:xfrm>
        </p:spPr>
        <p:txBody>
          <a:bodyPr/>
          <a:lstStyle/>
          <a:p>
            <a:pPr algn="ctr"/>
            <a:r>
              <a:rPr lang="uk-UA" sz="3400" b="1" noProof="0" dirty="0">
                <a:solidFill>
                  <a:srgbClr val="004E9E"/>
                </a:solidFill>
                <a:ea typeface="Roboto Condensed Light" panose="02000000000000000000" pitchFamily="2" charset="0"/>
                <a:cs typeface="Times New Roman" panose="02020603050405020304" pitchFamily="18" charset="0"/>
              </a:rPr>
              <a:t>Коментар до Кодексу суддівської етики, затверджений рішенням Ради суддів України </a:t>
            </a:r>
            <a:r>
              <a:rPr lang="ru-RU" sz="3400" b="1" dirty="0">
                <a:solidFill>
                  <a:srgbClr val="004E9E"/>
                </a:solidFill>
                <a:ea typeface="Roboto Condensed Light" panose="02000000000000000000" pitchFamily="2" charset="0"/>
                <a:cs typeface="Times New Roman" panose="02020603050405020304" pitchFamily="18" charset="0"/>
              </a:rPr>
              <a:t>від </a:t>
            </a:r>
            <a:r>
              <a:rPr lang="ru-RU" sz="3400" b="1" dirty="0" smtClean="0">
                <a:solidFill>
                  <a:srgbClr val="004E9E"/>
                </a:solidFill>
                <a:ea typeface="Roboto Condensed Light" panose="02000000000000000000" pitchFamily="2" charset="0"/>
                <a:cs typeface="Times New Roman" panose="02020603050405020304" pitchFamily="18" charset="0"/>
              </a:rPr>
              <a:t>02.03.2026 </a:t>
            </a:r>
            <a:r>
              <a:rPr lang="ru-RU" sz="3400" b="1" dirty="0">
                <a:solidFill>
                  <a:srgbClr val="004E9E"/>
                </a:solidFill>
                <a:ea typeface="Roboto Condensed Light" panose="02000000000000000000" pitchFamily="2" charset="0"/>
                <a:cs typeface="Times New Roman" panose="02020603050405020304" pitchFamily="18" charset="0"/>
              </a:rPr>
              <a:t>№ 14</a:t>
            </a:r>
            <a:r>
              <a:rPr lang="ru-RU" sz="2800" b="1" dirty="0">
                <a:solidFill>
                  <a:srgbClr val="004E9E"/>
                </a:solidFill>
                <a:ea typeface="Roboto Condensed Light" panose="02000000000000000000" pitchFamily="2" charset="0"/>
                <a:cs typeface="Times New Roman" panose="02020603050405020304" pitchFamily="18" charset="0"/>
              </a:rPr>
              <a:t/>
            </a:r>
            <a:br>
              <a:rPr lang="ru-RU" sz="2800" b="1" dirty="0">
                <a:solidFill>
                  <a:srgbClr val="004E9E"/>
                </a:solidFill>
                <a:ea typeface="Roboto Condensed Light" panose="02000000000000000000" pitchFamily="2" charset="0"/>
                <a:cs typeface="Times New Roman" panose="02020603050405020304" pitchFamily="18" charset="0"/>
              </a:rPr>
            </a:br>
            <a:r>
              <a:rPr lang="ru-RU" sz="1700" b="1" dirty="0">
                <a:solidFill>
                  <a:srgbClr val="004E9E"/>
                </a:solidFill>
                <a:ea typeface="Roboto Condensed Light" panose="02000000000000000000" pitchFamily="2" charset="0"/>
                <a:cs typeface="Times New Roman" panose="02020603050405020304" pitchFamily="18" charset="0"/>
                <a:hlinkClick r:id="rId2"/>
              </a:rPr>
              <a:t>https://constitutionalist.com.ua/komentar-do-statti-16-vykorystannia-suddeiu-tekhnolohij-shi-kodeksu-suddivskoi-etyky</a:t>
            </a:r>
            <a:r>
              <a:rPr lang="ru-RU" sz="17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65046F4D-D199-081A-3E64-4709032F68BC}"/>
              </a:ext>
            </a:extLst>
          </p:cNvPr>
          <p:cNvSpPr>
            <a:spLocks noGrp="1"/>
          </p:cNvSpPr>
          <p:nvPr>
            <p:ph idx="1"/>
          </p:nvPr>
        </p:nvSpPr>
        <p:spPr>
          <a:xfrm>
            <a:off x="327804" y="1613906"/>
            <a:ext cx="11395494" cy="4250872"/>
          </a:xfrm>
        </p:spPr>
        <p:txBody>
          <a:bodyPr/>
          <a:lstStyle/>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Оцінка доказів не може бути делегована ШІ</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ШІ не може </a:t>
            </a:r>
            <a:r>
              <a:rPr lang="uk-UA" sz="2400" dirty="0" smtClean="0">
                <a:solidFill>
                  <a:srgbClr val="002949"/>
                </a:solidFill>
                <a:ea typeface="Roboto Condensed Light" panose="02000000000000000000" pitchFamily="2" charset="0"/>
              </a:rPr>
              <a:t>визначати </a:t>
            </a:r>
            <a:r>
              <a:rPr lang="uk-UA" sz="2400" dirty="0">
                <a:solidFill>
                  <a:srgbClr val="002949"/>
                </a:solidFill>
                <a:ea typeface="Roboto Condensed Light" panose="02000000000000000000" pitchFamily="2" charset="0"/>
              </a:rPr>
              <a:t>результат справи (наприклад, рішення про задоволення)</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ШІ не може здійснювати юридичну кваліфікацію фактів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Суддя не може використовувати ШІ для визначення пріоритетності чи достовірності доказів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автоматизоване визначення достовірності чи важливості доказів</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тлумачення права та ухвалення рішень</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Заборонена підготовка мотивувальної частини рішень без контролю з боку судді</a:t>
            </a:r>
          </a:p>
          <a:p>
            <a:pPr marL="685800" indent="-45720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rPr>
              <a:t>Заборонено делегування ухвалення рішення ШІ, оскільки це означало б відмову від суддівської функції та відповідальності</a:t>
            </a:r>
          </a:p>
        </p:txBody>
      </p:sp>
      <p:sp>
        <p:nvSpPr>
          <p:cNvPr id="4" name="Text Placeholder 2">
            <a:extLst>
              <a:ext uri="{FF2B5EF4-FFF2-40B4-BE49-F238E27FC236}">
                <a16:creationId xmlns:a16="http://schemas.microsoft.com/office/drawing/2014/main" id="{115C093A-6E31-0E5C-3E34-5C5B85DF299E}"/>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D4D5922-9E73-0C0B-12D8-A452305D2503}"/>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996FFAE1-9EC4-40CD-3899-7898239C485E}"/>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8237E508-1CAC-CBC3-C098-E0C27F846430}"/>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smtClean="0">
                <a:solidFill>
                  <a:srgbClr val="002949"/>
                </a:solidFill>
              </a:rPr>
              <a:t>25</a:t>
            </a:r>
            <a:endParaRPr lang="en-US" sz="1400" dirty="0">
              <a:solidFill>
                <a:srgbClr val="002949"/>
              </a:solidFill>
            </a:endParaRPr>
          </a:p>
        </p:txBody>
      </p:sp>
    </p:spTree>
    <p:extLst>
      <p:ext uri="{BB962C8B-B14F-4D97-AF65-F5344CB8AC3E}">
        <p14:creationId xmlns:p14="http://schemas.microsoft.com/office/powerpoint/2010/main" val="1463023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9AFA1-7078-C207-CFD6-96583E28BE2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20F18-B9BC-BDF2-1E57-4AAB76CF5933}"/>
              </a:ext>
            </a:extLst>
          </p:cNvPr>
          <p:cNvSpPr>
            <a:spLocks noGrp="1"/>
          </p:cNvSpPr>
          <p:nvPr>
            <p:ph type="title"/>
          </p:nvPr>
        </p:nvSpPr>
        <p:spPr>
          <a:xfrm>
            <a:off x="775880" y="377505"/>
            <a:ext cx="10515600" cy="1168723"/>
          </a:xfrm>
        </p:spPr>
        <p:txBody>
          <a:bodyPr/>
          <a:lstStyle/>
          <a:p>
            <a:pPr algn="ctr"/>
            <a:r>
              <a:rPr lang="ru-RU" sz="3200" dirty="0">
                <a:solidFill>
                  <a:srgbClr val="004E9E"/>
                </a:solidFill>
                <a:ea typeface="Roboto Condensed Light" panose="02000000000000000000" pitchFamily="2" charset="0"/>
              </a:rPr>
              <a:t>Положення про використання технологій ШІ працівниками Апарату ВС (Наказ від 08.12.</a:t>
            </a:r>
            <a:r>
              <a:rPr lang="en-US" sz="3200" dirty="0">
                <a:solidFill>
                  <a:srgbClr val="004E9E"/>
                </a:solidFill>
                <a:ea typeface="Roboto Condensed Light" panose="02000000000000000000" pitchFamily="2" charset="0"/>
              </a:rPr>
              <a:t>20</a:t>
            </a:r>
            <a:r>
              <a:rPr lang="ru-RU" sz="3200" dirty="0">
                <a:solidFill>
                  <a:srgbClr val="004E9E"/>
                </a:solidFill>
                <a:ea typeface="Roboto Condensed Light" panose="02000000000000000000" pitchFamily="2" charset="0"/>
              </a:rPr>
              <a:t>25 № 117)</a:t>
            </a:r>
            <a:br>
              <a:rPr lang="ru-RU" sz="3200" dirty="0">
                <a:solidFill>
                  <a:srgbClr val="004E9E"/>
                </a:solidFill>
                <a:ea typeface="Roboto Condensed Light" panose="02000000000000000000" pitchFamily="2" charset="0"/>
              </a:rPr>
            </a:br>
            <a:r>
              <a:rPr lang="en-US" sz="1600" dirty="0">
                <a:solidFill>
                  <a:srgbClr val="004E9E"/>
                </a:solidFill>
                <a:ea typeface="Roboto Condensed Light" panose="02000000000000000000" pitchFamily="2" charset="0"/>
                <a:hlinkClick r:id="rId2"/>
              </a:rPr>
              <a:t>https://court.gov.ua/storage/portal/supreme/rizne/Polozhennya_SHI.pdf</a:t>
            </a:r>
            <a:r>
              <a:rPr lang="uk-UA" sz="1600" dirty="0">
                <a:solidFill>
                  <a:srgbClr val="004E9E"/>
                </a:solidFill>
                <a:ea typeface="Roboto Condensed Light" panose="02000000000000000000" pitchFamily="2" charset="0"/>
                <a:hlinkClick r:id="rId2"/>
              </a:rPr>
              <a:t>   </a:t>
            </a:r>
            <a:r>
              <a:rPr lang="uk-UA" sz="1600" dirty="0">
                <a:solidFill>
                  <a:srgbClr val="004E9E"/>
                </a:solidFill>
                <a:ea typeface="Roboto Condensed Light" panose="02000000000000000000" pitchFamily="2" charset="0"/>
              </a:rPr>
              <a:t> </a:t>
            </a:r>
          </a:p>
        </p:txBody>
      </p:sp>
      <p:sp>
        <p:nvSpPr>
          <p:cNvPr id="3" name="Місце для вмісту 2">
            <a:extLst>
              <a:ext uri="{FF2B5EF4-FFF2-40B4-BE49-F238E27FC236}">
                <a16:creationId xmlns:a16="http://schemas.microsoft.com/office/drawing/2014/main" id="{CC41020B-3F6E-513C-9E3F-8AEBC28FFE2E}"/>
              </a:ext>
            </a:extLst>
          </p:cNvPr>
          <p:cNvSpPr>
            <a:spLocks noGrp="1"/>
          </p:cNvSpPr>
          <p:nvPr>
            <p:ph idx="1"/>
          </p:nvPr>
        </p:nvSpPr>
        <p:spPr>
          <a:xfrm>
            <a:off x="327804" y="1677117"/>
            <a:ext cx="11395494" cy="4187660"/>
          </a:xfrm>
        </p:spPr>
        <p:txBody>
          <a:bodyPr/>
          <a:lstStyle/>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узагальнення судової практики з метою забезпечення її єдності</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аналіз судових рішень із метою виявлення системних причин виникнення спорів (превентивне правосуддя) та підготовки пропозицій щодо вдосконалення законодавства</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наповнення Бази правових позицій Верховного Суду</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аналіз та узагальнення великих обсягів даних на основі відкритих джерел інформації</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підготовка аналітичних документів і звітів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автоматизація повторюваних робочих процесів, візуалізація даних у вигляді графіків і діаграм тощо</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створення та поширення інформації про діяльність Верховного Суду, сприяння веденню вебсторінок Верховного Суду в соціальних мережах</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створення чат-ботів, зокрема, для забезпечення зворотного зв'язку з відвідувачами Верховного Суду й учасниками судових процесів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добір матеріалів для саморозвитку, підвищення кваліфікації та професійного навчання</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пошук нових ідей та підходів до організації робочих процесів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переклад документів з іноземних мов</a:t>
            </a:r>
          </a:p>
          <a:p>
            <a:pPr marL="571500" indent="-342900" algn="just">
              <a:lnSpc>
                <a:spcPct val="100000"/>
              </a:lnSpc>
              <a:spcBef>
                <a:spcPts val="0"/>
              </a:spcBef>
              <a:spcAft>
                <a:spcPts val="0"/>
              </a:spcAft>
              <a:buFont typeface="+mj-lt"/>
              <a:buAutoNum type="arabicPeriod"/>
            </a:pPr>
            <a:r>
              <a:rPr lang="uk-UA" sz="1800" dirty="0">
                <a:solidFill>
                  <a:srgbClr val="002949"/>
                </a:solidFill>
                <a:ea typeface="Roboto Condensed Light" panose="02000000000000000000" pitchFamily="2" charset="0"/>
                <a:cs typeface="Times New Roman" panose="02020603050405020304" pitchFamily="18" charset="0"/>
              </a:rPr>
              <a:t>виконання суто технічних завдань (наприклад, перевірка граматики, форматування тексту, транскрибування)</a:t>
            </a:r>
          </a:p>
        </p:txBody>
      </p:sp>
      <p:sp>
        <p:nvSpPr>
          <p:cNvPr id="4" name="Text Placeholder 2">
            <a:extLst>
              <a:ext uri="{FF2B5EF4-FFF2-40B4-BE49-F238E27FC236}">
                <a16:creationId xmlns:a16="http://schemas.microsoft.com/office/drawing/2014/main" id="{E3171E16-6832-029F-E98C-4B0F46754A5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3C18A3E0-8580-8AF0-8AC3-E48CEEBB8E4B}"/>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85514FC9-F053-94E7-DA73-FEDBD6CA1A6C}"/>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A2E0A434-5EDE-0DB6-7BB4-46E56ECF938C}"/>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CE47463B-08E5-40BF-BF9C-5EE1C349D805}" type="slidenum">
              <a:rPr lang="uk-UA" sz="1400" smtClean="0">
                <a:solidFill>
                  <a:srgbClr val="002949"/>
                </a:solidFill>
              </a:rPr>
              <a:t>26</a:t>
            </a:fld>
            <a:endParaRPr lang="en-US" sz="1400" dirty="0">
              <a:solidFill>
                <a:srgbClr val="002949"/>
              </a:solidFill>
            </a:endParaRPr>
          </a:p>
        </p:txBody>
      </p:sp>
    </p:spTree>
    <p:extLst>
      <p:ext uri="{BB962C8B-B14F-4D97-AF65-F5344CB8AC3E}">
        <p14:creationId xmlns:p14="http://schemas.microsoft.com/office/powerpoint/2010/main" val="1017641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9AFA1-7078-C207-CFD6-96583E28BE2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20F18-B9BC-BDF2-1E57-4AAB76CF5933}"/>
              </a:ext>
            </a:extLst>
          </p:cNvPr>
          <p:cNvSpPr>
            <a:spLocks noGrp="1"/>
          </p:cNvSpPr>
          <p:nvPr>
            <p:ph type="title"/>
          </p:nvPr>
        </p:nvSpPr>
        <p:spPr>
          <a:xfrm>
            <a:off x="775880" y="377505"/>
            <a:ext cx="10515600" cy="1168723"/>
          </a:xfrm>
        </p:spPr>
        <p:txBody>
          <a:bodyPr/>
          <a:lstStyle/>
          <a:p>
            <a:pPr algn="ctr"/>
            <a:r>
              <a:rPr lang="ru-RU" sz="3200" dirty="0">
                <a:solidFill>
                  <a:srgbClr val="004E9E"/>
                </a:solidFill>
                <a:ea typeface="Roboto Condensed Light" panose="02000000000000000000" pitchFamily="2" charset="0"/>
              </a:rPr>
              <a:t>Положення про використання технологій ШІ працівниками Апарату ВС (Наказ від 08.12.</a:t>
            </a:r>
            <a:r>
              <a:rPr lang="en-US" sz="3200" dirty="0">
                <a:solidFill>
                  <a:srgbClr val="004E9E"/>
                </a:solidFill>
                <a:ea typeface="Roboto Condensed Light" panose="02000000000000000000" pitchFamily="2" charset="0"/>
              </a:rPr>
              <a:t>20</a:t>
            </a:r>
            <a:r>
              <a:rPr lang="ru-RU" sz="3200" dirty="0">
                <a:solidFill>
                  <a:srgbClr val="004E9E"/>
                </a:solidFill>
                <a:ea typeface="Roboto Condensed Light" panose="02000000000000000000" pitchFamily="2" charset="0"/>
              </a:rPr>
              <a:t>25 № 117)</a:t>
            </a:r>
            <a:br>
              <a:rPr lang="ru-RU" sz="3200" dirty="0">
                <a:solidFill>
                  <a:srgbClr val="004E9E"/>
                </a:solidFill>
                <a:ea typeface="Roboto Condensed Light" panose="02000000000000000000" pitchFamily="2" charset="0"/>
              </a:rPr>
            </a:br>
            <a:r>
              <a:rPr lang="en-US" sz="1600" dirty="0">
                <a:solidFill>
                  <a:srgbClr val="004E9E"/>
                </a:solidFill>
                <a:ea typeface="Roboto Condensed Light" panose="02000000000000000000" pitchFamily="2" charset="0"/>
                <a:hlinkClick r:id="rId2"/>
              </a:rPr>
              <a:t>https://court.gov.ua/storage/portal/supreme/rizne/Polozhennya_SHI.pdf</a:t>
            </a:r>
            <a:r>
              <a:rPr lang="uk-UA" sz="1600" dirty="0">
                <a:solidFill>
                  <a:srgbClr val="004E9E"/>
                </a:solidFill>
                <a:ea typeface="Roboto Condensed Light" panose="02000000000000000000" pitchFamily="2" charset="0"/>
                <a:hlinkClick r:id="rId2"/>
              </a:rPr>
              <a:t>   </a:t>
            </a:r>
            <a:r>
              <a:rPr lang="uk-UA" sz="1600" dirty="0">
                <a:solidFill>
                  <a:srgbClr val="004E9E"/>
                </a:solidFill>
                <a:ea typeface="Roboto Condensed Light" panose="02000000000000000000" pitchFamily="2" charset="0"/>
              </a:rPr>
              <a:t> </a:t>
            </a:r>
          </a:p>
        </p:txBody>
      </p:sp>
      <p:sp>
        <p:nvSpPr>
          <p:cNvPr id="3" name="Місце для вмісту 2">
            <a:extLst>
              <a:ext uri="{FF2B5EF4-FFF2-40B4-BE49-F238E27FC236}">
                <a16:creationId xmlns:a16="http://schemas.microsoft.com/office/drawing/2014/main" id="{CC41020B-3F6E-513C-9E3F-8AEBC28FFE2E}"/>
              </a:ext>
            </a:extLst>
          </p:cNvPr>
          <p:cNvSpPr>
            <a:spLocks noGrp="1"/>
          </p:cNvSpPr>
          <p:nvPr>
            <p:ph idx="1"/>
          </p:nvPr>
        </p:nvSpPr>
        <p:spPr>
          <a:xfrm>
            <a:off x="327804" y="1677117"/>
            <a:ext cx="11395494" cy="4187660"/>
          </a:xfrm>
        </p:spPr>
        <p:txBody>
          <a:bodyPr/>
          <a:lstStyle/>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ШІ не може замінити професійну діяльність працівника (його критичне мислення, фахове судження, правову кваліфікацію та прийняття остаточного рішення)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використовувати загальнодоступні технології ШІ для роботи з інформацією з обмеженим доступом (конфіденційною, таємною та службовою інформацією)</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опрацювання документів, які містять відомості, що охороняються законом, у тому числі таємницю ухвалення судового рішення та інформацію із закритого судового засідання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автоматичне створення проєктів рішень та будь-яких інших процесуальних документів, що ухвалюються у межах судового провадження</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прогнозувати індивідуальні рішення суддів у конкретних справах</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опрацювання матеріалів судової справи, що містять персональні дані</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аналіз та моніторинг поведінки працівників</a:t>
            </a:r>
          </a:p>
          <a:p>
            <a:pPr marL="571500" indent="-342900" algn="just">
              <a:lnSpc>
                <a:spcPct val="100000"/>
              </a:lnSpc>
              <a:spcBef>
                <a:spcPts val="0"/>
              </a:spcBef>
              <a:spcAft>
                <a:spcPts val="0"/>
              </a:spcAft>
              <a:buFont typeface="+mj-lt"/>
              <a:buAutoNum type="arabicPeriod"/>
            </a:pPr>
            <a:r>
              <a:rPr lang="uk-UA" sz="1900" dirty="0">
                <a:solidFill>
                  <a:srgbClr val="002949"/>
                </a:solidFill>
                <a:ea typeface="Roboto Condensed Light" panose="02000000000000000000" pitchFamily="2" charset="0"/>
                <a:cs typeface="Times New Roman" panose="02020603050405020304" pitchFamily="18" charset="0"/>
              </a:rPr>
              <a:t>забороняється завантажувати службові документи, що містять інформацію з обмеженим доступом, у тому числі персональні дані суб'єктів звернення або учасників процесу, банківську таємницю, адвокатську таємницю тощо</a:t>
            </a:r>
          </a:p>
        </p:txBody>
      </p:sp>
      <p:sp>
        <p:nvSpPr>
          <p:cNvPr id="4" name="Text Placeholder 2">
            <a:extLst>
              <a:ext uri="{FF2B5EF4-FFF2-40B4-BE49-F238E27FC236}">
                <a16:creationId xmlns:a16="http://schemas.microsoft.com/office/drawing/2014/main" id="{E3171E16-6832-029F-E98C-4B0F46754A5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3C18A3E0-8580-8AF0-8AC3-E48CEEBB8E4B}"/>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85514FC9-F053-94E7-DA73-FEDBD6CA1A6C}"/>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A2E0A434-5EDE-0DB6-7BB4-46E56ECF938C}"/>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CE47463B-08E5-40BF-BF9C-5EE1C349D805}" type="slidenum">
              <a:rPr lang="uk-UA" sz="1400" smtClean="0">
                <a:solidFill>
                  <a:srgbClr val="002949"/>
                </a:solidFill>
              </a:rPr>
              <a:t>27</a:t>
            </a:fld>
            <a:endParaRPr lang="en-US" sz="1400" dirty="0">
              <a:solidFill>
                <a:srgbClr val="002949"/>
              </a:solidFill>
            </a:endParaRPr>
          </a:p>
        </p:txBody>
      </p:sp>
    </p:spTree>
    <p:extLst>
      <p:ext uri="{BB962C8B-B14F-4D97-AF65-F5344CB8AC3E}">
        <p14:creationId xmlns:p14="http://schemas.microsoft.com/office/powerpoint/2010/main" val="784329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4BD08-F0D9-4EB5-AA18-576E2A94D4CD}"/>
              </a:ext>
            </a:extLst>
          </p:cNvPr>
          <p:cNvSpPr>
            <a:spLocks noGrp="1"/>
          </p:cNvSpPr>
          <p:nvPr>
            <p:ph type="title"/>
          </p:nvPr>
        </p:nvSpPr>
        <p:spPr>
          <a:xfrm>
            <a:off x="775879" y="377507"/>
            <a:ext cx="10896415" cy="796020"/>
          </a:xfrm>
        </p:spPr>
        <p:txBody>
          <a:bodyPr/>
          <a:lstStyle/>
          <a:p>
            <a:pPr algn="ctr"/>
            <a:r>
              <a:rPr lang="ru-RU" sz="3400" b="1" dirty="0">
                <a:solidFill>
                  <a:srgbClr val="004E9E"/>
                </a:solidFill>
                <a:ea typeface="Roboto Condensed Light" panose="02000000000000000000" pitchFamily="2" charset="0"/>
                <a:cs typeface="Times New Roman" panose="02020603050405020304" pitchFamily="18" charset="0"/>
              </a:rPr>
              <a:t>Концепція ЄСІКС (наказ ДСА України від 30.04.2025 № 178)</a:t>
            </a:r>
            <a:br>
              <a:rPr lang="ru-RU" sz="3400" b="1" dirty="0">
                <a:solidFill>
                  <a:srgbClr val="004E9E"/>
                </a:solidFill>
                <a:ea typeface="Roboto Condensed Light" panose="02000000000000000000" pitchFamily="2" charset="0"/>
                <a:cs typeface="Times New Roman" panose="02020603050405020304" pitchFamily="18" charset="0"/>
              </a:rPr>
            </a:br>
            <a:r>
              <a:rPr lang="ru-RU" sz="2000" b="1" dirty="0">
                <a:solidFill>
                  <a:srgbClr val="004E9E"/>
                </a:solidFill>
                <a:ea typeface="Roboto Condensed Light" panose="02000000000000000000" pitchFamily="2" charset="0"/>
                <a:cs typeface="Times New Roman" panose="02020603050405020304" pitchFamily="18" charset="0"/>
                <a:hlinkClick r:id="rId2"/>
              </a:rPr>
              <a:t>https://court.gov.ua/storage/portal/dsa/normatyvno-pravova%20baza/N_178_2025_dodatok.pdf</a:t>
            </a:r>
            <a:r>
              <a:rPr lang="ru-RU" sz="20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D4F2DC3E-5ADF-4808-A3C6-34A83DDC7E34}"/>
              </a:ext>
            </a:extLst>
          </p:cNvPr>
          <p:cNvSpPr>
            <a:spLocks noGrp="1"/>
          </p:cNvSpPr>
          <p:nvPr>
            <p:ph idx="1"/>
          </p:nvPr>
        </p:nvSpPr>
        <p:spPr>
          <a:xfrm>
            <a:off x="276801" y="1277768"/>
            <a:ext cx="11395494" cy="4399825"/>
          </a:xfrm>
        </p:spPr>
        <p:txBody>
          <a:bodyPr/>
          <a:lstStyle/>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розпізнавання текстів завантажених в Систему документів</a:t>
            </a:r>
            <a:r>
              <a:rPr lang="en-US" sz="2400" dirty="0">
                <a:solidFill>
                  <a:srgbClr val="002949"/>
                </a:solidFill>
                <a:ea typeface="Roboto Condensed Light" panose="02000000000000000000" pitchFamily="2" charset="0"/>
                <a:cs typeface="Times New Roman" panose="02020603050405020304" pitchFamily="18" charset="0"/>
              </a:rPr>
              <a:t>, </a:t>
            </a:r>
            <a:r>
              <a:rPr lang="uk-UA" sz="2400" dirty="0">
                <a:solidFill>
                  <a:srgbClr val="002949"/>
                </a:solidFill>
                <a:ea typeface="Roboto Condensed Light" panose="02000000000000000000" pitchFamily="2" charset="0"/>
                <a:cs typeface="Times New Roman" panose="02020603050405020304" pitchFamily="18" charset="0"/>
              </a:rPr>
              <a:t>їх класифікація</a:t>
            </a: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виявлення в текстах документів інформаційних сутностей, що можуть мати юридичне значення</a:t>
            </a:r>
            <a:r>
              <a:rPr lang="en-US" sz="2400" dirty="0">
                <a:solidFill>
                  <a:srgbClr val="002949"/>
                </a:solidFill>
                <a:ea typeface="Roboto Condensed Light" panose="02000000000000000000" pitchFamily="2" charset="0"/>
                <a:cs typeface="Times New Roman" panose="02020603050405020304" pitchFamily="18" charset="0"/>
              </a:rPr>
              <a:t>, </a:t>
            </a:r>
            <a:r>
              <a:rPr lang="uk-UA" sz="2400" dirty="0">
                <a:solidFill>
                  <a:srgbClr val="002949"/>
                </a:solidFill>
                <a:ea typeface="Roboto Condensed Light" panose="02000000000000000000" pitchFamily="2" charset="0"/>
                <a:cs typeface="Times New Roman" panose="02020603050405020304" pitchFamily="18" charset="0"/>
              </a:rPr>
              <a:t>деперсоналізація</a:t>
            </a:r>
            <a:r>
              <a:rPr lang="en-US" sz="2400" dirty="0">
                <a:solidFill>
                  <a:srgbClr val="002949"/>
                </a:solidFill>
                <a:ea typeface="Roboto Condensed Light" panose="02000000000000000000" pitchFamily="2" charset="0"/>
                <a:cs typeface="Times New Roman" panose="02020603050405020304" pitchFamily="18" charset="0"/>
              </a:rPr>
              <a:t> </a:t>
            </a:r>
            <a:r>
              <a:rPr lang="uk-UA" sz="2400" dirty="0">
                <a:solidFill>
                  <a:srgbClr val="002949"/>
                </a:solidFill>
                <a:ea typeface="Roboto Condensed Light" panose="02000000000000000000" pitchFamily="2" charset="0"/>
                <a:cs typeface="Times New Roman" panose="02020603050405020304" pitchFamily="18" charset="0"/>
              </a:rPr>
              <a:t>та маскування конфіденційної інформації</a:t>
            </a:r>
            <a:endParaRPr lang="en-US" sz="2400" dirty="0">
              <a:solidFill>
                <a:srgbClr val="002949"/>
              </a:solidFill>
              <a:ea typeface="Roboto Condensed Light" panose="02000000000000000000" pitchFamily="2" charset="0"/>
              <a:cs typeface="Times New Roman" panose="02020603050405020304" pitchFamily="18" charset="0"/>
            </a:endParaRP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стенограма судових засідань та службових нарад, інші перетворення мовлення в текст </a:t>
            </a:r>
            <a:endParaRPr lang="en-US" sz="2400" dirty="0">
              <a:solidFill>
                <a:srgbClr val="002949"/>
              </a:solidFill>
              <a:ea typeface="Roboto Condensed Light" panose="02000000000000000000" pitchFamily="2" charset="0"/>
              <a:cs typeface="Times New Roman" panose="02020603050405020304" pitchFamily="18" charset="0"/>
            </a:endParaRP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озвучування текстів судових рішень, інших документів на запит користувача, озвучування елементів інтерфейсу Системи, зокрема для людей з порушенням зору </a:t>
            </a:r>
            <a:endParaRPr lang="en-US" sz="2400" dirty="0">
              <a:solidFill>
                <a:srgbClr val="002949"/>
              </a:solidFill>
              <a:ea typeface="Roboto Condensed Light" panose="02000000000000000000" pitchFamily="2" charset="0"/>
              <a:cs typeface="Times New Roman" panose="02020603050405020304" pitchFamily="18" charset="0"/>
            </a:endParaRP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узагальнення вмісту документів, перевірка вмісту на наявність змістових, граматичних, орфографічних, пунктуаційних помилок</a:t>
            </a: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перевірка актуальності норм законодавства, на які посилається автор документа</a:t>
            </a:r>
          </a:p>
          <a:p>
            <a:pPr marL="742950" indent="-514350" algn="just">
              <a:lnSpc>
                <a:spcPct val="100000"/>
              </a:lnSpc>
              <a:spcBef>
                <a:spcPts val="0"/>
              </a:spcBef>
              <a:spcAft>
                <a:spcPts val="0"/>
              </a:spcAft>
              <a:buFont typeface="+mj-lt"/>
              <a:buAutoNum type="arabicPeriod"/>
            </a:pPr>
            <a:r>
              <a:rPr lang="uk-UA" sz="2400" dirty="0">
                <a:solidFill>
                  <a:srgbClr val="002949"/>
                </a:solidFill>
                <a:ea typeface="Roboto Condensed Light" panose="02000000000000000000" pitchFamily="2" charset="0"/>
                <a:cs typeface="Times New Roman" panose="02020603050405020304" pitchFamily="18" charset="0"/>
              </a:rPr>
              <a:t>автоматичний переклад документів</a:t>
            </a:r>
          </a:p>
        </p:txBody>
      </p:sp>
      <p:sp>
        <p:nvSpPr>
          <p:cNvPr id="4" name="Text Placeholder 2">
            <a:extLst>
              <a:ext uri="{FF2B5EF4-FFF2-40B4-BE49-F238E27FC236}">
                <a16:creationId xmlns:a16="http://schemas.microsoft.com/office/drawing/2014/main" id="{CA77A9D9-3E2B-C681-F9EB-E242D9928926}"/>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133A3BD-2DC3-62CD-3A71-C6A17C0442C8}"/>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A6F1101B-7D7C-E6B7-6DD0-F14888F88B54}"/>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B2189E4C-2AA1-F723-5FBB-478D01D2618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28</a:t>
            </a:fld>
            <a:endParaRPr lang="en-US" sz="1400" dirty="0">
              <a:solidFill>
                <a:srgbClr val="002949"/>
              </a:solidFill>
            </a:endParaRPr>
          </a:p>
        </p:txBody>
      </p:sp>
    </p:spTree>
    <p:extLst>
      <p:ext uri="{BB962C8B-B14F-4D97-AF65-F5344CB8AC3E}">
        <p14:creationId xmlns:p14="http://schemas.microsoft.com/office/powerpoint/2010/main" val="3411755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4BD08-F0D9-4EB5-AA18-576E2A94D4CD}"/>
              </a:ext>
            </a:extLst>
          </p:cNvPr>
          <p:cNvSpPr>
            <a:spLocks noGrp="1"/>
          </p:cNvSpPr>
          <p:nvPr>
            <p:ph type="title"/>
          </p:nvPr>
        </p:nvSpPr>
        <p:spPr>
          <a:xfrm>
            <a:off x="775879" y="377507"/>
            <a:ext cx="10896415" cy="796020"/>
          </a:xfrm>
        </p:spPr>
        <p:txBody>
          <a:bodyPr/>
          <a:lstStyle/>
          <a:p>
            <a:pPr algn="ctr"/>
            <a:r>
              <a:rPr lang="ru-RU" sz="3400" b="1" dirty="0">
                <a:solidFill>
                  <a:srgbClr val="004E9E"/>
                </a:solidFill>
                <a:ea typeface="Roboto Condensed Light" panose="02000000000000000000" pitchFamily="2" charset="0"/>
                <a:cs typeface="Times New Roman" panose="02020603050405020304" pitchFamily="18" charset="0"/>
              </a:rPr>
              <a:t>Концепція ЄСІКС (наказ ДСА України від 30.04.2025 № 178)</a:t>
            </a:r>
            <a:br>
              <a:rPr lang="ru-RU" sz="3400" b="1" dirty="0">
                <a:solidFill>
                  <a:srgbClr val="004E9E"/>
                </a:solidFill>
                <a:ea typeface="Roboto Condensed Light" panose="02000000000000000000" pitchFamily="2" charset="0"/>
                <a:cs typeface="Times New Roman" panose="02020603050405020304" pitchFamily="18" charset="0"/>
              </a:rPr>
            </a:br>
            <a:r>
              <a:rPr lang="ru-RU" sz="2000" b="1" dirty="0">
                <a:solidFill>
                  <a:srgbClr val="004E9E"/>
                </a:solidFill>
                <a:ea typeface="Roboto Condensed Light" panose="02000000000000000000" pitchFamily="2" charset="0"/>
                <a:cs typeface="Times New Roman" panose="02020603050405020304" pitchFamily="18" charset="0"/>
                <a:hlinkClick r:id="rId2"/>
              </a:rPr>
              <a:t>https://</a:t>
            </a:r>
            <a:r>
              <a:rPr lang="ru-RU" sz="2000" b="1" dirty="0" smtClean="0">
                <a:solidFill>
                  <a:srgbClr val="004E9E"/>
                </a:solidFill>
                <a:ea typeface="Roboto Condensed Light" panose="02000000000000000000" pitchFamily="2" charset="0"/>
                <a:cs typeface="Times New Roman" panose="02020603050405020304" pitchFamily="18" charset="0"/>
                <a:hlinkClick r:id="rId2"/>
              </a:rPr>
              <a:t>court.gov.ua/storage/portal/dsa/normatyvno-pravova%20baza/N_178_2025_dodatok.pdf</a:t>
            </a:r>
            <a:r>
              <a:rPr lang="ru-RU" sz="2000" b="1" dirty="0" smtClean="0">
                <a:solidFill>
                  <a:srgbClr val="004E9E"/>
                </a:solidFill>
                <a:ea typeface="Roboto Condensed Light" panose="02000000000000000000" pitchFamily="2" charset="0"/>
                <a:cs typeface="Times New Roman" panose="02020603050405020304" pitchFamily="18" charset="0"/>
              </a:rPr>
              <a:t> </a:t>
            </a:r>
            <a:endParaRPr lang="ru-RU" sz="20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D4F2DC3E-5ADF-4808-A3C6-34A83DDC7E34}"/>
              </a:ext>
            </a:extLst>
          </p:cNvPr>
          <p:cNvSpPr>
            <a:spLocks noGrp="1"/>
          </p:cNvSpPr>
          <p:nvPr>
            <p:ph idx="1"/>
          </p:nvPr>
        </p:nvSpPr>
        <p:spPr>
          <a:xfrm>
            <a:off x="276801" y="1277768"/>
            <a:ext cx="11395494" cy="4399825"/>
          </a:xfrm>
        </p:spPr>
        <p:txBody>
          <a:bodyPr/>
          <a:lstStyle/>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8. контекстний семантичний пошук релевантних документів, підбір судової практики</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9. рекомендація методології дослідження матеріалів та розгляду судової справи</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10. генерація проєктів процесуальних документів</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11. виявлення девіацій під час розгляду судової справи, зокрема ігнорування контексту, поданих доказів та аргументів, відхилення від судової практики </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12. надання базової правової допомоги користувачам</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13. підбір оптимальної моделі розгляду справи</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14. віртуальний аватар-асистент на базі технологій штучного інтелекту</a:t>
            </a:r>
          </a:p>
          <a:p>
            <a:pPr indent="0" algn="just">
              <a:lnSpc>
                <a:spcPct val="100000"/>
              </a:lnSpc>
              <a:spcBef>
                <a:spcPts val="0"/>
              </a:spcBef>
              <a:spcAft>
                <a:spcPts val="0"/>
              </a:spcAft>
              <a:buNone/>
            </a:pPr>
            <a:r>
              <a:rPr lang="uk-UA" sz="2500" dirty="0">
                <a:solidFill>
                  <a:srgbClr val="002949"/>
                </a:solidFill>
                <a:ea typeface="Roboto Condensed Light" panose="02000000000000000000" pitchFamily="2" charset="0"/>
                <a:cs typeface="Times New Roman" panose="02020603050405020304" pitchFamily="18" charset="0"/>
              </a:rPr>
              <a:t>15. максимальна підтримка та супровід користувача без спеціальної підготовки на всіх етапах процесуальної взаємодії з судами</a:t>
            </a:r>
          </a:p>
        </p:txBody>
      </p:sp>
      <p:sp>
        <p:nvSpPr>
          <p:cNvPr id="4" name="Text Placeholder 2">
            <a:extLst>
              <a:ext uri="{FF2B5EF4-FFF2-40B4-BE49-F238E27FC236}">
                <a16:creationId xmlns:a16="http://schemas.microsoft.com/office/drawing/2014/main" id="{CA77A9D9-3E2B-C681-F9EB-E242D9928926}"/>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133A3BD-2DC3-62CD-3A71-C6A17C0442C8}"/>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A6F1101B-7D7C-E6B7-6DD0-F14888F88B54}"/>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B2189E4C-2AA1-F723-5FBB-478D01D2618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29</a:t>
            </a:fld>
            <a:endParaRPr lang="en-US" sz="1400" dirty="0">
              <a:solidFill>
                <a:srgbClr val="002949"/>
              </a:solidFill>
            </a:endParaRPr>
          </a:p>
        </p:txBody>
      </p:sp>
    </p:spTree>
    <p:extLst>
      <p:ext uri="{BB962C8B-B14F-4D97-AF65-F5344CB8AC3E}">
        <p14:creationId xmlns:p14="http://schemas.microsoft.com/office/powerpoint/2010/main" val="1228242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775880" y="377507"/>
            <a:ext cx="10515600" cy="695156"/>
          </a:xfrm>
        </p:spPr>
        <p:txBody>
          <a:bodyPr/>
          <a:lstStyle/>
          <a:p>
            <a:pPr algn="ctr"/>
            <a:r>
              <a:rPr lang="uk-UA" sz="3600" b="1" dirty="0" smtClean="0">
                <a:solidFill>
                  <a:srgbClr val="004E9E"/>
                </a:solidFill>
                <a:ea typeface="Roboto Condensed Light" panose="02000000000000000000" pitchFamily="2" charset="0"/>
                <a:cs typeface="Times New Roman" panose="02020603050405020304" pitchFamily="18" charset="0"/>
              </a:rPr>
              <a:t/>
            </a:r>
            <a:br>
              <a:rPr lang="uk-UA" sz="3600" b="1" dirty="0" smtClean="0">
                <a:solidFill>
                  <a:srgbClr val="004E9E"/>
                </a:solidFill>
                <a:ea typeface="Roboto Condensed Light" panose="02000000000000000000" pitchFamily="2" charset="0"/>
                <a:cs typeface="Times New Roman" panose="02020603050405020304" pitchFamily="18" charset="0"/>
              </a:rPr>
            </a:br>
            <a:r>
              <a:rPr lang="uk-UA" sz="3600" b="1" dirty="0" smtClean="0">
                <a:solidFill>
                  <a:srgbClr val="004E9E"/>
                </a:solidFill>
                <a:ea typeface="Roboto Condensed Light" panose="02000000000000000000" pitchFamily="2" charset="0"/>
                <a:cs typeface="Times New Roman" panose="02020603050405020304" pitchFamily="18" charset="0"/>
              </a:rPr>
              <a:t>КОНСТИТУЦІЯ УКРАЇНИ </a:t>
            </a:r>
            <a:r>
              <a:rPr lang="uk-UA" sz="3600" b="1" dirty="0">
                <a:solidFill>
                  <a:srgbClr val="004E9E"/>
                </a:solidFill>
                <a:ea typeface="Roboto Condensed Light" panose="02000000000000000000" pitchFamily="2" charset="0"/>
                <a:cs typeface="Times New Roman" panose="02020603050405020304" pitchFamily="18" charset="0"/>
              </a:rPr>
              <a:t/>
            </a:r>
            <a:br>
              <a:rPr lang="uk-UA" sz="3600" b="1" dirty="0">
                <a:solidFill>
                  <a:srgbClr val="004E9E"/>
                </a:solidFill>
                <a:ea typeface="Roboto Condensed Light" panose="02000000000000000000" pitchFamily="2" charset="0"/>
                <a:cs typeface="Times New Roman" panose="02020603050405020304" pitchFamily="18" charset="0"/>
              </a:rPr>
            </a:br>
            <a:endParaRPr lang="uk-UA" sz="24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099308"/>
            <a:ext cx="11395494" cy="4765470"/>
          </a:xfrm>
        </p:spPr>
        <p:txBody>
          <a:bodyPr/>
          <a:lstStyle/>
          <a:p>
            <a:pPr indent="0" algn="just">
              <a:lnSpc>
                <a:spcPct val="100000"/>
              </a:lnSpc>
              <a:spcBef>
                <a:spcPts val="0"/>
              </a:spcBef>
              <a:spcAft>
                <a:spcPts val="0"/>
              </a:spcAft>
              <a:buNone/>
            </a:pPr>
            <a:r>
              <a:rPr lang="uk-UA" sz="3200" dirty="0" smtClean="0"/>
              <a:t>Стаття 124. </a:t>
            </a:r>
          </a:p>
          <a:p>
            <a:pPr indent="0" algn="just">
              <a:lnSpc>
                <a:spcPct val="100000"/>
              </a:lnSpc>
              <a:spcBef>
                <a:spcPts val="0"/>
              </a:spcBef>
              <a:spcAft>
                <a:spcPts val="0"/>
              </a:spcAft>
              <a:buNone/>
            </a:pPr>
            <a:r>
              <a:rPr lang="uk-UA" sz="3200" dirty="0" smtClean="0"/>
              <a:t>Правосуддя в Україні здійснюють виключно суди.</a:t>
            </a:r>
          </a:p>
          <a:p>
            <a:pPr indent="0" algn="just">
              <a:lnSpc>
                <a:spcPct val="100000"/>
              </a:lnSpc>
              <a:spcBef>
                <a:spcPts val="0"/>
              </a:spcBef>
              <a:spcAft>
                <a:spcPts val="0"/>
              </a:spcAft>
              <a:buNone/>
            </a:pPr>
            <a:r>
              <a:rPr lang="uk-UA" sz="3200" dirty="0" smtClean="0"/>
              <a:t>Делегування функцій судів, а також привласнення цих функцій іншими органами чи посадовими особами не допускаються.</a:t>
            </a:r>
          </a:p>
          <a:p>
            <a:pPr indent="0" algn="just">
              <a:lnSpc>
                <a:spcPct val="100000"/>
              </a:lnSpc>
              <a:spcBef>
                <a:spcPts val="0"/>
              </a:spcBef>
              <a:spcAft>
                <a:spcPts val="0"/>
              </a:spcAft>
              <a:buNone/>
            </a:pPr>
            <a:r>
              <a:rPr lang="uk-UA" sz="3200" dirty="0" smtClean="0"/>
              <a:t>Юрисдикція судів поширюється на будь-який юридичний спір та будь-яке кримінальне обвинувачення. У передбачених законом випадках суди розглядають також інші справи.</a:t>
            </a:r>
          </a:p>
          <a:p>
            <a:pPr indent="0" algn="just">
              <a:lnSpc>
                <a:spcPct val="100000"/>
              </a:lnSpc>
              <a:spcBef>
                <a:spcPts val="0"/>
              </a:spcBef>
              <a:spcAft>
                <a:spcPts val="0"/>
              </a:spcAft>
              <a:buNone/>
            </a:pPr>
            <a:r>
              <a:rPr lang="uk-UA" sz="3200" dirty="0" smtClean="0"/>
              <a:t>Законом може бути визначений обов’язковий досудовий порядок урегулювання спору.</a:t>
            </a:r>
            <a:endParaRPr lang="uk-UA" sz="3200"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3</a:t>
            </a:fld>
            <a:endParaRPr lang="en-US" sz="1400" dirty="0">
              <a:solidFill>
                <a:srgbClr val="002949"/>
              </a:solidFill>
            </a:endParaRPr>
          </a:p>
        </p:txBody>
      </p:sp>
    </p:spTree>
    <p:extLst>
      <p:ext uri="{BB962C8B-B14F-4D97-AF65-F5344CB8AC3E}">
        <p14:creationId xmlns:p14="http://schemas.microsoft.com/office/powerpoint/2010/main" val="430830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en-US" sz="3200" b="1" dirty="0">
                <a:solidFill>
                  <a:srgbClr val="004E9E"/>
                </a:solidFill>
                <a:ea typeface="Roboto Condensed Light" panose="02000000000000000000" pitchFamily="2" charset="0"/>
                <a:cs typeface="Times New Roman" panose="02020603050405020304" pitchFamily="18" charset="0"/>
              </a:rPr>
              <a:t>Opinion № 26 (2023) of CCJE Moving forward: the use of assistive technology in the judiciary</a:t>
            </a:r>
            <a:r>
              <a:rPr lang="en-US" sz="2800" b="1" dirty="0">
                <a:solidFill>
                  <a:srgbClr val="004E9E"/>
                </a:solidFill>
                <a:ea typeface="Roboto Condensed Light" panose="02000000000000000000" pitchFamily="2" charset="0"/>
                <a:cs typeface="Times New Roman" panose="02020603050405020304" pitchFamily="18" charset="0"/>
              </a:rPr>
              <a:t/>
            </a:r>
            <a:br>
              <a:rPr lang="en-US" sz="2800" b="1" dirty="0">
                <a:solidFill>
                  <a:srgbClr val="004E9E"/>
                </a:solidFill>
                <a:ea typeface="Roboto Condensed Light" panose="02000000000000000000" pitchFamily="2" charset="0"/>
                <a:cs typeface="Times New Roman" panose="02020603050405020304" pitchFamily="18" charset="0"/>
              </a:rPr>
            </a:br>
            <a:r>
              <a:rPr lang="en-US" sz="2800" b="1" dirty="0">
                <a:solidFill>
                  <a:srgbClr val="004E9E"/>
                </a:solidFill>
                <a:ea typeface="Roboto Condensed Light" panose="02000000000000000000" pitchFamily="2" charset="0"/>
                <a:cs typeface="Times New Roman" panose="02020603050405020304" pitchFamily="18" charset="0"/>
                <a:hlinkClick r:id="rId2"/>
              </a:rPr>
              <a:t>https://rm.coe.int/ccje-opinion-no-26-2023-final/1680adade7</a:t>
            </a:r>
            <a:r>
              <a:rPr lang="uk-UA" sz="2800" b="1" dirty="0">
                <a:solidFill>
                  <a:srgbClr val="004E9E"/>
                </a:solidFill>
                <a:ea typeface="Roboto Condensed Light" panose="02000000000000000000" pitchFamily="2" charset="0"/>
                <a:cs typeface="Times New Roman" panose="02020603050405020304" pitchFamily="18" charset="0"/>
              </a:rPr>
              <a:t> </a:t>
            </a:r>
            <a:r>
              <a:rPr lang="en-US" sz="28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кінцева відповідальність за судові рішення має залишатися за людьми; ШІ повинен підтримувати, а не замінювати суддів</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ухвалення рішень повинно — явно та неявно — здійснюватися лише суддями</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ухвалення рішень не може бути делеговане технології або здійснюватися за допомогою неї</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технологія не повинна втручатися у сферу правосуддя </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технологія не повинна перешкоджати критичному мисленню суддів, оскільки це може призвести до стагнації правового розвитку</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технологія, зокрема, не повинна використовуватися для прогнозування рішення конкретного судді</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використання ШІ для прийняття рішень як заміни людським рішенням (не входить в обсяг допустимого використання технологій)</a:t>
            </a:r>
          </a:p>
          <a:p>
            <a:pPr marL="742950" indent="-514350" algn="just">
              <a:lnSpc>
                <a:spcPct val="100000"/>
              </a:lnSpc>
              <a:spcBef>
                <a:spcPts val="0"/>
              </a:spcBef>
              <a:spcAft>
                <a:spcPts val="0"/>
              </a:spcAft>
              <a:buFont typeface="+mj-lt"/>
              <a:buAutoNum type="arabicPeriod"/>
            </a:pPr>
            <a:r>
              <a:rPr lang="uk-UA" sz="2100" dirty="0">
                <a:solidFill>
                  <a:srgbClr val="002949"/>
                </a:solidFill>
                <a:ea typeface="Roboto Condensed Light" panose="02000000000000000000" pitchFamily="2" charset="0"/>
              </a:rPr>
              <a:t>використання інструментів як заміни власному правовому дослідженню судді може підірвати здатність окремого судді досліджувати та приймати рішення</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3</a:t>
            </a:r>
            <a:r>
              <a:rPr lang="uk-UA" sz="1400" dirty="0" smtClean="0">
                <a:solidFill>
                  <a:srgbClr val="002949"/>
                </a:solidFill>
              </a:rPr>
              <a:t>0</a:t>
            </a:r>
            <a:endParaRPr lang="en-US" sz="1400" dirty="0">
              <a:solidFill>
                <a:srgbClr val="002949"/>
              </a:solidFill>
            </a:endParaRPr>
          </a:p>
        </p:txBody>
      </p:sp>
    </p:spTree>
    <p:extLst>
      <p:ext uri="{BB962C8B-B14F-4D97-AF65-F5344CB8AC3E}">
        <p14:creationId xmlns:p14="http://schemas.microsoft.com/office/powerpoint/2010/main" val="1669834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en-US" sz="3200" b="1" dirty="0">
                <a:solidFill>
                  <a:srgbClr val="004E9E"/>
                </a:solidFill>
                <a:ea typeface="Roboto Condensed Light" panose="02000000000000000000" pitchFamily="2" charset="0"/>
                <a:cs typeface="Times New Roman" panose="02020603050405020304" pitchFamily="18" charset="0"/>
              </a:rPr>
              <a:t>Opinion </a:t>
            </a:r>
            <a:r>
              <a:rPr lang="uk-UA" sz="3200" b="1" dirty="0">
                <a:solidFill>
                  <a:srgbClr val="004E9E"/>
                </a:solidFill>
                <a:ea typeface="Roboto Condensed Light" panose="02000000000000000000" pitchFamily="2" charset="0"/>
                <a:cs typeface="Times New Roman" panose="02020603050405020304" pitchFamily="18" charset="0"/>
              </a:rPr>
              <a:t>№</a:t>
            </a:r>
            <a:r>
              <a:rPr lang="en-US" sz="3200" b="1" dirty="0">
                <a:solidFill>
                  <a:srgbClr val="004E9E"/>
                </a:solidFill>
                <a:ea typeface="Roboto Condensed Light" panose="02000000000000000000" pitchFamily="2" charset="0"/>
                <a:cs typeface="Times New Roman" panose="02020603050405020304" pitchFamily="18" charset="0"/>
              </a:rPr>
              <a:t> 28 (2025) of CCJE On the importance of judicial well-being for the delivery of justice</a:t>
            </a:r>
            <a:r>
              <a:rPr lang="en-US" sz="2800" b="1" dirty="0">
                <a:solidFill>
                  <a:srgbClr val="004E9E"/>
                </a:solidFill>
                <a:ea typeface="Roboto Condensed Light" panose="02000000000000000000" pitchFamily="2" charset="0"/>
                <a:cs typeface="Times New Roman" panose="02020603050405020304" pitchFamily="18" charset="0"/>
              </a:rPr>
              <a:t/>
            </a:r>
            <a:br>
              <a:rPr lang="en-US" sz="2800" b="1" dirty="0">
                <a:solidFill>
                  <a:srgbClr val="004E9E"/>
                </a:solidFill>
                <a:ea typeface="Roboto Condensed Light" panose="02000000000000000000" pitchFamily="2" charset="0"/>
                <a:cs typeface="Times New Roman" panose="02020603050405020304" pitchFamily="18" charset="0"/>
              </a:rPr>
            </a:br>
            <a:r>
              <a:rPr lang="en-US" sz="2800" b="1" dirty="0">
                <a:solidFill>
                  <a:srgbClr val="004E9E"/>
                </a:solidFill>
                <a:ea typeface="Roboto Condensed Light" panose="02000000000000000000" pitchFamily="2" charset="0"/>
                <a:cs typeface="Times New Roman" panose="02020603050405020304" pitchFamily="18" charset="0"/>
                <a:hlinkClick r:id="rId2"/>
              </a:rPr>
              <a:t>https://rm.coe.int/opinion-no-28-2025-of-the-ccje-published-/4880296bfa</a:t>
            </a:r>
            <a:r>
              <a:rPr lang="en-US" sz="28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867160"/>
            <a:ext cx="11395494" cy="3688251"/>
          </a:xfrm>
        </p:spPr>
        <p:txBody>
          <a:bodyPr/>
          <a:lstStyle/>
          <a:p>
            <a:pPr marL="742950" indent="-514350" algn="just">
              <a:lnSpc>
                <a:spcPct val="100000"/>
              </a:lnSpc>
              <a:spcBef>
                <a:spcPts val="600"/>
              </a:spcBef>
              <a:spcAft>
                <a:spcPts val="0"/>
              </a:spcAft>
              <a:buFont typeface="+mj-lt"/>
              <a:buAutoNum type="arabicPeriod"/>
            </a:pPr>
            <a:r>
              <a:rPr lang="uk-UA" sz="3200" dirty="0">
                <a:solidFill>
                  <a:srgbClr val="002949"/>
                </a:solidFill>
                <a:ea typeface="Roboto Condensed Light" panose="02000000000000000000" pitchFamily="2" charset="0"/>
              </a:rPr>
              <a:t>допоміжні технології мають використовуватися лише для підтримки та зміцнення верховенства права</a:t>
            </a:r>
          </a:p>
          <a:p>
            <a:pPr marL="742950" indent="-514350" algn="just">
              <a:lnSpc>
                <a:spcPct val="100000"/>
              </a:lnSpc>
              <a:spcBef>
                <a:spcPts val="600"/>
              </a:spcBef>
              <a:spcAft>
                <a:spcPts val="0"/>
              </a:spcAft>
              <a:buFont typeface="+mj-lt"/>
              <a:buAutoNum type="arabicPeriod"/>
            </a:pPr>
            <a:r>
              <a:rPr lang="uk-UA" sz="3200" dirty="0">
                <a:solidFill>
                  <a:srgbClr val="002949"/>
                </a:solidFill>
                <a:ea typeface="Roboto Condensed Light" panose="02000000000000000000" pitchFamily="2" charset="0"/>
              </a:rPr>
              <a:t>використання ШІ та інших допоміжних технологій для пом’якшення робочого навантаження та стресу суддів</a:t>
            </a:r>
          </a:p>
          <a:p>
            <a:pPr marL="742950" indent="-514350" algn="just">
              <a:lnSpc>
                <a:spcPct val="100000"/>
              </a:lnSpc>
              <a:spcBef>
                <a:spcPts val="600"/>
              </a:spcBef>
              <a:spcAft>
                <a:spcPts val="0"/>
              </a:spcAft>
              <a:buFont typeface="+mj-lt"/>
              <a:buAutoNum type="arabicPeriod"/>
            </a:pPr>
            <a:r>
              <a:rPr lang="uk-UA" sz="3200" dirty="0">
                <a:solidFill>
                  <a:srgbClr val="002949"/>
                </a:solidFill>
                <a:ea typeface="Roboto Condensed Light" panose="02000000000000000000" pitchFamily="2" charset="0"/>
              </a:rPr>
              <a:t>ШІ може бути корисним для збільшення кількості справ, які судді здатні розглянути протягом певного проміжку часу</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3</a:t>
            </a:r>
            <a:r>
              <a:rPr lang="uk-UA" sz="1400" dirty="0" smtClean="0">
                <a:solidFill>
                  <a:srgbClr val="002949"/>
                </a:solidFill>
              </a:rPr>
              <a:t>1</a:t>
            </a:r>
            <a:endParaRPr lang="en-US" sz="1400" dirty="0">
              <a:solidFill>
                <a:srgbClr val="002949"/>
              </a:solidFill>
            </a:endParaRPr>
          </a:p>
        </p:txBody>
      </p:sp>
    </p:spTree>
    <p:extLst>
      <p:ext uri="{BB962C8B-B14F-4D97-AF65-F5344CB8AC3E}">
        <p14:creationId xmlns:p14="http://schemas.microsoft.com/office/powerpoint/2010/main" val="932709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1205109"/>
          </a:xfrm>
        </p:spPr>
        <p:txBody>
          <a:bodyPr/>
          <a:lstStyle/>
          <a:p>
            <a:pPr algn="ctr"/>
            <a:r>
              <a:rPr lang="en-US" sz="3200" b="1" dirty="0">
                <a:solidFill>
                  <a:srgbClr val="004E9E"/>
                </a:solidFill>
                <a:ea typeface="Roboto Condensed Light" panose="02000000000000000000" pitchFamily="2" charset="0"/>
                <a:cs typeface="Times New Roman" panose="02020603050405020304" pitchFamily="18" charset="0"/>
              </a:rPr>
              <a:t>Opinion </a:t>
            </a:r>
            <a:r>
              <a:rPr lang="uk-UA" sz="3200" b="1" dirty="0">
                <a:solidFill>
                  <a:srgbClr val="004E9E"/>
                </a:solidFill>
                <a:ea typeface="Roboto Condensed Light" panose="02000000000000000000" pitchFamily="2" charset="0"/>
                <a:cs typeface="Times New Roman" panose="02020603050405020304" pitchFamily="18" charset="0"/>
              </a:rPr>
              <a:t>№</a:t>
            </a:r>
            <a:r>
              <a:rPr lang="en-US" sz="3200" b="1" dirty="0">
                <a:solidFill>
                  <a:srgbClr val="004E9E"/>
                </a:solidFill>
                <a:ea typeface="Roboto Condensed Light" panose="02000000000000000000" pitchFamily="2" charset="0"/>
                <a:cs typeface="Times New Roman" panose="02020603050405020304" pitchFamily="18" charset="0"/>
              </a:rPr>
              <a:t> 28 (2025) CCJE On the importance of judicial well-being for the delivery of justice</a:t>
            </a:r>
            <a:br>
              <a:rPr lang="en-US" sz="3200" b="1" dirty="0">
                <a:solidFill>
                  <a:srgbClr val="004E9E"/>
                </a:solidFill>
                <a:ea typeface="Roboto Condensed Light" panose="02000000000000000000" pitchFamily="2" charset="0"/>
                <a:cs typeface="Times New Roman" panose="02020603050405020304" pitchFamily="18" charset="0"/>
              </a:rPr>
            </a:br>
            <a:r>
              <a:rPr lang="en-US" sz="2800" b="1" dirty="0">
                <a:solidFill>
                  <a:srgbClr val="004E9E"/>
                </a:solidFill>
                <a:ea typeface="Roboto Condensed Light" panose="02000000000000000000" pitchFamily="2" charset="0"/>
                <a:cs typeface="Times New Roman" panose="02020603050405020304" pitchFamily="18" charset="0"/>
                <a:hlinkClick r:id="rId2"/>
              </a:rPr>
              <a:t>https://rm.coe.int/opinion-no-28-2025-of-the-ccje-published-/4880296bfa</a:t>
            </a:r>
            <a:r>
              <a:rPr lang="en-US" sz="2800" b="1" dirty="0">
                <a:solidFill>
                  <a:srgbClr val="004E9E"/>
                </a:solidFill>
                <a:ea typeface="Roboto Condensed Light" panose="02000000000000000000" pitchFamily="2" charset="0"/>
                <a:cs typeface="Times New Roman" panose="02020603050405020304" pitchFamily="18" charset="0"/>
              </a:rPr>
              <a:t>  </a:t>
            </a: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609260"/>
            <a:ext cx="11395494" cy="4255517"/>
          </a:xfrm>
        </p:spPr>
        <p:txBody>
          <a:bodyPr/>
          <a:lstStyle/>
          <a:p>
            <a:pPr marL="742950" indent="-514350" algn="just">
              <a:lnSpc>
                <a:spcPct val="100000"/>
              </a:lnSpc>
              <a:spcBef>
                <a:spcPts val="600"/>
              </a:spcBef>
              <a:spcAft>
                <a:spcPts val="0"/>
              </a:spcAft>
              <a:buFont typeface="+mj-lt"/>
              <a:buAutoNum type="arabicPeriod"/>
            </a:pPr>
            <a:r>
              <a:rPr lang="uk-UA" sz="2200" dirty="0">
                <a:solidFill>
                  <a:srgbClr val="002949"/>
                </a:solidFill>
                <a:ea typeface="Roboto Condensed Light" panose="02000000000000000000" pitchFamily="2" charset="0"/>
              </a:rPr>
              <a:t>допоміжні технології не повинні використовуватися для прогнозування або заміни процесу прийняття рішень окремим суддею</a:t>
            </a:r>
          </a:p>
          <a:p>
            <a:pPr marL="742950" indent="-514350" algn="just">
              <a:lnSpc>
                <a:spcPct val="100000"/>
              </a:lnSpc>
              <a:spcBef>
                <a:spcPts val="600"/>
              </a:spcBef>
              <a:spcAft>
                <a:spcPts val="0"/>
              </a:spcAft>
              <a:buFont typeface="+mj-lt"/>
              <a:buAutoNum type="arabicPeriod"/>
            </a:pPr>
            <a:r>
              <a:rPr lang="uk-UA" sz="2200" dirty="0">
                <a:solidFill>
                  <a:srgbClr val="002949"/>
                </a:solidFill>
                <a:ea typeface="Roboto Condensed Light" panose="02000000000000000000" pitchFamily="2" charset="0"/>
              </a:rPr>
              <a:t>судді не повинні вдаватися до покладання на технології без застосування необхідного нагляду за прийняттям рішень щодо результатів, вироблених використаною технологією</a:t>
            </a:r>
          </a:p>
          <a:p>
            <a:pPr marL="742950" indent="-514350" algn="just">
              <a:lnSpc>
                <a:spcPct val="100000"/>
              </a:lnSpc>
              <a:spcBef>
                <a:spcPts val="600"/>
              </a:spcBef>
              <a:spcAft>
                <a:spcPts val="0"/>
              </a:spcAft>
              <a:buFont typeface="+mj-lt"/>
              <a:buAutoNum type="arabicPeriod"/>
            </a:pPr>
            <a:r>
              <a:rPr lang="uk-UA" sz="2200" dirty="0">
                <a:solidFill>
                  <a:srgbClr val="002949"/>
                </a:solidFill>
                <a:ea typeface="Roboto Condensed Light" panose="02000000000000000000" pitchFamily="2" charset="0"/>
              </a:rPr>
              <a:t>судді не повинні покладатися на технології без проведення належних перевірок для виявлення потенційних галюцинацій ШІ, які вони можуть містити</a:t>
            </a:r>
          </a:p>
          <a:p>
            <a:pPr marL="742950" indent="-514350" algn="just">
              <a:lnSpc>
                <a:spcPct val="100000"/>
              </a:lnSpc>
              <a:spcBef>
                <a:spcPts val="600"/>
              </a:spcBef>
              <a:spcAft>
                <a:spcPts val="0"/>
              </a:spcAft>
              <a:buFont typeface="+mj-lt"/>
              <a:buAutoNum type="arabicPeriod"/>
            </a:pPr>
            <a:r>
              <a:rPr lang="uk-UA" sz="2200" dirty="0">
                <a:solidFill>
                  <a:srgbClr val="002949"/>
                </a:solidFill>
                <a:ea typeface="Roboto Condensed Light" panose="02000000000000000000" pitchFamily="2" charset="0"/>
              </a:rPr>
              <a:t>неналежне використання цих технологій може вплинути на якість виконаної роботи, якщо воно призводить до втрати суддівської автономії та контролю</a:t>
            </a:r>
          </a:p>
          <a:p>
            <a:pPr marL="742950" indent="-514350" algn="just">
              <a:lnSpc>
                <a:spcPct val="100000"/>
              </a:lnSpc>
              <a:spcBef>
                <a:spcPts val="600"/>
              </a:spcBef>
              <a:spcAft>
                <a:spcPts val="0"/>
              </a:spcAft>
              <a:buFont typeface="+mj-lt"/>
              <a:buAutoNum type="arabicPeriod"/>
            </a:pPr>
            <a:r>
              <a:rPr lang="uk-UA" sz="2200" dirty="0">
                <a:solidFill>
                  <a:srgbClr val="002949"/>
                </a:solidFill>
                <a:ea typeface="Roboto Condensed Light" panose="02000000000000000000" pitchFamily="2" charset="0"/>
              </a:rPr>
              <a:t>захист </a:t>
            </a:r>
            <a:r>
              <a:rPr lang="uk-UA" sz="2200" dirty="0" smtClean="0">
                <a:solidFill>
                  <a:srgbClr val="002949"/>
                </a:solidFill>
                <a:ea typeface="Roboto Condensed Light" panose="02000000000000000000" pitchFamily="2" charset="0"/>
              </a:rPr>
              <a:t>належних умов праці суддів </a:t>
            </a:r>
            <a:r>
              <a:rPr lang="uk-UA" sz="2200" dirty="0">
                <a:solidFill>
                  <a:srgbClr val="002949"/>
                </a:solidFill>
                <a:ea typeface="Roboto Condensed Light" panose="02000000000000000000" pitchFamily="2" charset="0"/>
              </a:rPr>
              <a:t>є критично важливим для ефективного та відповідального використання ШІ та інших допоміжних технологій, щоб уникнути недоречного надмірного покладання на них</a:t>
            </a: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3</a:t>
            </a:r>
            <a:r>
              <a:rPr lang="uk-UA" sz="1400" dirty="0" smtClean="0">
                <a:solidFill>
                  <a:srgbClr val="002949"/>
                </a:solidFill>
              </a:rPr>
              <a:t>2</a:t>
            </a:r>
            <a:endParaRPr lang="en-US" sz="1400" dirty="0">
              <a:solidFill>
                <a:srgbClr val="002949"/>
              </a:solidFill>
            </a:endParaRPr>
          </a:p>
        </p:txBody>
      </p:sp>
    </p:spTree>
    <p:extLst>
      <p:ext uri="{BB962C8B-B14F-4D97-AF65-F5344CB8AC3E}">
        <p14:creationId xmlns:p14="http://schemas.microsoft.com/office/powerpoint/2010/main" val="2943891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4EB7-28F1-7A17-1172-7B41B9A4296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DBD404-4892-E3E7-675E-B8323BD7DA76}"/>
              </a:ext>
            </a:extLst>
          </p:cNvPr>
          <p:cNvSpPr>
            <a:spLocks noGrp="1"/>
          </p:cNvSpPr>
          <p:nvPr>
            <p:ph type="title"/>
          </p:nvPr>
        </p:nvSpPr>
        <p:spPr>
          <a:xfrm>
            <a:off x="775879" y="377506"/>
            <a:ext cx="10896415" cy="590307"/>
          </a:xfrm>
        </p:spPr>
        <p:txBody>
          <a:bodyPr/>
          <a:lstStyle/>
          <a:p>
            <a:pPr algn="ctr"/>
            <a:r>
              <a:rPr lang="uk-UA" sz="3200" b="1" dirty="0">
                <a:solidFill>
                  <a:srgbClr val="004E9E"/>
                </a:solidFill>
                <a:ea typeface="Roboto Condensed Light" panose="02000000000000000000" pitchFamily="2" charset="0"/>
                <a:cs typeface="Times New Roman" panose="02020603050405020304" pitchFamily="18" charset="0"/>
              </a:rPr>
              <a:t>ВИСНОВКИ</a:t>
            </a:r>
            <a:endParaRPr lang="en-US" sz="32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E4EA5E0B-9681-30B5-99F9-EEBE75D64AC1}"/>
              </a:ext>
            </a:extLst>
          </p:cNvPr>
          <p:cNvSpPr>
            <a:spLocks noGrp="1"/>
          </p:cNvSpPr>
          <p:nvPr>
            <p:ph idx="1"/>
          </p:nvPr>
        </p:nvSpPr>
        <p:spPr>
          <a:xfrm>
            <a:off x="327804" y="1072056"/>
            <a:ext cx="11395494" cy="4792722"/>
          </a:xfrm>
        </p:spPr>
        <p:txBody>
          <a:bodyPr/>
          <a:lstStyle/>
          <a:p>
            <a:pPr marL="685800" indent="-457200" algn="just">
              <a:lnSpc>
                <a:spcPct val="100000"/>
              </a:lnSpc>
              <a:spcBef>
                <a:spcPts val="0"/>
              </a:spcBef>
              <a:spcAft>
                <a:spcPts val="0"/>
              </a:spcAft>
              <a:buFont typeface="+mj-lt"/>
              <a:buAutoNum type="arabicPeriod"/>
            </a:pPr>
            <a:r>
              <a:rPr lang="uk-UA" sz="3000" dirty="0">
                <a:solidFill>
                  <a:srgbClr val="002949"/>
                </a:solidFill>
                <a:ea typeface="Roboto Condensed Light" panose="02000000000000000000" pitchFamily="2" charset="0"/>
              </a:rPr>
              <a:t>ШІ у правосудді допустимий лише як допоміжний інструмент і не може підміняти конституційну функцію суду зі здійснення правосуддя.</a:t>
            </a:r>
          </a:p>
          <a:p>
            <a:pPr marL="685800" indent="-457200" algn="just">
              <a:lnSpc>
                <a:spcPct val="100000"/>
              </a:lnSpc>
              <a:spcBef>
                <a:spcPts val="0"/>
              </a:spcBef>
              <a:spcAft>
                <a:spcPts val="0"/>
              </a:spcAft>
              <a:buFont typeface="+mj-lt"/>
              <a:buAutoNum type="arabicPeriod"/>
            </a:pPr>
            <a:r>
              <a:rPr lang="uk-UA" sz="3000" dirty="0">
                <a:solidFill>
                  <a:srgbClr val="002949"/>
                </a:solidFill>
                <a:ea typeface="Roboto Condensed Light" panose="02000000000000000000" pitchFamily="2" charset="0"/>
              </a:rPr>
              <a:t>Оцінка доказів, правова кваліфікація обставин і визначення результату справи є виключною сферою суддівського розсуду та не підлягають делегуванню ШІ.</a:t>
            </a:r>
          </a:p>
          <a:p>
            <a:pPr marL="685800" indent="-457200" algn="just">
              <a:lnSpc>
                <a:spcPct val="100000"/>
              </a:lnSpc>
              <a:spcBef>
                <a:spcPts val="0"/>
              </a:spcBef>
              <a:spcAft>
                <a:spcPts val="0"/>
              </a:spcAft>
              <a:buFont typeface="+mj-lt"/>
              <a:buAutoNum type="arabicPeriod"/>
            </a:pPr>
            <a:r>
              <a:rPr lang="uk-UA" sz="3000" dirty="0">
                <a:solidFill>
                  <a:srgbClr val="002949"/>
                </a:solidFill>
                <a:ea typeface="Roboto Condensed Light" panose="02000000000000000000" pitchFamily="2" charset="0"/>
              </a:rPr>
              <a:t>Правомірне використання ШІ потребує прозорості, пояснюваності, людського контролю, </a:t>
            </a:r>
            <a:r>
              <a:rPr lang="uk-UA" sz="3000" dirty="0" smtClean="0">
                <a:solidFill>
                  <a:srgbClr val="002949"/>
                </a:solidFill>
                <a:ea typeface="Roboto Condensed Light" panose="02000000000000000000" pitchFamily="2" charset="0"/>
              </a:rPr>
              <a:t>захисту </a:t>
            </a:r>
            <a:r>
              <a:rPr lang="uk-UA" sz="3000" dirty="0">
                <a:solidFill>
                  <a:srgbClr val="002949"/>
                </a:solidFill>
                <a:ea typeface="Roboto Condensed Light" panose="02000000000000000000" pitchFamily="2" charset="0"/>
              </a:rPr>
              <a:t>даних, недискримінації та ефективної можливості оскарження алгоритмічного впливу на процедуру або </a:t>
            </a:r>
            <a:r>
              <a:rPr lang="uk-UA" sz="3000" dirty="0" smtClean="0">
                <a:solidFill>
                  <a:srgbClr val="002949"/>
                </a:solidFill>
                <a:ea typeface="Roboto Condensed Light" panose="02000000000000000000" pitchFamily="2" charset="0"/>
              </a:rPr>
              <a:t>результат судового розгляду.</a:t>
            </a:r>
            <a:endParaRPr lang="uk-UA" sz="3000" dirty="0">
              <a:solidFill>
                <a:srgbClr val="002949"/>
              </a:solidFill>
              <a:ea typeface="Roboto Condensed Light" panose="02000000000000000000" pitchFamily="2" charset="0"/>
            </a:endParaRPr>
          </a:p>
        </p:txBody>
      </p:sp>
      <p:sp>
        <p:nvSpPr>
          <p:cNvPr id="4" name="Text Placeholder 2">
            <a:extLst>
              <a:ext uri="{FF2B5EF4-FFF2-40B4-BE49-F238E27FC236}">
                <a16:creationId xmlns:a16="http://schemas.microsoft.com/office/drawing/2014/main" id="{6C56105B-2DF6-AE12-1517-881133BEA10A}"/>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C55A2F6A-BC57-3718-AD3D-E17890E44EE4}"/>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EF100F8-CAE0-A300-A849-2B7CBF20E4B0}"/>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ru-RU" altLang="uk-UA" dirty="0">
              <a:solidFill>
                <a:srgbClr val="002949"/>
              </a:solidFill>
            </a:endParaRPr>
          </a:p>
        </p:txBody>
      </p:sp>
      <p:sp>
        <p:nvSpPr>
          <p:cNvPr id="8" name="Slide Number Placeholder 3">
            <a:extLst>
              <a:ext uri="{FF2B5EF4-FFF2-40B4-BE49-F238E27FC236}">
                <a16:creationId xmlns:a16="http://schemas.microsoft.com/office/drawing/2014/main" id="{47F2538A-EDBA-0491-46CA-911D7BE0D3CE}"/>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uk-UA" sz="1400" dirty="0">
                <a:solidFill>
                  <a:srgbClr val="002949"/>
                </a:solidFill>
              </a:rPr>
              <a:t>3</a:t>
            </a:r>
            <a:r>
              <a:rPr lang="uk-UA" sz="1400" dirty="0" smtClean="0">
                <a:solidFill>
                  <a:srgbClr val="002949"/>
                </a:solidFill>
              </a:rPr>
              <a:t>3</a:t>
            </a:r>
            <a:endParaRPr lang="en-US" sz="1400" dirty="0">
              <a:solidFill>
                <a:srgbClr val="002949"/>
              </a:solidFill>
            </a:endParaRPr>
          </a:p>
        </p:txBody>
      </p:sp>
    </p:spTree>
    <p:extLst>
      <p:ext uri="{BB962C8B-B14F-4D97-AF65-F5344CB8AC3E}">
        <p14:creationId xmlns:p14="http://schemas.microsoft.com/office/powerpoint/2010/main" val="2613770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088687"/>
          </a:xfrm>
        </p:spPr>
        <p:txBody>
          <a:bodyPr/>
          <a:lstStyle/>
          <a:p>
            <a:pPr algn="ctr"/>
            <a:r>
              <a:rPr lang="uk-UA" sz="2600" b="1" dirty="0">
                <a:solidFill>
                  <a:srgbClr val="004E9E"/>
                </a:solidFill>
                <a:ea typeface="Roboto Condensed Light" panose="02000000000000000000" pitchFamily="2" charset="0"/>
                <a:cs typeface="Times New Roman" panose="02020603050405020304" pitchFamily="18" charset="0"/>
              </a:rPr>
              <a:t>Конституційні засади представництва прокурором інтересів держави (суспільства) в суді: субсидіарний механізм захисту після рішення КСУ № 6-р(ІІ)/</a:t>
            </a:r>
            <a:r>
              <a:rPr lang="uk-UA" sz="2600" b="1" dirty="0" smtClean="0">
                <a:solidFill>
                  <a:srgbClr val="004E9E"/>
                </a:solidFill>
                <a:ea typeface="Roboto Condensed Light" panose="02000000000000000000" pitchFamily="2" charset="0"/>
                <a:cs typeface="Times New Roman" panose="02020603050405020304" pitchFamily="18" charset="0"/>
              </a:rPr>
              <a:t>2025</a:t>
            </a:r>
            <a:br>
              <a:rPr lang="uk-UA" sz="2600" b="1" dirty="0" smtClean="0">
                <a:solidFill>
                  <a:srgbClr val="004E9E"/>
                </a:solidFill>
                <a:ea typeface="Roboto Condensed Light" panose="02000000000000000000" pitchFamily="2" charset="0"/>
                <a:cs typeface="Times New Roman" panose="02020603050405020304" pitchFamily="18" charset="0"/>
              </a:rPr>
            </a:br>
            <a:r>
              <a:rPr lang="en-US" sz="1200" b="1" dirty="0">
                <a:solidFill>
                  <a:srgbClr val="004E9E"/>
                </a:solidFill>
                <a:ea typeface="Roboto Condensed Light" panose="02000000000000000000" pitchFamily="2" charset="0"/>
                <a:cs typeface="Times New Roman" panose="02020603050405020304" pitchFamily="18" charset="0"/>
                <a:hlinkClick r:id="rId2"/>
              </a:rPr>
              <a:t>https://</a:t>
            </a:r>
            <a:r>
              <a:rPr lang="en-US" sz="1200" b="1" dirty="0" smtClean="0">
                <a:solidFill>
                  <a:srgbClr val="004E9E"/>
                </a:solidFill>
                <a:ea typeface="Roboto Condensed Light" panose="02000000000000000000" pitchFamily="2" charset="0"/>
                <a:cs typeface="Times New Roman" panose="02020603050405020304" pitchFamily="18" charset="0"/>
                <a:hlinkClick r:id="rId2"/>
              </a:rPr>
              <a:t>constitutionalist.com.ua/konstytutsijni-zasady-predstavnytstva-prokurorom-interesiv-derzhavy-suspilstva-v-sudi-subsydiarnyj-mekhanizm-zakhystu-pislia-rishennia-ksu-6-r-ii-2025</a:t>
            </a:r>
            <a:r>
              <a:rPr lang="uk-UA" sz="1200" b="1" dirty="0">
                <a:solidFill>
                  <a:srgbClr val="004E9E"/>
                </a:solidFill>
                <a:ea typeface="Roboto Condensed Light" panose="02000000000000000000" pitchFamily="2" charset="0"/>
                <a:cs typeface="Times New Roman" panose="02020603050405020304" pitchFamily="18" charset="0"/>
              </a:rPr>
              <a:t> </a:t>
            </a:r>
            <a:endParaRPr lang="uk-UA" sz="1200" dirty="0">
              <a:solidFill>
                <a:srgbClr val="004E9E"/>
              </a:solidFill>
              <a:ea typeface="Roboto Condensed Light" panose="02000000000000000000" pitchFamily="2"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482856" y="1466193"/>
            <a:ext cx="11395494" cy="4130566"/>
          </a:xfrm>
        </p:spPr>
        <p:txBody>
          <a:bodyPr/>
          <a:lstStyle/>
          <a:p>
            <a:pPr indent="0" algn="just">
              <a:lnSpc>
                <a:spcPct val="100000"/>
              </a:lnSpc>
              <a:spcBef>
                <a:spcPts val="0"/>
              </a:spcBef>
              <a:spcAft>
                <a:spcPts val="0"/>
              </a:spcAft>
              <a:buNone/>
            </a:pPr>
            <a:r>
              <a:rPr lang="uk-UA" sz="2700" b="1" dirty="0"/>
              <a:t>ДЕКЛАРАЦІЯ ПРОЗОРОСТІ ЩОДО ВИКОРИСТАННЯ ШТУЧНОГО ІНТЕЛЕКТУ</a:t>
            </a:r>
          </a:p>
          <a:p>
            <a:pPr indent="0" algn="just">
              <a:lnSpc>
                <a:spcPct val="100000"/>
              </a:lnSpc>
              <a:spcBef>
                <a:spcPts val="0"/>
              </a:spcBef>
              <a:spcAft>
                <a:spcPts val="0"/>
              </a:spcAft>
              <a:buNone/>
            </a:pPr>
            <a:r>
              <a:rPr lang="uk-UA" sz="2400" dirty="0"/>
              <a:t>Під час підготовки цих тез інструменти </a:t>
            </a:r>
            <a:r>
              <a:rPr lang="uk-UA" sz="2400" dirty="0" smtClean="0"/>
              <a:t>ШІ використовувалися </a:t>
            </a:r>
            <a:r>
              <a:rPr lang="uk-UA" sz="2400" dirty="0"/>
              <a:t>як допоміжні засоби для структурного редагування, мовно-стилістичного вдосконалення, перевірки логічної послідовності викладу та формування альтернативних редакцій окремих фрагментів тексту. З урахуванням підходу </a:t>
            </a:r>
            <a:r>
              <a:rPr lang="en-US" sz="2400" dirty="0"/>
              <a:t>GAIDeT (Generative AI Delegation </a:t>
            </a:r>
            <a:r>
              <a:rPr lang="en-US" sz="2400" dirty="0" smtClean="0"/>
              <a:t>Taxonomy) </a:t>
            </a:r>
            <a:r>
              <a:rPr lang="uk-UA" sz="2400" dirty="0"/>
              <a:t>таке використання мало асистивний характер і не охоплювало визначення концепції дослідження, правової оцінки джерел або формулювання остаточних висновків.</a:t>
            </a:r>
          </a:p>
          <a:p>
            <a:pPr indent="0" algn="just">
              <a:lnSpc>
                <a:spcPct val="100000"/>
              </a:lnSpc>
              <a:spcBef>
                <a:spcPts val="0"/>
              </a:spcBef>
              <a:spcAft>
                <a:spcPts val="0"/>
              </a:spcAft>
              <a:buNone/>
            </a:pPr>
            <a:r>
              <a:rPr lang="uk-UA" sz="2400" dirty="0"/>
              <a:t>Концепція дослідження, правова інтерпретація джерел, оцінка судової практики, наукові висновки та остаточна редакція тексту належать авторові. Усі результати, отримані за допомогою інструментів штучного інтелекту, були перевірені, критично оцінені та прийняті або відхилені автором.</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34</a:t>
            </a:fld>
            <a:endParaRPr lang="en-US" sz="1400" dirty="0">
              <a:solidFill>
                <a:srgbClr val="002949"/>
              </a:solidFill>
            </a:endParaRPr>
          </a:p>
        </p:txBody>
      </p:sp>
    </p:spTree>
    <p:extLst>
      <p:ext uri="{BB962C8B-B14F-4D97-AF65-F5344CB8AC3E}">
        <p14:creationId xmlns:p14="http://schemas.microsoft.com/office/powerpoint/2010/main" val="746748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D323-AE4D-80E4-0E71-D0D5182B34B8}"/>
            </a:ext>
          </a:extLst>
        </p:cNvPr>
        <p:cNvGrpSpPr/>
        <p:nvPr/>
      </p:nvGrpSpPr>
      <p:grpSpPr>
        <a:xfrm>
          <a:off x="0" y="0"/>
          <a:ext cx="0" cy="0"/>
          <a:chOff x="0" y="0"/>
          <a:chExt cx="0" cy="0"/>
        </a:xfrm>
      </p:grpSpPr>
      <p:sp>
        <p:nvSpPr>
          <p:cNvPr id="3" name="Прямоугольник 4">
            <a:extLst>
              <a:ext uri="{FF2B5EF4-FFF2-40B4-BE49-F238E27FC236}">
                <a16:creationId xmlns:a16="http://schemas.microsoft.com/office/drawing/2014/main" id="{BB2D1CC0-46E8-5832-495F-E1A1090F5016}"/>
              </a:ext>
            </a:extLst>
          </p:cNvPr>
          <p:cNvSpPr>
            <a:spLocks noChangeArrowheads="1"/>
          </p:cNvSpPr>
          <p:nvPr/>
        </p:nvSpPr>
        <p:spPr bwMode="auto">
          <a:xfrm>
            <a:off x="780176" y="738234"/>
            <a:ext cx="10915000" cy="518603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Roboto Condensed Light" panose="020000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Roboto Condensed Light" panose="020000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Roboto Condensed Light" panose="020000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Roboto Condensed Light"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Roboto Condensed Light" panose="02000000000000000000" pitchFamily="2" charset="0"/>
              </a:defRPr>
            </a:lvl9pPr>
          </a:lstStyle>
          <a:p>
            <a:pPr algn="just">
              <a:lnSpc>
                <a:spcPct val="100000"/>
              </a:lnSpc>
              <a:spcBef>
                <a:spcPts val="0"/>
              </a:spcBef>
              <a:spcAft>
                <a:spcPts val="0"/>
              </a:spcAft>
              <a:buNone/>
            </a:pPr>
            <a:r>
              <a:rPr lang="uk-UA" sz="1200" dirty="0">
                <a:solidFill>
                  <a:srgbClr val="002949"/>
                </a:solidFill>
                <a:effectLst/>
                <a:ea typeface="Roboto Condensed Light" panose="02000000000000000000" pitchFamily="2" charset="0"/>
                <a:cs typeface="Times New Roman" panose="02020603050405020304" pitchFamily="18" charset="0"/>
              </a:rPr>
              <a:t>1. </a:t>
            </a:r>
            <a:r>
              <a:rPr lang="uk-UA" sz="1100" dirty="0">
                <a:solidFill>
                  <a:srgbClr val="002949"/>
                </a:solidFill>
                <a:effectLst/>
                <a:ea typeface="Roboto Condensed Light" panose="02000000000000000000" pitchFamily="2" charset="0"/>
                <a:cs typeface="Times New Roman" panose="02020603050405020304" pitchFamily="18" charset="0"/>
              </a:rPr>
              <a:t>Берназюк Ян. Штучний інтелект та система правосуддя України: результати співпраці у році, що минув </a:t>
            </a:r>
            <a:r>
              <a:rPr lang="en-US" sz="1100" dirty="0">
                <a:solidFill>
                  <a:srgbClr val="002949"/>
                </a:solidFill>
                <a:effectLst/>
                <a:ea typeface="Roboto Condensed Light" panose="02000000000000000000" pitchFamily="2" charset="0"/>
                <a:cs typeface="Times New Roman" panose="02020603050405020304" pitchFamily="18" charset="0"/>
                <a:hlinkClick r:id="rId2"/>
              </a:rPr>
              <a:t>https://so.supreme.court.gov.ua/authors/934/shtuchnyi-intelekt-ta-systema-pravosuddia-ukrainy-rezultaty-spivpratsi-u-rotsi-sh%D1%81ho-mynuv</a:t>
            </a:r>
            <a:r>
              <a:rPr lang="uk-UA" sz="1100" dirty="0">
                <a:solidFill>
                  <a:srgbClr val="002949"/>
                </a:solidFill>
                <a:effectLst/>
                <a:ea typeface="Roboto Condensed Light" panose="02000000000000000000" pitchFamily="2" charset="0"/>
                <a:cs typeface="Times New Roman" panose="02020603050405020304" pitchFamily="18" charset="0"/>
              </a:rPr>
              <a:t> </a:t>
            </a:r>
            <a:endParaRPr lang="en-US" sz="1100" dirty="0">
              <a:solidFill>
                <a:srgbClr val="002949"/>
              </a:solidFill>
              <a:effectLst/>
              <a:ea typeface="Roboto Condensed Light" panose="02000000000000000000" pitchFamily="2" charset="0"/>
              <a:cs typeface="Times New Roman" panose="02020603050405020304" pitchFamily="18" charset="0"/>
            </a:endParaRPr>
          </a:p>
          <a:p>
            <a:pPr algn="just">
              <a:lnSpc>
                <a:spcPct val="100000"/>
              </a:lnSpc>
              <a:spcBef>
                <a:spcPts val="0"/>
              </a:spcBef>
              <a:spcAft>
                <a:spcPts val="0"/>
              </a:spcAft>
              <a:buNone/>
            </a:pPr>
            <a:r>
              <a:rPr lang="uk-UA" sz="1100" dirty="0">
                <a:solidFill>
                  <a:srgbClr val="002949"/>
                </a:solidFill>
                <a:effectLst/>
                <a:ea typeface="Roboto Condensed Light" panose="02000000000000000000" pitchFamily="2" charset="0"/>
                <a:cs typeface="Times New Roman" panose="02020603050405020304" pitchFamily="18" charset="0"/>
              </a:rPr>
              <a:t>2. Берназюк Ян. Наукові надбання як основа для наступних кроків на шляху інтеграції штучного інтелекту в систему правосуддя </a:t>
            </a:r>
            <a:r>
              <a:rPr lang="en-US" sz="1100" dirty="0">
                <a:solidFill>
                  <a:srgbClr val="002949"/>
                </a:solidFill>
                <a:effectLst/>
                <a:ea typeface="Roboto Condensed Light" panose="02000000000000000000" pitchFamily="2" charset="0"/>
                <a:cs typeface="Times New Roman" panose="02020603050405020304" pitchFamily="18" charset="0"/>
                <a:hlinkClick r:id="rId3"/>
              </a:rPr>
              <a:t>https://so.supreme.court.gov.ua/news/949/naukovi-nadbannia-iak-osnova-dlia-nastupnykh-krokiv-na-shliakhu-intehratsii-shtuchnoho-intelektu-v-systemu-pravosuddia</a:t>
            </a:r>
            <a:r>
              <a:rPr lang="uk-UA" sz="1100" dirty="0">
                <a:solidFill>
                  <a:srgbClr val="002949"/>
                </a:solidFill>
                <a:effectLst/>
                <a:ea typeface="Roboto Condensed Light" panose="02000000000000000000" pitchFamily="2" charset="0"/>
                <a:cs typeface="Times New Roman" panose="02020603050405020304" pitchFamily="18" charset="0"/>
              </a:rPr>
              <a:t> </a:t>
            </a:r>
            <a:r>
              <a:rPr lang="en-US" sz="1100" dirty="0">
                <a:solidFill>
                  <a:srgbClr val="002949"/>
                </a:solidFill>
                <a:effectLst/>
                <a:ea typeface="Roboto Condensed Light" panose="02000000000000000000" pitchFamily="2" charset="0"/>
                <a:cs typeface="Times New Roman" panose="02020603050405020304" pitchFamily="18" charset="0"/>
              </a:rPr>
              <a:t> </a:t>
            </a:r>
          </a:p>
          <a:p>
            <a:pPr algn="just">
              <a:lnSpc>
                <a:spcPct val="100000"/>
              </a:lnSpc>
              <a:spcBef>
                <a:spcPts val="0"/>
              </a:spcBef>
              <a:spcAft>
                <a:spcPts val="0"/>
              </a:spcAft>
              <a:buNone/>
            </a:pPr>
            <a:r>
              <a:rPr lang="ru-RU" sz="1100" dirty="0">
                <a:solidFill>
                  <a:srgbClr val="002949"/>
                </a:solidFill>
                <a:ea typeface="Roboto Condensed Light" panose="02000000000000000000" pitchFamily="2" charset="0"/>
                <a:cs typeface="Times New Roman" panose="02020603050405020304" pitchFamily="18" charset="0"/>
              </a:rPr>
              <a:t>3. Берназюк Ян. Цифрова ера правосуддя: роль ШІ у забезпеченні єдності судової практики в Україні </a:t>
            </a:r>
            <a:r>
              <a:rPr lang="en-US" sz="1100" dirty="0">
                <a:solidFill>
                  <a:srgbClr val="002949"/>
                </a:solidFill>
                <a:effectLst/>
                <a:ea typeface="Roboto Condensed Light" panose="02000000000000000000" pitchFamily="2" charset="0"/>
                <a:cs typeface="Times New Roman" panose="02020603050405020304" pitchFamily="18" charset="0"/>
                <a:hlinkClick r:id="rId4"/>
              </a:rPr>
              <a:t>https://so.supreme.court.gov.ua/news/986/tsyfrova-era-pravosuddia-rol-shi-u-zabezpechenni-iednosti-sudovoi-praktyky-v-ukraini</a:t>
            </a:r>
            <a:r>
              <a:rPr lang="uk-UA" sz="1100" dirty="0">
                <a:solidFill>
                  <a:srgbClr val="002949"/>
                </a:solidFill>
                <a:effectLst/>
                <a:ea typeface="Roboto Condensed Light" panose="02000000000000000000" pitchFamily="2" charset="0"/>
                <a:cs typeface="Times New Roman" panose="02020603050405020304" pitchFamily="18" charset="0"/>
              </a:rPr>
              <a:t> </a:t>
            </a:r>
            <a:r>
              <a:rPr lang="en-US" sz="1100" dirty="0">
                <a:solidFill>
                  <a:srgbClr val="002949"/>
                </a:solidFill>
                <a:effectLst/>
                <a:ea typeface="Roboto Condensed Light" panose="02000000000000000000" pitchFamily="2" charset="0"/>
                <a:cs typeface="Times New Roman" panose="02020603050405020304" pitchFamily="18" charset="0"/>
              </a:rPr>
              <a:t> </a:t>
            </a:r>
            <a:endParaRPr lang="uk-UA" sz="1100" dirty="0">
              <a:solidFill>
                <a:srgbClr val="002949"/>
              </a:solidFill>
              <a:effectLst/>
              <a:ea typeface="Roboto Condensed Light" panose="02000000000000000000" pitchFamily="2" charset="0"/>
              <a:cs typeface="Times New Roman" panose="02020603050405020304" pitchFamily="18" charset="0"/>
            </a:endParaRPr>
          </a:p>
          <a:p>
            <a:pPr algn="just">
              <a:lnSpc>
                <a:spcPct val="100000"/>
              </a:lnSpc>
              <a:spcBef>
                <a:spcPts val="0"/>
              </a:spcBef>
              <a:spcAft>
                <a:spcPts val="0"/>
              </a:spcAft>
              <a:buNone/>
            </a:pPr>
            <a:r>
              <a:rPr lang="uk-UA" sz="1100" dirty="0">
                <a:effectLst/>
                <a:ea typeface="Roboto Condensed Light" panose="02000000000000000000" pitchFamily="2" charset="0"/>
                <a:cs typeface="Times New Roman" panose="02020603050405020304" pitchFamily="18" charset="0"/>
              </a:rPr>
              <a:t>4. </a:t>
            </a:r>
            <a:r>
              <a:rPr lang="en-US" sz="1100" dirty="0">
                <a:effectLst/>
                <a:ea typeface="Roboto Condensed Light" panose="02000000000000000000" pitchFamily="2" charset="0"/>
                <a:cs typeface="Times New Roman" panose="02020603050405020304" pitchFamily="18" charset="0"/>
              </a:rPr>
              <a:t>Bernaziuk Ian. Artificial Intelligence and the Judicial system of Ukraine: results of cooperation in the past year</a:t>
            </a:r>
            <a:r>
              <a:rPr lang="uk-UA" sz="1100" dirty="0">
                <a:effectLst/>
                <a:ea typeface="Roboto Condensed Light" panose="02000000000000000000" pitchFamily="2" charset="0"/>
                <a:cs typeface="Times New Roman" panose="02020603050405020304" pitchFamily="18" charset="0"/>
              </a:rPr>
              <a:t> </a:t>
            </a:r>
            <a:r>
              <a:rPr lang="uk-UA" sz="1100" u="sng" kern="100" dirty="0">
                <a:solidFill>
                  <a:srgbClr val="0563C1"/>
                </a:solidFill>
                <a:effectLst/>
                <a:ea typeface="Calibri" panose="020F0502020204030204" pitchFamily="34" charset="0"/>
                <a:cs typeface="Times New Roman" panose="02020603050405020304" pitchFamily="18" charset="0"/>
                <a:hlinkClick r:id="rId5"/>
              </a:rPr>
              <a:t>https://constitutionalist.com.ua/artificial-intelligence-and-the-judicial-system-of-ukraine-results-of-cooperation-in-the-past-year</a:t>
            </a:r>
            <a:r>
              <a:rPr lang="uk-UA" sz="1100" kern="100" dirty="0">
                <a:effectLst/>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a typeface="Calibri" panose="020F0502020204030204" pitchFamily="34" charset="0"/>
                <a:cs typeface="Times New Roman" panose="02020603050405020304" pitchFamily="18" charset="0"/>
              </a:rPr>
              <a:t>5. Берназюк Ян. Штучний інтелект і його використання для забезпечення єдності судової практики як складової довіри до суду // Слово Національної школи суддів України. – 2024, № </a:t>
            </a:r>
            <a:r>
              <a:rPr lang="uk-UA" sz="1100" kern="100" dirty="0">
                <a:ea typeface="Calibri" panose="020F0502020204030204" pitchFamily="34" charset="0"/>
                <a:cs typeface="Times New Roman" panose="02020603050405020304" pitchFamily="18" charset="0"/>
              </a:rPr>
              <a:t>2</a:t>
            </a:r>
            <a:r>
              <a:rPr lang="uk-UA" sz="1100" kern="100" dirty="0" smtClean="0">
                <a:ea typeface="Calibri" panose="020F0502020204030204" pitchFamily="34" charset="0"/>
                <a:cs typeface="Times New Roman" panose="02020603050405020304" pitchFamily="18" charset="0"/>
              </a:rPr>
              <a:t>(49</a:t>
            </a:r>
            <a:r>
              <a:rPr lang="uk-UA" sz="1100" kern="100" dirty="0">
                <a:ea typeface="Calibri" panose="020F0502020204030204" pitchFamily="34" charset="0"/>
                <a:cs typeface="Times New Roman" panose="02020603050405020304" pitchFamily="18" charset="0"/>
              </a:rPr>
              <a:t>), С. </a:t>
            </a:r>
            <a:r>
              <a:rPr lang="uk-UA" sz="1100" kern="100" dirty="0" smtClean="0">
                <a:ea typeface="Calibri" panose="020F0502020204030204" pitchFamily="34" charset="0"/>
                <a:cs typeface="Times New Roman" panose="02020603050405020304" pitchFamily="18" charset="0"/>
              </a:rPr>
              <a:t>16-35. </a:t>
            </a:r>
            <a:r>
              <a:rPr lang="en-US" sz="1100" kern="100" dirty="0">
                <a:ea typeface="Calibri" panose="020F0502020204030204" pitchFamily="34" charset="0"/>
                <a:cs typeface="Times New Roman" panose="02020603050405020304" pitchFamily="18" charset="0"/>
              </a:rPr>
              <a:t>DOI: 10.37566/2707-6849-2024-4(49)-</a:t>
            </a:r>
            <a:r>
              <a:rPr lang="en-US" sz="1100" kern="100" dirty="0" smtClean="0">
                <a:ea typeface="Calibri" panose="020F0502020204030204" pitchFamily="34" charset="0"/>
                <a:cs typeface="Times New Roman" panose="02020603050405020304" pitchFamily="18" charset="0"/>
              </a:rPr>
              <a:t>2</a:t>
            </a:r>
            <a:r>
              <a:rPr lang="uk-UA" sz="1100" kern="100" dirty="0" smtClean="0">
                <a:ea typeface="Calibri" panose="020F0502020204030204" pitchFamily="34" charset="0"/>
                <a:cs typeface="Times New Roman" panose="02020603050405020304" pitchFamily="18" charset="0"/>
              </a:rPr>
              <a:t> </a:t>
            </a:r>
            <a:r>
              <a:rPr lang="en-US" sz="1100" kern="100" dirty="0" smtClean="0">
                <a:ea typeface="Calibri" panose="020F0502020204030204" pitchFamily="34" charset="0"/>
                <a:cs typeface="Times New Roman" panose="02020603050405020304" pitchFamily="18" charset="0"/>
                <a:hlinkClick r:id="rId6"/>
              </a:rPr>
              <a:t>https</a:t>
            </a:r>
            <a:r>
              <a:rPr lang="en-US" sz="1100" kern="100" dirty="0">
                <a:ea typeface="Calibri" panose="020F0502020204030204" pitchFamily="34" charset="0"/>
                <a:cs typeface="Times New Roman" panose="02020603050405020304" pitchFamily="18" charset="0"/>
                <a:hlinkClick r:id="rId6"/>
              </a:rPr>
              <a:t>://slovo.nsj.gov.ua/images/pdf/2024_4_49/nsj_4_49_2024.pdf</a:t>
            </a:r>
            <a:r>
              <a:rPr lang="uk-UA" sz="1100" kern="100" dirty="0">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a typeface="Calibri" panose="020F0502020204030204" pitchFamily="34" charset="0"/>
                <a:cs typeface="Times New Roman" panose="02020603050405020304" pitchFamily="18" charset="0"/>
              </a:rPr>
              <a:t>6. </a:t>
            </a:r>
            <a:r>
              <a:rPr lang="ru-RU" sz="1100" kern="100" dirty="0">
                <a:ea typeface="Calibri" panose="020F0502020204030204" pitchFamily="34" charset="0"/>
                <a:cs typeface="Times New Roman" panose="02020603050405020304" pitchFamily="18" charset="0"/>
              </a:rPr>
              <a:t>Берназюк Ян. </a:t>
            </a:r>
            <a:r>
              <a:rPr lang="uk-UA" sz="1100" kern="100" dirty="0">
                <a:ea typeface="Calibri" panose="020F0502020204030204" pitchFamily="34" charset="0"/>
                <a:cs typeface="Times New Roman" panose="02020603050405020304" pitchFamily="18" charset="0"/>
              </a:rPr>
              <a:t>Ера ШІ й роль верховних судів у цифровій трансформації правосуддя // Юридична газет</a:t>
            </a:r>
            <a:r>
              <a:rPr lang="ru-RU" sz="1100" kern="100" dirty="0">
                <a:ea typeface="Calibri" panose="020F0502020204030204" pitchFamily="34" charset="0"/>
                <a:cs typeface="Times New Roman" panose="02020603050405020304" pitchFamily="18" charset="0"/>
              </a:rPr>
              <a:t>а. </a:t>
            </a:r>
            <a:r>
              <a:rPr lang="ru-RU" sz="1100" kern="100" dirty="0" smtClean="0">
                <a:ea typeface="Calibri" panose="020F0502020204030204" pitchFamily="34" charset="0"/>
                <a:cs typeface="Times New Roman" panose="02020603050405020304" pitchFamily="18" charset="0"/>
              </a:rPr>
              <a:t>2025. № </a:t>
            </a:r>
            <a:r>
              <a:rPr lang="ru-RU" sz="1100" kern="100" dirty="0">
                <a:ea typeface="Calibri" panose="020F0502020204030204" pitchFamily="34" charset="0"/>
                <a:cs typeface="Times New Roman" panose="02020603050405020304" pitchFamily="18" charset="0"/>
              </a:rPr>
              <a:t>4 (792). - С. 16-18. </a:t>
            </a:r>
            <a:r>
              <a:rPr lang="en-US" sz="1100" kern="100" dirty="0">
                <a:ea typeface="Calibri" panose="020F0502020204030204" pitchFamily="34" charset="0"/>
                <a:cs typeface="Times New Roman" panose="02020603050405020304" pitchFamily="18" charset="0"/>
                <a:hlinkClick r:id="rId7"/>
              </a:rPr>
              <a:t>https://yur-gazeta.com/publications/practice/sudova-praktika/era-shi-y-rol-verhovnih-sudiv-u-cifroviy-transformaciyi-pravosuddya.html</a:t>
            </a:r>
            <a:r>
              <a:rPr lang="uk-UA" sz="1100" kern="100" dirty="0">
                <a:ea typeface="Calibri" panose="020F0502020204030204" pitchFamily="34" charset="0"/>
                <a:cs typeface="Times New Roman" panose="02020603050405020304" pitchFamily="18" charset="0"/>
              </a:rPr>
              <a:t> </a:t>
            </a:r>
          </a:p>
          <a:p>
            <a:pPr algn="just">
              <a:lnSpc>
                <a:spcPct val="100000"/>
              </a:lnSpc>
              <a:spcBef>
                <a:spcPts val="0"/>
              </a:spcBef>
              <a:spcAft>
                <a:spcPts val="0"/>
              </a:spcAft>
              <a:buNone/>
            </a:pPr>
            <a:r>
              <a:rPr lang="uk-UA" sz="1100" kern="100" dirty="0">
                <a:effectLst/>
                <a:ea typeface="Calibri" panose="020F0502020204030204" pitchFamily="34" charset="0"/>
                <a:cs typeface="Times New Roman" panose="02020603050405020304" pitchFamily="18" charset="0"/>
              </a:rPr>
              <a:t>7. </a:t>
            </a:r>
            <a:r>
              <a:rPr lang="en-US" sz="1100" dirty="0">
                <a:ea typeface="Roboto Condensed Light" panose="02000000000000000000" pitchFamily="2" charset="0"/>
                <a:cs typeface="Times New Roman" panose="02020603050405020304" pitchFamily="18" charset="0"/>
              </a:rPr>
              <a:t>Bernaziuk Ian. </a:t>
            </a:r>
            <a:r>
              <a:rPr lang="en-US" sz="1100" kern="100" dirty="0">
                <a:effectLst/>
                <a:ea typeface="Calibri" panose="020F0502020204030204" pitchFamily="34" charset="0"/>
                <a:cs typeface="Times New Roman" panose="02020603050405020304" pitchFamily="18" charset="0"/>
              </a:rPr>
              <a:t>Artificial Intelligence in the Ukrainian Judiciary: Charting the Course Under the Digital Gavel</a:t>
            </a:r>
            <a:r>
              <a:rPr lang="uk-UA" sz="1100" kern="100" dirty="0">
                <a:effectLst/>
                <a:ea typeface="Calibri" panose="020F0502020204030204" pitchFamily="34" charset="0"/>
                <a:cs typeface="Times New Roman" panose="02020603050405020304" pitchFamily="18" charset="0"/>
              </a:rPr>
              <a:t> </a:t>
            </a:r>
            <a:r>
              <a:rPr lang="en-US" sz="1100" kern="100" dirty="0">
                <a:ea typeface="Calibri" panose="020F0502020204030204" pitchFamily="34" charset="0"/>
                <a:cs typeface="Times New Roman" panose="02020603050405020304" pitchFamily="18" charset="0"/>
                <a:hlinkClick r:id="rId8"/>
              </a:rPr>
              <a:t>https://constitutionalist.com.ua/artificial-intelligence-in-the-ukrainian-judiciary-charting-the-course-under-the-digital-gavel</a:t>
            </a:r>
            <a:endParaRPr lang="uk-UA" sz="1100" kern="100" dirty="0">
              <a:ea typeface="Calibri" panose="020F0502020204030204" pitchFamily="34" charset="0"/>
              <a:cs typeface="Times New Roman" panose="02020603050405020304" pitchFamily="18" charset="0"/>
            </a:endParaRPr>
          </a:p>
          <a:p>
            <a:pPr algn="just">
              <a:lnSpc>
                <a:spcPct val="100000"/>
              </a:lnSpc>
              <a:spcBef>
                <a:spcPts val="0"/>
              </a:spcBef>
              <a:spcAft>
                <a:spcPts val="0"/>
              </a:spcAft>
              <a:buNone/>
            </a:pPr>
            <a:r>
              <a:rPr lang="uk-UA" altLang="uk-UA" sz="1100" kern="100" dirty="0">
                <a:solidFill>
                  <a:srgbClr val="002949"/>
                </a:solidFill>
                <a:cs typeface="Times New Roman" panose="02020603050405020304" pitchFamily="18" charset="0"/>
              </a:rPr>
              <a:t>8. </a:t>
            </a:r>
            <a:r>
              <a:rPr lang="en-US" sz="1100" dirty="0">
                <a:ea typeface="Roboto Condensed Light" panose="02000000000000000000" pitchFamily="2" charset="0"/>
                <a:cs typeface="Times New Roman" panose="02020603050405020304" pitchFamily="18" charset="0"/>
              </a:rPr>
              <a:t>Bernaziuk Ian. </a:t>
            </a:r>
            <a:r>
              <a:rPr lang="en-US" altLang="uk-UA" sz="1100" kern="100" dirty="0">
                <a:solidFill>
                  <a:srgbClr val="002949"/>
                </a:solidFill>
                <a:cs typeface="Times New Roman" panose="02020603050405020304" pitchFamily="18" charset="0"/>
              </a:rPr>
              <a:t>Benchmarking Justice: Can AI Uphold the Rule of Law? </a:t>
            </a:r>
            <a:r>
              <a:rPr lang="en-US" altLang="uk-UA" sz="1100" kern="100" dirty="0">
                <a:solidFill>
                  <a:srgbClr val="002949"/>
                </a:solidFill>
                <a:cs typeface="Times New Roman" panose="02020603050405020304" pitchFamily="18" charset="0"/>
                <a:hlinkClick r:id="rId9"/>
              </a:rPr>
              <a:t>https://law.ukma.edu.ua/wp-content/uploads/2025/11/Rule-of-Law-and-AI-Challenges.pdf</a:t>
            </a:r>
            <a:r>
              <a:rPr lang="en-US" altLang="uk-UA" sz="1100" kern="100" dirty="0">
                <a:solidFill>
                  <a:srgbClr val="002949"/>
                </a:solidFill>
                <a:cs typeface="Times New Roman" panose="02020603050405020304" pitchFamily="18" charset="0"/>
              </a:rPr>
              <a:t> </a:t>
            </a:r>
            <a:endParaRPr lang="uk-UA" altLang="uk-UA" sz="1100" kern="100" dirty="0">
              <a:solidFill>
                <a:srgbClr val="002949"/>
              </a:solidFill>
              <a:cs typeface="Times New Roman" panose="02020603050405020304" pitchFamily="18" charset="0"/>
            </a:endParaRPr>
          </a:p>
          <a:p>
            <a:pPr algn="just">
              <a:lnSpc>
                <a:spcPct val="100000"/>
              </a:lnSpc>
              <a:spcBef>
                <a:spcPts val="0"/>
              </a:spcBef>
              <a:spcAft>
                <a:spcPts val="0"/>
              </a:spcAft>
              <a:buNone/>
            </a:pPr>
            <a:r>
              <a:rPr lang="ru-RU" altLang="uk-UA" sz="1100" dirty="0" smtClean="0">
                <a:solidFill>
                  <a:srgbClr val="002949"/>
                </a:solidFill>
              </a:rPr>
              <a:t>9. </a:t>
            </a:r>
            <a:r>
              <a:rPr lang="ru-RU" altLang="uk-UA" sz="1100" dirty="0">
                <a:solidFill>
                  <a:srgbClr val="002949"/>
                </a:solidFill>
              </a:rPr>
              <a:t>Берназюк Ян, Фонова Олена. Правосуддя 2035: між правом і кодом. Випуск № 18 подкастів НШСУ </a:t>
            </a:r>
            <a:r>
              <a:rPr lang="ru-RU" altLang="uk-UA" sz="1100" dirty="0">
                <a:solidFill>
                  <a:srgbClr val="002949"/>
                </a:solidFill>
                <a:hlinkClick r:id="rId10"/>
              </a:rPr>
              <a:t>https://youtu.be/UlghLhHV8os?si=nCpvAl5p5KP3tY_G</a:t>
            </a:r>
            <a:r>
              <a:rPr lang="ru-RU" altLang="uk-UA" sz="1100" dirty="0">
                <a:solidFill>
                  <a:srgbClr val="002949"/>
                </a:solidFill>
              </a:rPr>
              <a:t> </a:t>
            </a:r>
          </a:p>
          <a:p>
            <a:pPr algn="just">
              <a:lnSpc>
                <a:spcPct val="100000"/>
              </a:lnSpc>
              <a:spcBef>
                <a:spcPts val="0"/>
              </a:spcBef>
              <a:spcAft>
                <a:spcPts val="0"/>
              </a:spcAft>
              <a:buNone/>
            </a:pPr>
            <a:r>
              <a:rPr lang="ru-RU" altLang="uk-UA" sz="1100" dirty="0" smtClean="0">
                <a:solidFill>
                  <a:srgbClr val="002949"/>
                </a:solidFill>
              </a:rPr>
              <a:t>10. </a:t>
            </a:r>
            <a:r>
              <a:rPr lang="ru-RU" altLang="uk-UA" sz="1100" dirty="0">
                <a:solidFill>
                  <a:srgbClr val="002949"/>
                </a:solidFill>
              </a:rPr>
              <a:t>Штучний інтелект у роботі адвоката та судовому процесі: можливості, межі, відповідальність </a:t>
            </a:r>
            <a:r>
              <a:rPr lang="ru-RU" altLang="uk-UA" sz="1100" dirty="0">
                <a:solidFill>
                  <a:srgbClr val="002949"/>
                </a:solidFill>
                <a:hlinkClick r:id="rId11"/>
              </a:rPr>
              <a:t>https://youtu.be/-qJ2FCeOEWQ</a:t>
            </a:r>
            <a:endParaRPr lang="ru-RU" altLang="uk-UA" sz="1100" dirty="0">
              <a:solidFill>
                <a:srgbClr val="002949"/>
              </a:solidFill>
            </a:endParaRPr>
          </a:p>
          <a:p>
            <a:pPr algn="just">
              <a:lnSpc>
                <a:spcPct val="100000"/>
              </a:lnSpc>
              <a:spcBef>
                <a:spcPts val="0"/>
              </a:spcBef>
              <a:spcAft>
                <a:spcPts val="0"/>
              </a:spcAft>
              <a:buNone/>
            </a:pPr>
            <a:r>
              <a:rPr lang="ru-RU" altLang="uk-UA" sz="1100" dirty="0" smtClean="0">
                <a:solidFill>
                  <a:srgbClr val="002949"/>
                </a:solidFill>
              </a:rPr>
              <a:t>11. </a:t>
            </a:r>
            <a:r>
              <a:rPr lang="uk-UA" altLang="uk-UA" sz="1100" dirty="0">
                <a:solidFill>
                  <a:srgbClr val="002949"/>
                </a:solidFill>
              </a:rPr>
              <a:t>Коментар до статті 16 (використання суддею </a:t>
            </a:r>
            <a:r>
              <a:rPr lang="ru-RU" altLang="uk-UA" sz="1100" dirty="0">
                <a:solidFill>
                  <a:srgbClr val="002949"/>
                </a:solidFill>
              </a:rPr>
              <a:t>технологій ШІ) Кодексу суддівської етики </a:t>
            </a:r>
            <a:r>
              <a:rPr lang="ru-RU" altLang="uk-UA" sz="1100" dirty="0">
                <a:solidFill>
                  <a:srgbClr val="002949"/>
                </a:solidFill>
                <a:hlinkClick r:id="rId12"/>
              </a:rPr>
              <a:t>https://constitutionalist.com.ua/komentar-do-statti-16-vykorystannia-suddeiu-tekhnolohij-shi-kodeksu-suddivskoi-etyky</a:t>
            </a:r>
            <a:r>
              <a:rPr lang="ru-RU" altLang="uk-UA" sz="1100" dirty="0">
                <a:solidFill>
                  <a:srgbClr val="002949"/>
                </a:solidFill>
              </a:rPr>
              <a:t> </a:t>
            </a:r>
            <a:endParaRPr lang="ru-RU" altLang="uk-UA" sz="1100" dirty="0" smtClean="0">
              <a:solidFill>
                <a:srgbClr val="002949"/>
              </a:solidFill>
            </a:endParaRPr>
          </a:p>
          <a:p>
            <a:pPr algn="just">
              <a:lnSpc>
                <a:spcPct val="100000"/>
              </a:lnSpc>
              <a:spcBef>
                <a:spcPts val="0"/>
              </a:spcBef>
              <a:spcAft>
                <a:spcPts val="0"/>
              </a:spcAft>
              <a:buNone/>
            </a:pPr>
            <a:r>
              <a:rPr lang="uk-UA" altLang="uk-UA" sz="1100" dirty="0" smtClean="0">
                <a:solidFill>
                  <a:srgbClr val="002949"/>
                </a:solidFill>
              </a:rPr>
              <a:t>12. </a:t>
            </a:r>
            <a:r>
              <a:rPr lang="en-US" sz="1100" dirty="0">
                <a:ea typeface="Roboto Condensed Light" panose="02000000000000000000" pitchFamily="2" charset="0"/>
                <a:cs typeface="Times New Roman" panose="02020603050405020304" pitchFamily="18" charset="0"/>
              </a:rPr>
              <a:t>Bernaziuk </a:t>
            </a:r>
            <a:r>
              <a:rPr lang="en-US" sz="1100" dirty="0" smtClean="0">
                <a:ea typeface="Roboto Condensed Light" panose="02000000000000000000" pitchFamily="2" charset="0"/>
                <a:cs typeface="Times New Roman" panose="02020603050405020304" pitchFamily="18" charset="0"/>
              </a:rPr>
              <a:t>Ian</a:t>
            </a:r>
            <a:r>
              <a:rPr lang="uk-UA" sz="1100" smtClean="0">
                <a:ea typeface="Roboto Condensed Light" panose="02000000000000000000" pitchFamily="2" charset="0"/>
                <a:cs typeface="Times New Roman" panose="02020603050405020304" pitchFamily="18" charset="0"/>
              </a:rPr>
              <a:t>.</a:t>
            </a:r>
            <a:r>
              <a:rPr lang="en-US" sz="1100" smtClean="0">
                <a:ea typeface="Roboto Condensed Light" panose="02000000000000000000" pitchFamily="2" charset="0"/>
                <a:cs typeface="Times New Roman" panose="02020603050405020304" pitchFamily="18" charset="0"/>
              </a:rPr>
              <a:t> </a:t>
            </a:r>
            <a:r>
              <a:rPr lang="en-US" altLang="uk-UA" sz="1100" dirty="0" smtClean="0">
                <a:solidFill>
                  <a:srgbClr val="002949"/>
                </a:solidFill>
              </a:rPr>
              <a:t>Integration </a:t>
            </a:r>
            <a:r>
              <a:rPr lang="en-US" altLang="uk-UA" sz="1100" dirty="0">
                <a:solidFill>
                  <a:srgbClr val="002949"/>
                </a:solidFill>
              </a:rPr>
              <a:t>of AI into the Justice System of Ukraine: Normative Boundaries, Technological Sovereignty, and Case-Law https://</a:t>
            </a:r>
            <a:r>
              <a:rPr lang="en-US" altLang="uk-UA" sz="1100" dirty="0" smtClean="0">
                <a:solidFill>
                  <a:srgbClr val="002949"/>
                </a:solidFill>
              </a:rPr>
              <a:t>court.gov.ua/storage/portal/supreme/prezent2026/182_Integration_AI_into_Ukraine%E2%80%99s_Justice_System_bernaziuk.pdf  </a:t>
            </a:r>
            <a:endParaRPr lang="uk-UA" altLang="uk-UA" sz="1100" dirty="0" smtClean="0">
              <a:solidFill>
                <a:srgbClr val="002949"/>
              </a:solidFill>
            </a:endParaRPr>
          </a:p>
          <a:p>
            <a:pPr algn="just">
              <a:lnSpc>
                <a:spcPct val="100000"/>
              </a:lnSpc>
              <a:spcBef>
                <a:spcPts val="0"/>
              </a:spcBef>
              <a:spcAft>
                <a:spcPts val="0"/>
              </a:spcAft>
              <a:buNone/>
            </a:pPr>
            <a:r>
              <a:rPr lang="uk-UA" sz="1100" dirty="0" smtClean="0">
                <a:solidFill>
                  <a:srgbClr val="002949"/>
                </a:solidFill>
                <a:ea typeface="Roboto Condensed Light" panose="02000000000000000000" pitchFamily="2" charset="0"/>
                <a:cs typeface="Times New Roman" panose="02020603050405020304" pitchFamily="18" charset="0"/>
              </a:rPr>
              <a:t>13. </a:t>
            </a:r>
            <a:r>
              <a:rPr lang="en-US" sz="1100" dirty="0" smtClean="0">
                <a:ea typeface="Roboto Condensed Light" panose="02000000000000000000" pitchFamily="2" charset="0"/>
                <a:cs typeface="Times New Roman" panose="02020603050405020304" pitchFamily="18" charset="0"/>
              </a:rPr>
              <a:t>Bernaziuk </a:t>
            </a:r>
            <a:r>
              <a:rPr lang="en-US" sz="1100" dirty="0">
                <a:ea typeface="Roboto Condensed Light" panose="02000000000000000000" pitchFamily="2" charset="0"/>
                <a:cs typeface="Times New Roman" panose="02020603050405020304" pitchFamily="18" charset="0"/>
              </a:rPr>
              <a:t>Ian </a:t>
            </a:r>
            <a:r>
              <a:rPr lang="en-US" altLang="uk-UA" sz="1100" dirty="0" smtClean="0">
                <a:solidFill>
                  <a:srgbClr val="002949"/>
                </a:solidFill>
              </a:rPr>
              <a:t>Educational </a:t>
            </a:r>
            <a:r>
              <a:rPr lang="en-US" altLang="uk-UA" sz="1100" dirty="0">
                <a:solidFill>
                  <a:srgbClr val="002949"/>
                </a:solidFill>
              </a:rPr>
              <a:t>and Practice-Oriented Initiatives: Preparing the Judiciary of Ukraine for the Age of </a:t>
            </a:r>
            <a:r>
              <a:rPr lang="en-US" altLang="uk-UA" sz="1100" dirty="0" smtClean="0">
                <a:solidFill>
                  <a:srgbClr val="002949"/>
                </a:solidFill>
              </a:rPr>
              <a:t>AI </a:t>
            </a:r>
            <a:r>
              <a:rPr lang="uk-UA" altLang="uk-UA" sz="1100" dirty="0" smtClean="0">
                <a:solidFill>
                  <a:srgbClr val="002949"/>
                </a:solidFill>
              </a:rPr>
              <a:t> </a:t>
            </a:r>
            <a:r>
              <a:rPr lang="en-US" altLang="uk-UA" sz="1100" dirty="0" smtClean="0">
                <a:solidFill>
                  <a:srgbClr val="002949"/>
                </a:solidFill>
                <a:hlinkClick r:id="rId13"/>
              </a:rPr>
              <a:t>https</a:t>
            </a:r>
            <a:r>
              <a:rPr lang="en-US" altLang="uk-UA" sz="1100" dirty="0">
                <a:solidFill>
                  <a:srgbClr val="002949"/>
                </a:solidFill>
                <a:hlinkClick r:id="rId13"/>
              </a:rPr>
              <a:t>://</a:t>
            </a:r>
            <a:r>
              <a:rPr lang="en-US" altLang="uk-UA" sz="1100" dirty="0" smtClean="0">
                <a:solidFill>
                  <a:srgbClr val="002949"/>
                </a:solidFill>
                <a:hlinkClick r:id="rId13"/>
              </a:rPr>
              <a:t>court.gov.ua/storage/portal/supreme/prezent2026/183_Preparing_Ukrainian_Judges_for_AI_bernaziuk.pdf</a:t>
            </a:r>
            <a:r>
              <a:rPr lang="uk-UA" altLang="uk-UA" sz="1100" dirty="0" smtClean="0">
                <a:solidFill>
                  <a:srgbClr val="002949"/>
                </a:solidFill>
              </a:rPr>
              <a:t> </a:t>
            </a:r>
            <a:r>
              <a:rPr lang="en-US" altLang="uk-UA" sz="1100" dirty="0" smtClean="0">
                <a:solidFill>
                  <a:srgbClr val="002949"/>
                </a:solidFill>
              </a:rPr>
              <a:t>  </a:t>
            </a:r>
            <a:endParaRPr lang="en-US" altLang="uk-UA" sz="1100" dirty="0">
              <a:solidFill>
                <a:srgbClr val="002949"/>
              </a:solidFill>
            </a:endParaRPr>
          </a:p>
          <a:p>
            <a:pPr algn="just">
              <a:lnSpc>
                <a:spcPct val="100000"/>
              </a:lnSpc>
              <a:spcBef>
                <a:spcPts val="0"/>
              </a:spcBef>
              <a:spcAft>
                <a:spcPts val="0"/>
              </a:spcAft>
              <a:buNone/>
            </a:pPr>
            <a:r>
              <a:rPr lang="uk-UA" altLang="uk-UA" sz="1100" dirty="0" smtClean="0">
                <a:solidFill>
                  <a:srgbClr val="002949"/>
                </a:solidFill>
              </a:rPr>
              <a:t>14. </a:t>
            </a:r>
            <a:r>
              <a:rPr lang="en-US" sz="1100" dirty="0">
                <a:ea typeface="Roboto Condensed Light" panose="02000000000000000000" pitchFamily="2" charset="0"/>
                <a:cs typeface="Times New Roman" panose="02020603050405020304" pitchFamily="18" charset="0"/>
              </a:rPr>
              <a:t>Bernaziuk </a:t>
            </a:r>
            <a:r>
              <a:rPr lang="en-US" sz="1100" dirty="0" smtClean="0">
                <a:ea typeface="Roboto Condensed Light" panose="02000000000000000000" pitchFamily="2" charset="0"/>
                <a:cs typeface="Times New Roman" panose="02020603050405020304" pitchFamily="18" charset="0"/>
              </a:rPr>
              <a:t>Ian</a:t>
            </a:r>
            <a:r>
              <a:rPr lang="uk-UA" sz="1100" dirty="0" smtClean="0">
                <a:ea typeface="Roboto Condensed Light" panose="02000000000000000000" pitchFamily="2" charset="0"/>
                <a:cs typeface="Times New Roman" panose="02020603050405020304" pitchFamily="18" charset="0"/>
              </a:rPr>
              <a:t>.</a:t>
            </a:r>
            <a:r>
              <a:rPr lang="en-US" sz="1100" dirty="0" smtClean="0">
                <a:ea typeface="Roboto Condensed Light" panose="02000000000000000000" pitchFamily="2" charset="0"/>
                <a:cs typeface="Times New Roman" panose="02020603050405020304" pitchFamily="18" charset="0"/>
              </a:rPr>
              <a:t> </a:t>
            </a:r>
            <a:r>
              <a:rPr lang="en-US" altLang="uk-UA" sz="1100" dirty="0" smtClean="0">
                <a:solidFill>
                  <a:srgbClr val="002949"/>
                </a:solidFill>
              </a:rPr>
              <a:t>Sovereign </a:t>
            </a:r>
            <a:r>
              <a:rPr lang="en-US" altLang="uk-UA" sz="1100" dirty="0">
                <a:solidFill>
                  <a:srgbClr val="002949"/>
                </a:solidFill>
              </a:rPr>
              <a:t>AI: From a Technological Idea to a Matter of State Resilience </a:t>
            </a:r>
            <a:r>
              <a:rPr lang="en-US" altLang="uk-UA" sz="1100" dirty="0">
                <a:solidFill>
                  <a:srgbClr val="002949"/>
                </a:solidFill>
                <a:hlinkClick r:id="rId14"/>
              </a:rPr>
              <a:t>https://</a:t>
            </a:r>
            <a:r>
              <a:rPr lang="en-US" altLang="uk-UA" sz="1100" dirty="0" smtClean="0">
                <a:solidFill>
                  <a:srgbClr val="002949"/>
                </a:solidFill>
                <a:hlinkClick r:id="rId14"/>
              </a:rPr>
              <a:t>constitutionalist.com.ua/sovereign-ai-from-a-technological-idea-to-a-matter-of-state-resilience</a:t>
            </a:r>
            <a:r>
              <a:rPr lang="uk-UA" altLang="uk-UA" sz="1100" dirty="0" smtClean="0">
                <a:solidFill>
                  <a:srgbClr val="002949"/>
                </a:solidFill>
              </a:rPr>
              <a:t> </a:t>
            </a:r>
          </a:p>
          <a:p>
            <a:pPr algn="just">
              <a:lnSpc>
                <a:spcPct val="100000"/>
              </a:lnSpc>
              <a:spcBef>
                <a:spcPts val="0"/>
              </a:spcBef>
              <a:spcAft>
                <a:spcPts val="0"/>
              </a:spcAft>
              <a:buNone/>
            </a:pPr>
            <a:r>
              <a:rPr lang="uk-UA" altLang="uk-UA" sz="1100" dirty="0" smtClean="0">
                <a:solidFill>
                  <a:srgbClr val="002949"/>
                </a:solidFill>
              </a:rPr>
              <a:t>15. </a:t>
            </a:r>
            <a:r>
              <a:rPr lang="uk-UA" altLang="uk-UA" sz="1100" dirty="0">
                <a:solidFill>
                  <a:srgbClr val="002949"/>
                </a:solidFill>
              </a:rPr>
              <a:t>Берназюк Я. О. Штучний інтелект у наукових дослідженнях: особистий науковий внесок, академічна доброчесність і відповідальність. </a:t>
            </a:r>
            <a:r>
              <a:rPr lang="en-US" altLang="uk-UA" sz="1100" dirty="0" err="1">
                <a:solidFill>
                  <a:srgbClr val="002949"/>
                </a:solidFill>
              </a:rPr>
              <a:t>Zenodo</a:t>
            </a:r>
            <a:r>
              <a:rPr lang="en-US" altLang="uk-UA" sz="1100" dirty="0">
                <a:solidFill>
                  <a:srgbClr val="002949"/>
                </a:solidFill>
              </a:rPr>
              <a:t>. 2026. DOI: 10.5281/zenodo.22257136. URL: </a:t>
            </a:r>
            <a:r>
              <a:rPr lang="en-US" altLang="uk-UA" sz="1100" dirty="0">
                <a:solidFill>
                  <a:srgbClr val="002949"/>
                </a:solidFill>
                <a:hlinkClick r:id="rId15"/>
              </a:rPr>
              <a:t>https://</a:t>
            </a:r>
            <a:r>
              <a:rPr lang="en-US" altLang="uk-UA" sz="1100" dirty="0" smtClean="0">
                <a:solidFill>
                  <a:srgbClr val="002949"/>
                </a:solidFill>
                <a:hlinkClick r:id="rId15"/>
              </a:rPr>
              <a:t>doi.org/10.5281/zenodo.22257136</a:t>
            </a:r>
            <a:r>
              <a:rPr lang="uk-UA" altLang="uk-UA" sz="1100" dirty="0" smtClean="0">
                <a:solidFill>
                  <a:srgbClr val="002949"/>
                </a:solidFill>
              </a:rPr>
              <a:t> </a:t>
            </a:r>
            <a:r>
              <a:rPr lang="en-US" altLang="uk-UA" sz="1100" dirty="0" smtClean="0">
                <a:solidFill>
                  <a:srgbClr val="002949"/>
                </a:solidFill>
              </a:rPr>
              <a:t> </a:t>
            </a:r>
            <a:endParaRPr lang="en-US" altLang="uk-UA" sz="1100" dirty="0">
              <a:solidFill>
                <a:srgbClr val="002949"/>
              </a:solidFill>
            </a:endParaRPr>
          </a:p>
          <a:p>
            <a:pPr algn="just">
              <a:lnSpc>
                <a:spcPct val="100000"/>
              </a:lnSpc>
              <a:spcBef>
                <a:spcPts val="0"/>
              </a:spcBef>
              <a:spcAft>
                <a:spcPts val="0"/>
              </a:spcAft>
              <a:buNone/>
            </a:pPr>
            <a:r>
              <a:rPr lang="uk-UA" altLang="uk-UA" sz="1100" dirty="0" smtClean="0">
                <a:solidFill>
                  <a:srgbClr val="002949"/>
                </a:solidFill>
              </a:rPr>
              <a:t>16. Берназюк </a:t>
            </a:r>
            <a:r>
              <a:rPr lang="uk-UA" altLang="uk-UA" sz="1100" dirty="0">
                <a:solidFill>
                  <a:srgbClr val="002949"/>
                </a:solidFill>
              </a:rPr>
              <a:t>Я. О. Штучний інтелект та автоматизовані системи у публічному адмініструванні й судочинстві: людський контроль, мотивованість, перевірюваність та відповідальність у практиці Касаційного адміністративного суду у складі Верховного Суду. </a:t>
            </a:r>
            <a:r>
              <a:rPr lang="en-US" altLang="uk-UA" sz="1100" dirty="0" err="1">
                <a:solidFill>
                  <a:srgbClr val="002949"/>
                </a:solidFill>
              </a:rPr>
              <a:t>Zenodo</a:t>
            </a:r>
            <a:r>
              <a:rPr lang="en-US" altLang="uk-UA" sz="1100" dirty="0">
                <a:solidFill>
                  <a:srgbClr val="002949"/>
                </a:solidFill>
              </a:rPr>
              <a:t>. 2026. Version 1.0. DOI: 10.5281/zenodo.22274766. URL: https://doi.org/10.5281/zenodo.22274766 </a:t>
            </a:r>
          </a:p>
          <a:p>
            <a:pPr algn="just">
              <a:lnSpc>
                <a:spcPct val="100000"/>
              </a:lnSpc>
              <a:spcBef>
                <a:spcPts val="0"/>
              </a:spcBef>
              <a:spcAft>
                <a:spcPts val="0"/>
              </a:spcAft>
              <a:buNone/>
            </a:pPr>
            <a:r>
              <a:rPr lang="en-US" altLang="uk-UA" sz="1100" dirty="0" smtClean="0">
                <a:solidFill>
                  <a:srgbClr val="002949"/>
                </a:solidFill>
              </a:rPr>
              <a:t> </a:t>
            </a:r>
            <a:endParaRPr lang="en-US" altLang="uk-UA" sz="1300" dirty="0">
              <a:solidFill>
                <a:srgbClr val="002949"/>
              </a:solidFill>
            </a:endParaRPr>
          </a:p>
        </p:txBody>
      </p:sp>
      <p:sp>
        <p:nvSpPr>
          <p:cNvPr id="4" name="Сувій: горизонтальний 3">
            <a:extLst>
              <a:ext uri="{FF2B5EF4-FFF2-40B4-BE49-F238E27FC236}">
                <a16:creationId xmlns:a16="http://schemas.microsoft.com/office/drawing/2014/main" id="{0506264A-CA60-1228-9A4D-4409394511AB}"/>
              </a:ext>
            </a:extLst>
          </p:cNvPr>
          <p:cNvSpPr/>
          <p:nvPr/>
        </p:nvSpPr>
        <p:spPr>
          <a:xfrm>
            <a:off x="780176" y="210312"/>
            <a:ext cx="9873934" cy="406452"/>
          </a:xfrm>
          <a:prstGeom prst="horizontalScroll">
            <a:avLst>
              <a:gd name="adj" fmla="val 25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r>
              <a:rPr lang="uk-UA" sz="2400" dirty="0">
                <a:solidFill>
                  <a:srgbClr val="004E9E"/>
                </a:solidFill>
                <a:effectLst/>
                <a:latin typeface="Roboto Condensed Light" panose="02000000000000000000" pitchFamily="2" charset="0"/>
                <a:ea typeface="Roboto Condensed Light" panose="02000000000000000000" pitchFamily="2" charset="0"/>
              </a:rPr>
              <a:t>ДОДАТКОВІ ДЖЕРЕЛА</a:t>
            </a:r>
          </a:p>
        </p:txBody>
      </p:sp>
      <p:sp>
        <p:nvSpPr>
          <p:cNvPr id="5" name="Text Placeholder 2">
            <a:extLst>
              <a:ext uri="{FF2B5EF4-FFF2-40B4-BE49-F238E27FC236}">
                <a16:creationId xmlns:a16="http://schemas.microsoft.com/office/drawing/2014/main" id="{2DE07478-08E0-39ED-2AB9-B99B5D34639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sp>
        <p:nvSpPr>
          <p:cNvPr id="6" name="Slide Number Placeholder 3">
            <a:extLst>
              <a:ext uri="{FF2B5EF4-FFF2-40B4-BE49-F238E27FC236}">
                <a16:creationId xmlns:a16="http://schemas.microsoft.com/office/drawing/2014/main" id="{563E06CB-6092-36E9-3C6A-1B4FF6B9C18F}"/>
              </a:ext>
            </a:extLst>
          </p:cNvPr>
          <p:cNvSpPr>
            <a:spLocks noGrp="1"/>
          </p:cNvSpPr>
          <p:nvPr>
            <p:ph type="sldNum" sz="quarter" idx="12"/>
          </p:nvPr>
        </p:nvSpPr>
        <p:spPr>
          <a:xfrm>
            <a:off x="9267351" y="5995665"/>
            <a:ext cx="2404944" cy="402652"/>
          </a:xfrm>
        </p:spPr>
        <p:txBody>
          <a:bodyPr/>
          <a:lstStyle/>
          <a:p>
            <a:fld id="{0028107A-3699-427E-AA78-C770AD5EC5EB}" type="slidenum">
              <a:rPr lang="uk-UA" sz="1400" smtClean="0">
                <a:solidFill>
                  <a:srgbClr val="002949"/>
                </a:solidFill>
              </a:rPr>
              <a:t>35</a:t>
            </a:fld>
            <a:endParaRPr lang="en-US" sz="1400" dirty="0">
              <a:solidFill>
                <a:srgbClr val="002949"/>
              </a:solidFill>
            </a:endParaRPr>
          </a:p>
        </p:txBody>
      </p:sp>
      <p:cxnSp>
        <p:nvCxnSpPr>
          <p:cNvPr id="7" name="Прямая соединительная линия 6">
            <a:extLst>
              <a:ext uri="{FF2B5EF4-FFF2-40B4-BE49-F238E27FC236}">
                <a16:creationId xmlns:a16="http://schemas.microsoft.com/office/drawing/2014/main" id="{EF77FF37-91C3-30E3-2BE3-BEC355FD7E70}"/>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53015FB7-0082-4B91-F218-B1310B023C9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Tree>
    <p:extLst>
      <p:ext uri="{BB962C8B-B14F-4D97-AF65-F5344CB8AC3E}">
        <p14:creationId xmlns:p14="http://schemas.microsoft.com/office/powerpoint/2010/main" val="13207036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949"/>
        </a:solidFill>
        <a:effectLst/>
      </p:bgPr>
    </p:bg>
    <p:spTree>
      <p:nvGrpSpPr>
        <p:cNvPr id="1" name=""/>
        <p:cNvGrpSpPr/>
        <p:nvPr/>
      </p:nvGrpSpPr>
      <p:grpSpPr>
        <a:xfrm>
          <a:off x="0" y="0"/>
          <a:ext cx="0" cy="0"/>
          <a:chOff x="0" y="0"/>
          <a:chExt cx="0" cy="0"/>
        </a:xfrm>
      </p:grpSpPr>
      <p:pic>
        <p:nvPicPr>
          <p:cNvPr id="5" name="Графіка 13">
            <a:extLst>
              <a:ext uri="{FF2B5EF4-FFF2-40B4-BE49-F238E27FC236}">
                <a16:creationId xmlns:a16="http://schemas.microsoft.com/office/drawing/2014/main" id="{807C6EA5-01E7-4961-906B-E8F780987E9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87375" y="584200"/>
            <a:ext cx="1232064" cy="1510617"/>
          </a:xfrm>
          <a:prstGeom prst="rect">
            <a:avLst/>
          </a:prstGeom>
        </p:spPr>
      </p:pic>
      <p:sp>
        <p:nvSpPr>
          <p:cNvPr id="6" name="TextBox 5">
            <a:extLst>
              <a:ext uri="{FF2B5EF4-FFF2-40B4-BE49-F238E27FC236}">
                <a16:creationId xmlns:a16="http://schemas.microsoft.com/office/drawing/2014/main" id="{234FC462-91EA-4801-A062-F8D36BEF3FCA}"/>
              </a:ext>
            </a:extLst>
          </p:cNvPr>
          <p:cNvSpPr txBox="1">
            <a:spLocks noChangeArrowheads="1"/>
          </p:cNvSpPr>
          <p:nvPr/>
        </p:nvSpPr>
        <p:spPr bwMode="auto">
          <a:xfrm>
            <a:off x="482525" y="5569506"/>
            <a:ext cx="49332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uk-UA"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Дякую за увагу</a:t>
            </a:r>
            <a:r>
              <a:rPr lang="en-US"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a:t>
            </a:r>
            <a:endParaRPr lang="uk-UA" altLang="ru-RU" sz="44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cxnSp>
        <p:nvCxnSpPr>
          <p:cNvPr id="7" name="Пряма сполучна лінія 2">
            <a:extLst>
              <a:ext uri="{FF2B5EF4-FFF2-40B4-BE49-F238E27FC236}">
                <a16:creationId xmlns:a16="http://schemas.microsoft.com/office/drawing/2014/main" id="{89431B16-B8A7-4491-BBE3-19389F18F114}"/>
              </a:ext>
            </a:extLst>
          </p:cNvPr>
          <p:cNvCxnSpPr>
            <a:cxnSpLocks/>
          </p:cNvCxnSpPr>
          <p:nvPr/>
        </p:nvCxnSpPr>
        <p:spPr>
          <a:xfrm>
            <a:off x="587375" y="5477773"/>
            <a:ext cx="90716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Місце для номера слайда 1">
            <a:extLst>
              <a:ext uri="{FF2B5EF4-FFF2-40B4-BE49-F238E27FC236}">
                <a16:creationId xmlns:a16="http://schemas.microsoft.com/office/drawing/2014/main" id="{5AE18610-062B-FEA4-3C53-2BB8686D94BF}"/>
              </a:ext>
            </a:extLst>
          </p:cNvPr>
          <p:cNvSpPr>
            <a:spLocks noGrp="1"/>
          </p:cNvSpPr>
          <p:nvPr>
            <p:ph type="sldNum" sz="quarter" idx="12"/>
          </p:nvPr>
        </p:nvSpPr>
        <p:spPr/>
        <p:txBody>
          <a:bodyPr/>
          <a:lstStyle/>
          <a:p>
            <a:pPr>
              <a:defRPr/>
            </a:pPr>
            <a:fld id="{AF12A4B8-FBE2-42FD-8F7C-E331D756A450}" type="slidenum">
              <a:rPr lang="uk-UA" altLang="uk-UA" smtClean="0">
                <a:solidFill>
                  <a:srgbClr val="002949"/>
                </a:solidFill>
              </a:rPr>
              <a:pPr>
                <a:defRPr/>
              </a:pPr>
              <a:t>36</a:t>
            </a:fld>
            <a:endParaRPr lang="uk-UA" altLang="uk-UA" dirty="0">
              <a:solidFill>
                <a:srgbClr val="00294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a:solidFill>
                  <a:srgbClr val="004E9E"/>
                </a:solidFill>
                <a:ea typeface="Roboto Condensed Light" panose="02000000000000000000" pitchFamily="2" charset="0"/>
                <a:cs typeface="Times New Roman" panose="02020603050405020304" pitchFamily="18" charset="0"/>
              </a:rPr>
              <a:t>Стратегія діяльності Вищої ради правосуддя на 2026–2030 роки</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rPr>
              <a:t>(рішення ВРП від 13 серпня 2026 року № 1663/0/15-26)</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hlinkClick r:id="rId2"/>
              </a:rPr>
              <a:t>https://</a:t>
            </a:r>
            <a:r>
              <a:rPr lang="ru-RU" sz="2900" b="1" dirty="0" smtClean="0">
                <a:solidFill>
                  <a:srgbClr val="004E9E"/>
                </a:solidFill>
                <a:ea typeface="Roboto Condensed Light" panose="02000000000000000000" pitchFamily="2" charset="0"/>
                <a:cs typeface="Times New Roman" panose="02020603050405020304" pitchFamily="18" charset="0"/>
                <a:hlinkClick r:id="rId2"/>
              </a:rPr>
              <a:t>www.hcj.gov.ua/doc/doc/60877</a:t>
            </a:r>
            <a:r>
              <a:rPr lang="ru-RU" sz="2900" b="1" dirty="0" smtClean="0">
                <a:solidFill>
                  <a:srgbClr val="004E9E"/>
                </a:solidFill>
                <a:ea typeface="Roboto Condensed Light" panose="02000000000000000000" pitchFamily="2" charset="0"/>
                <a:cs typeface="Times New Roman" panose="02020603050405020304" pitchFamily="18" charset="0"/>
              </a:rPr>
              <a:t> </a:t>
            </a:r>
            <a:endParaRPr lang="ru-RU"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5900"/>
            <a:ext cx="11395494" cy="4308878"/>
          </a:xfrm>
        </p:spPr>
        <p:txBody>
          <a:bodyPr/>
          <a:lstStyle/>
          <a:p>
            <a:pPr indent="0" algn="just">
              <a:lnSpc>
                <a:spcPct val="100000"/>
              </a:lnSpc>
              <a:spcBef>
                <a:spcPts val="0"/>
              </a:spcBef>
              <a:spcAft>
                <a:spcPts val="0"/>
              </a:spcAft>
              <a:buNone/>
            </a:pPr>
            <a:r>
              <a:rPr lang="uk-UA" sz="2600" b="1" dirty="0"/>
              <a:t>Серед викликів для ВРП</a:t>
            </a:r>
            <a:r>
              <a:rPr lang="uk-UA" sz="2600" b="1" dirty="0" smtClean="0"/>
              <a:t>: </a:t>
            </a:r>
            <a:r>
              <a:rPr lang="uk-UA" sz="2600" dirty="0" smtClean="0"/>
              <a:t>«упровадження </a:t>
            </a:r>
            <a:r>
              <a:rPr lang="uk-UA" sz="2600" dirty="0"/>
              <a:t>цифрових технологій, зокрема штучного інтелекту, у здійснення правосуддя та діяльність </a:t>
            </a:r>
            <a:r>
              <a:rPr lang="uk-UA" sz="2600" dirty="0" smtClean="0"/>
              <a:t>ВРП, </a:t>
            </a:r>
            <a:r>
              <a:rPr lang="uk-UA" sz="2600" dirty="0"/>
              <a:t>перехід до повноцінного електронного судочинства, цифровізація діяльності судів, органів і установ системи правосуддя шляхом упровадження </a:t>
            </a:r>
            <a:r>
              <a:rPr lang="uk-UA" sz="2600" dirty="0" smtClean="0"/>
              <a:t>ЄСІКС;»</a:t>
            </a:r>
            <a:endParaRPr lang="uk-UA" sz="2600" dirty="0"/>
          </a:p>
          <a:p>
            <a:pPr indent="0" algn="just">
              <a:lnSpc>
                <a:spcPct val="100000"/>
              </a:lnSpc>
              <a:spcBef>
                <a:spcPts val="0"/>
              </a:spcBef>
              <a:spcAft>
                <a:spcPts val="0"/>
              </a:spcAft>
              <a:buNone/>
            </a:pPr>
            <a:r>
              <a:rPr lang="uk-UA" sz="2600" b="1" dirty="0"/>
              <a:t>Стратегічна ціль у межах покращення доступу до правосуддя</a:t>
            </a:r>
            <a:r>
              <a:rPr lang="uk-UA" sz="2600" b="1" dirty="0" smtClean="0"/>
              <a:t>: </a:t>
            </a:r>
            <a:r>
              <a:rPr lang="uk-UA" sz="2600" dirty="0" smtClean="0"/>
              <a:t>«</a:t>
            </a:r>
            <a:r>
              <a:rPr lang="uk-UA" sz="2600" dirty="0"/>
              <a:t>4. Запровадження технологій штучного інтелекту у </a:t>
            </a:r>
            <a:r>
              <a:rPr lang="uk-UA" sz="2600" dirty="0" smtClean="0"/>
              <a:t>ВРП, </a:t>
            </a:r>
            <a:r>
              <a:rPr lang="uk-UA" sz="2600" dirty="0"/>
              <a:t>судах, органах та установах системи правосуддя як допоміжного інструменту для підвищення якості, швидкості та ефективності опрацювання інформації, підготовки проєктів документів, аналізу матеріалів, структурування даних і підтримки управлінських рішень, а також сприяння єдності судової практики.»</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4</a:t>
            </a:fld>
            <a:endParaRPr lang="en-US" sz="1400" dirty="0">
              <a:solidFill>
                <a:srgbClr val="002949"/>
              </a:solidFill>
            </a:endParaRPr>
          </a:p>
        </p:txBody>
      </p:sp>
    </p:spTree>
    <p:extLst>
      <p:ext uri="{BB962C8B-B14F-4D97-AF65-F5344CB8AC3E}">
        <p14:creationId xmlns:p14="http://schemas.microsoft.com/office/powerpoint/2010/main" val="297189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a:solidFill>
                  <a:srgbClr val="004E9E"/>
                </a:solidFill>
                <a:ea typeface="Roboto Condensed Light" panose="02000000000000000000" pitchFamily="2" charset="0"/>
                <a:cs typeface="Times New Roman" panose="02020603050405020304" pitchFamily="18" charset="0"/>
              </a:rPr>
              <a:t>Стратегія діяльності Вищої ради правосуддя на 2026–2030 роки</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rPr>
              <a:t>(рішення ВРП від 13 серпня 2026 року № 1663/0/15-26)</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hlinkClick r:id="rId2"/>
              </a:rPr>
              <a:t>https://</a:t>
            </a:r>
            <a:r>
              <a:rPr lang="ru-RU" sz="2900" b="1" dirty="0" smtClean="0">
                <a:solidFill>
                  <a:srgbClr val="004E9E"/>
                </a:solidFill>
                <a:ea typeface="Roboto Condensed Light" panose="02000000000000000000" pitchFamily="2" charset="0"/>
                <a:cs typeface="Times New Roman" panose="02020603050405020304" pitchFamily="18" charset="0"/>
                <a:hlinkClick r:id="rId2"/>
              </a:rPr>
              <a:t>www.hcj.gov.ua/doc/doc/60877</a:t>
            </a:r>
            <a:r>
              <a:rPr lang="ru-RU" sz="2900" b="1" dirty="0" smtClean="0">
                <a:solidFill>
                  <a:srgbClr val="004E9E"/>
                </a:solidFill>
                <a:ea typeface="Roboto Condensed Light" panose="02000000000000000000" pitchFamily="2" charset="0"/>
                <a:cs typeface="Times New Roman" panose="02020603050405020304" pitchFamily="18" charset="0"/>
              </a:rPr>
              <a:t> </a:t>
            </a:r>
            <a:endParaRPr lang="ru-RU"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5900"/>
            <a:ext cx="11395494" cy="4308878"/>
          </a:xfrm>
        </p:spPr>
        <p:txBody>
          <a:bodyPr/>
          <a:lstStyle/>
          <a:p>
            <a:pPr indent="0" algn="just">
              <a:lnSpc>
                <a:spcPct val="100000"/>
              </a:lnSpc>
              <a:spcBef>
                <a:spcPts val="0"/>
              </a:spcBef>
              <a:spcAft>
                <a:spcPts val="0"/>
              </a:spcAft>
              <a:buNone/>
            </a:pPr>
            <a:r>
              <a:rPr lang="uk-UA" b="1" dirty="0"/>
              <a:t>Очікуваний результат</a:t>
            </a:r>
            <a:r>
              <a:rPr lang="uk-UA" b="1" dirty="0" smtClean="0"/>
              <a:t>: </a:t>
            </a:r>
            <a:r>
              <a:rPr lang="uk-UA" dirty="0" smtClean="0"/>
              <a:t>«</a:t>
            </a:r>
            <a:r>
              <a:rPr lang="uk-UA" dirty="0"/>
              <a:t>4. Широко застосовуються технології штучного інтелекту у </a:t>
            </a:r>
            <a:r>
              <a:rPr lang="uk-UA" dirty="0" smtClean="0"/>
              <a:t>ВРП, </a:t>
            </a:r>
            <a:r>
              <a:rPr lang="uk-UA" dirty="0"/>
              <a:t>судах, інших органах та установах системи правосуддя, що знижує рівень навантаження, підвищує швидкість і якість опрацювання матеріалів, підготовки документів, сприяє єдності судової практики, забезпечуючи суддям кращий доступ до правових позицій Верховного Суду та аналітичних матеріалів.»</a:t>
            </a:r>
          </a:p>
          <a:p>
            <a:pPr indent="0" algn="just">
              <a:lnSpc>
                <a:spcPct val="100000"/>
              </a:lnSpc>
              <a:spcBef>
                <a:spcPts val="0"/>
              </a:spcBef>
              <a:spcAft>
                <a:spcPts val="0"/>
              </a:spcAft>
              <a:buNone/>
            </a:pPr>
            <a:r>
              <a:rPr lang="uk-UA" b="1" dirty="0"/>
              <a:t>Окремий напрям цифровізації</a:t>
            </a:r>
            <a:r>
              <a:rPr lang="uk-UA" b="1" dirty="0" smtClean="0"/>
              <a:t>: </a:t>
            </a:r>
            <a:r>
              <a:rPr lang="uk-UA" dirty="0" smtClean="0"/>
              <a:t>«</a:t>
            </a:r>
            <a:r>
              <a:rPr lang="uk-UA" dirty="0"/>
              <a:t>1. Розроблення окремої Стратегії цифрової трансформації судової влади, Єдиних правил використання технологій штучного інтелекту та управління ризиками, пов’язаними з таким використанням.»</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5</a:t>
            </a:fld>
            <a:endParaRPr lang="en-US" sz="1400" dirty="0">
              <a:solidFill>
                <a:srgbClr val="002949"/>
              </a:solidFill>
            </a:endParaRPr>
          </a:p>
        </p:txBody>
      </p:sp>
    </p:spTree>
    <p:extLst>
      <p:ext uri="{BB962C8B-B14F-4D97-AF65-F5344CB8AC3E}">
        <p14:creationId xmlns:p14="http://schemas.microsoft.com/office/powerpoint/2010/main" val="28682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a:solidFill>
                  <a:srgbClr val="004E9E"/>
                </a:solidFill>
                <a:ea typeface="Roboto Condensed Light" panose="02000000000000000000" pitchFamily="2" charset="0"/>
                <a:cs typeface="Times New Roman" panose="02020603050405020304" pitchFamily="18" charset="0"/>
              </a:rPr>
              <a:t>Стратегія діяльності Вищої ради правосуддя на 2026–2030 роки</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rPr>
              <a:t>(рішення ВРП від 13 серпня 2026 року № 1663/0/15-26)</a:t>
            </a:r>
            <a:br>
              <a:rPr lang="ru-RU" sz="2900" b="1" dirty="0">
                <a:solidFill>
                  <a:srgbClr val="004E9E"/>
                </a:solidFill>
                <a:ea typeface="Roboto Condensed Light" panose="02000000000000000000" pitchFamily="2" charset="0"/>
                <a:cs typeface="Times New Roman" panose="02020603050405020304" pitchFamily="18" charset="0"/>
              </a:rPr>
            </a:br>
            <a:r>
              <a:rPr lang="ru-RU" sz="2900" b="1" dirty="0">
                <a:solidFill>
                  <a:srgbClr val="004E9E"/>
                </a:solidFill>
                <a:ea typeface="Roboto Condensed Light" panose="02000000000000000000" pitchFamily="2" charset="0"/>
                <a:cs typeface="Times New Roman" panose="02020603050405020304" pitchFamily="18" charset="0"/>
                <a:hlinkClick r:id="rId2"/>
              </a:rPr>
              <a:t>https://</a:t>
            </a:r>
            <a:r>
              <a:rPr lang="ru-RU" sz="2900" b="1" dirty="0" smtClean="0">
                <a:solidFill>
                  <a:srgbClr val="004E9E"/>
                </a:solidFill>
                <a:ea typeface="Roboto Condensed Light" panose="02000000000000000000" pitchFamily="2" charset="0"/>
                <a:cs typeface="Times New Roman" panose="02020603050405020304" pitchFamily="18" charset="0"/>
                <a:hlinkClick r:id="rId2"/>
              </a:rPr>
              <a:t>www.hcj.gov.ua/doc/doc/60877</a:t>
            </a:r>
            <a:r>
              <a:rPr lang="ru-RU" sz="2900" b="1" dirty="0" smtClean="0">
                <a:solidFill>
                  <a:srgbClr val="004E9E"/>
                </a:solidFill>
                <a:ea typeface="Roboto Condensed Light" panose="02000000000000000000" pitchFamily="2" charset="0"/>
                <a:cs typeface="Times New Roman" panose="02020603050405020304" pitchFamily="18" charset="0"/>
              </a:rPr>
              <a:t> </a:t>
            </a:r>
            <a:endParaRPr lang="ru-RU"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5900"/>
            <a:ext cx="11395494" cy="4308878"/>
          </a:xfrm>
        </p:spPr>
        <p:txBody>
          <a:bodyPr/>
          <a:lstStyle/>
          <a:p>
            <a:pPr indent="0" algn="just">
              <a:lnSpc>
                <a:spcPct val="100000"/>
              </a:lnSpc>
              <a:spcBef>
                <a:spcPts val="0"/>
              </a:spcBef>
              <a:spcAft>
                <a:spcPts val="0"/>
              </a:spcAft>
              <a:buNone/>
            </a:pPr>
            <a:r>
              <a:rPr lang="uk-UA" sz="2700" b="1" dirty="0"/>
              <a:t>Умови впровадження ШІ</a:t>
            </a:r>
            <a:r>
              <a:rPr lang="uk-UA" sz="2700" b="1" dirty="0" smtClean="0"/>
              <a:t>: </a:t>
            </a:r>
            <a:r>
              <a:rPr lang="uk-UA" sz="2700" dirty="0" smtClean="0"/>
              <a:t>«</a:t>
            </a:r>
            <a:r>
              <a:rPr lang="uk-UA" sz="2700" dirty="0"/>
              <a:t>11. Упровадження інноваційних цифрових рішень, зокрема окремих інструментів </a:t>
            </a:r>
            <a:r>
              <a:rPr lang="uk-UA" sz="2700" dirty="0" smtClean="0"/>
              <a:t>ШІ, </a:t>
            </a:r>
            <a:r>
              <a:rPr lang="uk-UA" sz="2700" dirty="0"/>
              <a:t>для автоматизації допоміжних процесів, підготовки проєктів документів, структурування та аналізу даних, за умови належного нормативного, </a:t>
            </a:r>
            <a:r>
              <a:rPr lang="uk-UA" sz="2700" dirty="0" smtClean="0"/>
              <a:t>технічного й </a:t>
            </a:r>
            <a:r>
              <a:rPr lang="uk-UA" sz="2700" dirty="0"/>
              <a:t>етичного врегулювання.»</a:t>
            </a:r>
          </a:p>
          <a:p>
            <a:pPr indent="0" algn="just">
              <a:lnSpc>
                <a:spcPct val="100000"/>
              </a:lnSpc>
              <a:spcBef>
                <a:spcPts val="0"/>
              </a:spcBef>
              <a:spcAft>
                <a:spcPts val="0"/>
              </a:spcAft>
              <a:buNone/>
            </a:pPr>
            <a:r>
              <a:rPr lang="uk-UA" sz="2700" b="1" dirty="0"/>
              <a:t>Межа допустимого використання</a:t>
            </a:r>
            <a:r>
              <a:rPr lang="uk-UA" sz="2700" b="1" dirty="0" smtClean="0"/>
              <a:t>: </a:t>
            </a:r>
            <a:r>
              <a:rPr lang="uk-UA" sz="2700" dirty="0" smtClean="0"/>
              <a:t>«</a:t>
            </a:r>
            <a:r>
              <a:rPr lang="uk-UA" sz="2700" dirty="0"/>
              <a:t>11. Інноваційні цифрові рішення, зокрема окремі інструменти </a:t>
            </a:r>
            <a:r>
              <a:rPr lang="uk-UA" sz="2700" dirty="0" smtClean="0"/>
              <a:t>ШІ, </a:t>
            </a:r>
            <a:r>
              <a:rPr lang="uk-UA" sz="2700" dirty="0"/>
              <a:t>застосовуються в допоміжних процесах судочинства та судового адміністрування, включно з підготовкою проєктів документів, автоматизованим виокремленням сутностей, структуруванням і збагаченням даних, без підміни суддівського розсуду та з дотриманням вимог законності, безпеки й етики.»</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6</a:t>
            </a:fld>
            <a:endParaRPr lang="en-US" sz="1400" dirty="0">
              <a:solidFill>
                <a:srgbClr val="002949"/>
              </a:solidFill>
            </a:endParaRPr>
          </a:p>
        </p:txBody>
      </p:sp>
    </p:spTree>
    <p:extLst>
      <p:ext uri="{BB962C8B-B14F-4D97-AF65-F5344CB8AC3E}">
        <p14:creationId xmlns:p14="http://schemas.microsoft.com/office/powerpoint/2010/main" val="339217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a:solidFill>
                  <a:srgbClr val="004E9E"/>
                </a:solidFill>
                <a:ea typeface="Roboto Condensed Light" panose="02000000000000000000" pitchFamily="2" charset="0"/>
                <a:cs typeface="Times New Roman" panose="02020603050405020304" pitchFamily="18" charset="0"/>
              </a:rPr>
              <a:t>У Вищій раді правосуддя обговорили можливості використання рішень </a:t>
            </a:r>
            <a:r>
              <a:rPr lang="en-US" sz="2900" b="1" dirty="0">
                <a:solidFill>
                  <a:srgbClr val="004E9E"/>
                </a:solidFill>
                <a:ea typeface="Roboto Condensed Light" panose="02000000000000000000" pitchFamily="2" charset="0"/>
                <a:cs typeface="Times New Roman" panose="02020603050405020304" pitchFamily="18" charset="0"/>
              </a:rPr>
              <a:t>Microsoft </a:t>
            </a:r>
            <a:r>
              <a:rPr lang="ru-RU" sz="2900" b="1" dirty="0">
                <a:solidFill>
                  <a:srgbClr val="004E9E"/>
                </a:solidFill>
                <a:ea typeface="Roboto Condensed Light" panose="02000000000000000000" pitchFamily="2" charset="0"/>
                <a:cs typeface="Times New Roman" panose="02020603050405020304" pitchFamily="18" charset="0"/>
              </a:rPr>
              <a:t>зі штучним </a:t>
            </a:r>
            <a:r>
              <a:rPr lang="ru-RU" sz="2900" b="1" dirty="0" smtClean="0">
                <a:solidFill>
                  <a:srgbClr val="004E9E"/>
                </a:solidFill>
                <a:ea typeface="Roboto Condensed Light" panose="02000000000000000000" pitchFamily="2" charset="0"/>
                <a:cs typeface="Times New Roman" panose="02020603050405020304" pitchFamily="18" charset="0"/>
              </a:rPr>
              <a:t>інтелектом (11 </a:t>
            </a:r>
            <a:r>
              <a:rPr lang="ru-RU" sz="2900" b="1" dirty="0">
                <a:solidFill>
                  <a:srgbClr val="004E9E"/>
                </a:solidFill>
                <a:ea typeface="Roboto Condensed Light" panose="02000000000000000000" pitchFamily="2" charset="0"/>
                <a:cs typeface="Times New Roman" panose="02020603050405020304" pitchFamily="18" charset="0"/>
              </a:rPr>
              <a:t>серпня 2026 </a:t>
            </a:r>
            <a:r>
              <a:rPr lang="ru-RU" sz="2900" b="1" dirty="0" smtClean="0">
                <a:solidFill>
                  <a:srgbClr val="004E9E"/>
                </a:solidFill>
                <a:ea typeface="Roboto Condensed Light" panose="02000000000000000000" pitchFamily="2" charset="0"/>
                <a:cs typeface="Times New Roman" panose="02020603050405020304" pitchFamily="18" charset="0"/>
              </a:rPr>
              <a:t>року)</a:t>
            </a:r>
            <a:r>
              <a:rPr lang="ru-RU" sz="2900" b="1" dirty="0">
                <a:solidFill>
                  <a:srgbClr val="004E9E"/>
                </a:solidFill>
                <a:ea typeface="Roboto Condensed Light" panose="02000000000000000000" pitchFamily="2" charset="0"/>
                <a:cs typeface="Times New Roman" panose="02020603050405020304" pitchFamily="18" charset="0"/>
              </a:rPr>
              <a:t/>
            </a:r>
            <a:br>
              <a:rPr lang="ru-RU" sz="2900" b="1" dirty="0">
                <a:solidFill>
                  <a:srgbClr val="004E9E"/>
                </a:solidFill>
                <a:ea typeface="Roboto Condensed Light" panose="02000000000000000000" pitchFamily="2" charset="0"/>
                <a:cs typeface="Times New Roman" panose="02020603050405020304" pitchFamily="18" charset="0"/>
              </a:rPr>
            </a:br>
            <a:r>
              <a:rPr lang="en-US" sz="1600" b="1" dirty="0">
                <a:solidFill>
                  <a:srgbClr val="004E9E"/>
                </a:solidFill>
                <a:ea typeface="Roboto Condensed Light" panose="02000000000000000000" pitchFamily="2" charset="0"/>
                <a:cs typeface="Times New Roman" panose="02020603050405020304" pitchFamily="18" charset="0"/>
                <a:hlinkClick r:id="rId2"/>
              </a:rPr>
              <a:t>https://</a:t>
            </a:r>
            <a:r>
              <a:rPr lang="en-US" sz="1600" b="1" dirty="0" smtClean="0">
                <a:solidFill>
                  <a:srgbClr val="004E9E"/>
                </a:solidFill>
                <a:ea typeface="Roboto Condensed Light" panose="02000000000000000000" pitchFamily="2" charset="0"/>
                <a:cs typeface="Times New Roman" panose="02020603050405020304" pitchFamily="18" charset="0"/>
                <a:hlinkClick r:id="rId2"/>
              </a:rPr>
              <a:t>www.hcj.gov.ua/news/u-vyshchiy-radi-pravosuddya-obgovoryly-mozhlyvosti-vykorystannya-rishen-microsoft-zi-shtuchnym</a:t>
            </a:r>
            <a:r>
              <a:rPr lang="uk-UA" sz="1600" b="1" dirty="0" smtClean="0">
                <a:solidFill>
                  <a:srgbClr val="004E9E"/>
                </a:solidFill>
                <a:ea typeface="Roboto Condensed Light" panose="02000000000000000000" pitchFamily="2" charset="0"/>
                <a:cs typeface="Times New Roman" panose="02020603050405020304" pitchFamily="18" charset="0"/>
              </a:rPr>
              <a:t> </a:t>
            </a:r>
            <a:endParaRPr lang="en-US" sz="16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555900"/>
            <a:ext cx="11395494" cy="4308878"/>
          </a:xfrm>
        </p:spPr>
        <p:txBody>
          <a:bodyPr/>
          <a:lstStyle/>
          <a:p>
            <a:pPr indent="0" algn="just">
              <a:lnSpc>
                <a:spcPct val="100000"/>
              </a:lnSpc>
              <a:spcBef>
                <a:spcPts val="0"/>
              </a:spcBef>
              <a:spcAft>
                <a:spcPts val="0"/>
              </a:spcAft>
              <a:buNone/>
            </a:pPr>
            <a:r>
              <a:rPr lang="uk-UA" sz="3200" dirty="0"/>
              <a:t>Під час робочої зустрічі ВРП із представником </a:t>
            </a:r>
            <a:r>
              <a:rPr lang="en-US" sz="3200" dirty="0"/>
              <a:t>Microsoft </a:t>
            </a:r>
            <a:r>
              <a:rPr lang="uk-UA" sz="3200" dirty="0"/>
              <a:t>обговорювали використання ШІ для опрацювання великих масивів документів різних форматів, роботи з реєстрами, аналізу судової практики та автоматизації окремих робочих процесів. </a:t>
            </a:r>
            <a:endParaRPr lang="uk-UA" sz="3200" dirty="0" smtClean="0"/>
          </a:p>
          <a:p>
            <a:pPr indent="0" algn="just">
              <a:lnSpc>
                <a:spcPct val="100000"/>
              </a:lnSpc>
              <a:spcBef>
                <a:spcPts val="0"/>
              </a:spcBef>
              <a:spcAft>
                <a:spcPts val="0"/>
              </a:spcAft>
              <a:buNone/>
            </a:pPr>
            <a:r>
              <a:rPr lang="uk-UA" sz="3200" dirty="0" smtClean="0"/>
              <a:t>ВРП </a:t>
            </a:r>
            <a:r>
              <a:rPr lang="uk-UA" sz="3200" dirty="0"/>
              <a:t>також публічно акцентувала увагу на питаннях інформаційної безпеки, захисту персональних даних і конфіденційної інформації як передумовах використання таких рішень.</a:t>
            </a:r>
          </a:p>
          <a:p>
            <a:pPr indent="0" algn="just">
              <a:lnSpc>
                <a:spcPct val="100000"/>
              </a:lnSpc>
              <a:spcBef>
                <a:spcPts val="0"/>
              </a:spcBef>
              <a:spcAft>
                <a:spcPts val="0"/>
              </a:spcAft>
              <a:buNone/>
            </a:pPr>
            <a:endParaRPr lang="uk-UA" sz="2700" dirty="0"/>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7</a:t>
            </a:fld>
            <a:endParaRPr lang="en-US" sz="1400" dirty="0">
              <a:solidFill>
                <a:srgbClr val="002949"/>
              </a:solidFill>
            </a:endParaRPr>
          </a:p>
        </p:txBody>
      </p:sp>
    </p:spTree>
    <p:extLst>
      <p:ext uri="{BB962C8B-B14F-4D97-AF65-F5344CB8AC3E}">
        <p14:creationId xmlns:p14="http://schemas.microsoft.com/office/powerpoint/2010/main" val="877187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ru-RU" sz="2900" b="1" dirty="0">
                <a:solidFill>
                  <a:srgbClr val="004E9E"/>
                </a:solidFill>
                <a:ea typeface="Roboto Condensed Light" panose="02000000000000000000" pitchFamily="2" charset="0"/>
                <a:cs typeface="Times New Roman" panose="02020603050405020304" pitchFamily="18" charset="0"/>
              </a:rPr>
              <a:t>Як ШІ допомагає узагальнювати дисциплінарну практику Вищої ради </a:t>
            </a:r>
            <a:r>
              <a:rPr lang="ru-RU" sz="2900" b="1" dirty="0" smtClean="0">
                <a:solidFill>
                  <a:srgbClr val="004E9E"/>
                </a:solidFill>
                <a:ea typeface="Roboto Condensed Light" panose="02000000000000000000" pitchFamily="2" charset="0"/>
                <a:cs typeface="Times New Roman" panose="02020603050405020304" pitchFamily="18" charset="0"/>
              </a:rPr>
              <a:t>правосуддя (12 </a:t>
            </a:r>
            <a:r>
              <a:rPr lang="ru-RU" sz="2900" b="1" dirty="0">
                <a:solidFill>
                  <a:srgbClr val="004E9E"/>
                </a:solidFill>
                <a:ea typeface="Roboto Condensed Light" panose="02000000000000000000" pitchFamily="2" charset="0"/>
                <a:cs typeface="Times New Roman" panose="02020603050405020304" pitchFamily="18" charset="0"/>
              </a:rPr>
              <a:t>серпня 2026 </a:t>
            </a:r>
            <a:r>
              <a:rPr lang="ru-RU" sz="2900" b="1" dirty="0" smtClean="0">
                <a:solidFill>
                  <a:srgbClr val="004E9E"/>
                </a:solidFill>
                <a:ea typeface="Roboto Condensed Light" panose="02000000000000000000" pitchFamily="2" charset="0"/>
                <a:cs typeface="Times New Roman" panose="02020603050405020304" pitchFamily="18" charset="0"/>
              </a:rPr>
              <a:t>року)</a:t>
            </a:r>
            <a:r>
              <a:rPr lang="ru-RU" sz="2900" b="1" dirty="0">
                <a:solidFill>
                  <a:srgbClr val="004E9E"/>
                </a:solidFill>
                <a:ea typeface="Roboto Condensed Light" panose="02000000000000000000" pitchFamily="2" charset="0"/>
                <a:cs typeface="Times New Roman" panose="02020603050405020304" pitchFamily="18" charset="0"/>
              </a:rPr>
              <a:t/>
            </a:r>
            <a:br>
              <a:rPr lang="ru-RU" sz="2900" b="1" dirty="0">
                <a:solidFill>
                  <a:srgbClr val="004E9E"/>
                </a:solidFill>
                <a:ea typeface="Roboto Condensed Light" panose="02000000000000000000" pitchFamily="2" charset="0"/>
                <a:cs typeface="Times New Roman" panose="02020603050405020304" pitchFamily="18" charset="0"/>
              </a:rPr>
            </a:br>
            <a:r>
              <a:rPr lang="ru-RU" sz="1600" b="1" dirty="0">
                <a:solidFill>
                  <a:srgbClr val="004E9E"/>
                </a:solidFill>
                <a:ea typeface="Roboto Condensed Light" panose="02000000000000000000" pitchFamily="2" charset="0"/>
                <a:cs typeface="Times New Roman" panose="02020603050405020304" pitchFamily="18" charset="0"/>
                <a:hlinkClick r:id="rId2"/>
              </a:rPr>
              <a:t>https://</a:t>
            </a:r>
            <a:r>
              <a:rPr lang="ru-RU" sz="1600" b="1" dirty="0" smtClean="0">
                <a:solidFill>
                  <a:srgbClr val="004E9E"/>
                </a:solidFill>
                <a:ea typeface="Roboto Condensed Light" panose="02000000000000000000" pitchFamily="2" charset="0"/>
                <a:cs typeface="Times New Roman" panose="02020603050405020304" pitchFamily="18" charset="0"/>
                <a:hlinkClick r:id="rId2"/>
              </a:rPr>
              <a:t>hcj.gov.ua/news/yak-shi-dopomagaye-uzagalnyuvaty-dyscyplinarnu-praktyku-vyshchoyi-rady-pravosuddya</a:t>
            </a:r>
            <a:r>
              <a:rPr lang="ru-RU" sz="1600" b="1" dirty="0" smtClean="0">
                <a:solidFill>
                  <a:srgbClr val="004E9E"/>
                </a:solidFill>
                <a:ea typeface="Roboto Condensed Light" panose="02000000000000000000" pitchFamily="2" charset="0"/>
                <a:cs typeface="Times New Roman" panose="02020603050405020304" pitchFamily="18" charset="0"/>
              </a:rPr>
              <a:t> </a:t>
            </a:r>
            <a:endParaRPr lang="ru-RU" sz="16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620982"/>
            <a:ext cx="11395494" cy="3815542"/>
          </a:xfrm>
        </p:spPr>
        <p:txBody>
          <a:bodyPr/>
          <a:lstStyle/>
          <a:p>
            <a:pPr indent="0" algn="just">
              <a:lnSpc>
                <a:spcPct val="100000"/>
              </a:lnSpc>
              <a:spcBef>
                <a:spcPts val="0"/>
              </a:spcBef>
              <a:spcAft>
                <a:spcPts val="0"/>
              </a:spcAft>
              <a:buNone/>
            </a:pPr>
            <a:r>
              <a:rPr lang="uk-UA" sz="3000" dirty="0"/>
              <a:t>ВРП спільно з </a:t>
            </a:r>
            <a:r>
              <a:rPr lang="en-US" sz="3000" dirty="0"/>
              <a:t>BRDO </a:t>
            </a:r>
            <a:r>
              <a:rPr lang="uk-UA" sz="3000" dirty="0"/>
              <a:t>реалізувала тримісячний пілотний проєкт ШІ для первинного аналізу та узагальнення дисциплінарних рішень. </a:t>
            </a:r>
            <a:endParaRPr lang="uk-UA" sz="3000" dirty="0" smtClean="0"/>
          </a:p>
          <a:p>
            <a:pPr indent="0" algn="just">
              <a:lnSpc>
                <a:spcPct val="100000"/>
              </a:lnSpc>
              <a:spcBef>
                <a:spcPts val="0"/>
              </a:spcBef>
              <a:spcAft>
                <a:spcPts val="0"/>
              </a:spcAft>
              <a:buNone/>
            </a:pPr>
            <a:r>
              <a:rPr lang="uk-UA" sz="3000" dirty="0" smtClean="0"/>
              <a:t>Система </a:t>
            </a:r>
            <a:r>
              <a:rPr lang="uk-UA" sz="3000" dirty="0"/>
              <a:t>щоденно збирає нові публічні рішення, структурує відомості про суддю, суд, обставини справи, підстави дисциплінарної відповідальності та вид стягнення, пов’язує документи однієї справи й формує первинний стислий виклад рішення. </a:t>
            </a:r>
            <a:endParaRPr lang="uk-UA" sz="3000" dirty="0" smtClean="0"/>
          </a:p>
          <a:p>
            <a:pPr indent="0" algn="just">
              <a:lnSpc>
                <a:spcPct val="100000"/>
              </a:lnSpc>
              <a:spcBef>
                <a:spcPts val="0"/>
              </a:spcBef>
              <a:spcAft>
                <a:spcPts val="0"/>
              </a:spcAft>
              <a:buNone/>
            </a:pPr>
            <a:r>
              <a:rPr lang="uk-UA" sz="3000" dirty="0" smtClean="0"/>
              <a:t>За </a:t>
            </a:r>
            <a:r>
              <a:rPr lang="uk-UA" sz="3000" dirty="0"/>
              <a:t>результатами пілотування рішення готове до розгортання на власних ресурсах ВРП.</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8</a:t>
            </a:fld>
            <a:endParaRPr lang="en-US" sz="1400" dirty="0">
              <a:solidFill>
                <a:srgbClr val="002949"/>
              </a:solidFill>
            </a:endParaRPr>
          </a:p>
        </p:txBody>
      </p:sp>
    </p:spTree>
    <p:extLst>
      <p:ext uri="{BB962C8B-B14F-4D97-AF65-F5344CB8AC3E}">
        <p14:creationId xmlns:p14="http://schemas.microsoft.com/office/powerpoint/2010/main" val="3883670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C3A-FEFD-E1B6-9AA5-51637E9C4E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2845B-AE0F-B2E5-CD15-7640E3E941A4}"/>
              </a:ext>
            </a:extLst>
          </p:cNvPr>
          <p:cNvSpPr>
            <a:spLocks noGrp="1"/>
          </p:cNvSpPr>
          <p:nvPr>
            <p:ph type="title"/>
          </p:nvPr>
        </p:nvSpPr>
        <p:spPr>
          <a:xfrm>
            <a:off x="482856" y="377506"/>
            <a:ext cx="11240442" cy="1151749"/>
          </a:xfrm>
        </p:spPr>
        <p:txBody>
          <a:bodyPr/>
          <a:lstStyle/>
          <a:p>
            <a:pPr algn="ctr"/>
            <a:r>
              <a:rPr lang="en-US" sz="2900" b="1" dirty="0">
                <a:solidFill>
                  <a:srgbClr val="004E9E"/>
                </a:solidFill>
                <a:ea typeface="Roboto Condensed Light" panose="02000000000000000000" pitchFamily="2" charset="0"/>
                <a:cs typeface="Times New Roman" panose="02020603050405020304" pitchFamily="18" charset="0"/>
              </a:rPr>
              <a:t>Ukraine 2025 Report, European Commission, SWD(2025) 759 final, 4 November 2025</a:t>
            </a:r>
            <a:br>
              <a:rPr lang="en-US" sz="2900" b="1" dirty="0">
                <a:solidFill>
                  <a:srgbClr val="004E9E"/>
                </a:solidFill>
                <a:ea typeface="Roboto Condensed Light" panose="02000000000000000000" pitchFamily="2" charset="0"/>
                <a:cs typeface="Times New Roman" panose="02020603050405020304" pitchFamily="18" charset="0"/>
              </a:rPr>
            </a:br>
            <a:r>
              <a:rPr lang="en-US" sz="2900" b="1" dirty="0">
                <a:solidFill>
                  <a:srgbClr val="004E9E"/>
                </a:solidFill>
                <a:ea typeface="Roboto Condensed Light" panose="02000000000000000000" pitchFamily="2" charset="0"/>
                <a:cs typeface="Times New Roman" panose="02020603050405020304" pitchFamily="18" charset="0"/>
                <a:hlinkClick r:id="rId2"/>
              </a:rPr>
              <a:t>https://</a:t>
            </a:r>
            <a:r>
              <a:rPr lang="en-US" sz="2900" b="1" dirty="0" smtClean="0">
                <a:solidFill>
                  <a:srgbClr val="004E9E"/>
                </a:solidFill>
                <a:ea typeface="Roboto Condensed Light" panose="02000000000000000000" pitchFamily="2" charset="0"/>
                <a:cs typeface="Times New Roman" panose="02020603050405020304" pitchFamily="18" charset="0"/>
                <a:hlinkClick r:id="rId2"/>
              </a:rPr>
              <a:t>ec.europa.eu/transparency/documents-register</a:t>
            </a:r>
            <a:r>
              <a:rPr lang="uk-UA" sz="2900" b="1" dirty="0" smtClean="0">
                <a:solidFill>
                  <a:srgbClr val="004E9E"/>
                </a:solidFill>
                <a:ea typeface="Roboto Condensed Light" panose="02000000000000000000" pitchFamily="2" charset="0"/>
                <a:cs typeface="Times New Roman" panose="02020603050405020304" pitchFamily="18" charset="0"/>
              </a:rPr>
              <a:t> </a:t>
            </a:r>
            <a:r>
              <a:rPr lang="en-US" sz="2900" b="1" dirty="0" smtClean="0">
                <a:solidFill>
                  <a:srgbClr val="004E9E"/>
                </a:solidFill>
                <a:ea typeface="Roboto Condensed Light" panose="02000000000000000000" pitchFamily="2" charset="0"/>
                <a:cs typeface="Times New Roman" panose="02020603050405020304" pitchFamily="18" charset="0"/>
              </a:rPr>
              <a:t> </a:t>
            </a:r>
            <a:r>
              <a:rPr lang="uk-UA" sz="2900" b="1" dirty="0" smtClean="0">
                <a:solidFill>
                  <a:srgbClr val="004E9E"/>
                </a:solidFill>
                <a:ea typeface="Roboto Condensed Light" panose="02000000000000000000" pitchFamily="2" charset="0"/>
                <a:cs typeface="Times New Roman" panose="02020603050405020304" pitchFamily="18" charset="0"/>
              </a:rPr>
              <a:t> </a:t>
            </a:r>
            <a:endParaRPr lang="en-US" sz="2900" b="1" dirty="0">
              <a:solidFill>
                <a:srgbClr val="004E9E"/>
              </a:solidFill>
              <a:ea typeface="Roboto Condensed Light" panose="02000000000000000000" pitchFamily="2"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F288080-5F7C-546A-A847-1AF55E44655B}"/>
              </a:ext>
            </a:extLst>
          </p:cNvPr>
          <p:cNvSpPr>
            <a:spLocks noGrp="1"/>
          </p:cNvSpPr>
          <p:nvPr>
            <p:ph idx="1"/>
          </p:nvPr>
        </p:nvSpPr>
        <p:spPr>
          <a:xfrm>
            <a:off x="327804" y="1620982"/>
            <a:ext cx="11395494" cy="3815542"/>
          </a:xfrm>
        </p:spPr>
        <p:txBody>
          <a:bodyPr/>
          <a:lstStyle/>
          <a:p>
            <a:pPr indent="0" algn="just">
              <a:lnSpc>
                <a:spcPct val="100000"/>
              </a:lnSpc>
              <a:spcBef>
                <a:spcPts val="0"/>
              </a:spcBef>
              <a:spcAft>
                <a:spcPts val="0"/>
              </a:spcAft>
              <a:buNone/>
            </a:pPr>
            <a:r>
              <a:rPr lang="uk-UA" dirty="0"/>
              <a:t>Європейська Комісія відзначає перші кроки України до наближення регулювання ШІ до </a:t>
            </a:r>
            <a:r>
              <a:rPr lang="en-US" dirty="0"/>
              <a:t>EU AI Act, </a:t>
            </a:r>
            <a:r>
              <a:rPr lang="uk-UA" dirty="0"/>
              <a:t>зокрема через Білу книгу та Дорожню карту.</a:t>
            </a:r>
          </a:p>
          <a:p>
            <a:pPr indent="0" algn="just">
              <a:lnSpc>
                <a:spcPct val="100000"/>
              </a:lnSpc>
              <a:spcBef>
                <a:spcPts val="0"/>
              </a:spcBef>
              <a:spcAft>
                <a:spcPts val="0"/>
              </a:spcAft>
              <a:buNone/>
            </a:pPr>
            <a:r>
              <a:rPr lang="uk-UA" dirty="0"/>
              <a:t>Усі цифрові адміністративні процедури та електронні державні послуги мають бути узгоджені із Законом України «Про адміністративну процедуру».</a:t>
            </a:r>
          </a:p>
          <a:p>
            <a:pPr indent="0" algn="just">
              <a:lnSpc>
                <a:spcPct val="100000"/>
              </a:lnSpc>
              <a:spcBef>
                <a:spcPts val="0"/>
              </a:spcBef>
              <a:spcAft>
                <a:spcPts val="0"/>
              </a:spcAft>
              <a:buNone/>
            </a:pPr>
            <a:r>
              <a:rPr lang="uk-UA" dirty="0"/>
              <a:t>Автоматизація не скасовує процедурних гарантій: цифрове рішення влади має залишатися контрольованим, пояснюваним та оскаржуваним.</a:t>
            </a:r>
          </a:p>
        </p:txBody>
      </p:sp>
      <p:sp>
        <p:nvSpPr>
          <p:cNvPr id="4" name="Text Placeholder 2">
            <a:extLst>
              <a:ext uri="{FF2B5EF4-FFF2-40B4-BE49-F238E27FC236}">
                <a16:creationId xmlns:a16="http://schemas.microsoft.com/office/drawing/2014/main" id="{53EB8888-F013-F71A-8754-E8DAEBF1DC28}"/>
              </a:ext>
            </a:extLst>
          </p:cNvPr>
          <p:cNvSpPr txBox="1">
            <a:spLocks/>
          </p:cNvSpPr>
          <p:nvPr/>
        </p:nvSpPr>
        <p:spPr>
          <a:xfrm>
            <a:off x="482856" y="5987308"/>
            <a:ext cx="1157729" cy="325056"/>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Roboto Condensed Light"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Roboto Condensed Light"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Roboto Condensed Light"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Roboto Condensed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200" dirty="0">
                <a:solidFill>
                  <a:srgbClr val="002949"/>
                </a:solidFill>
              </a:rPr>
              <a:t>Верховний Суд</a:t>
            </a:r>
            <a:endParaRPr lang="en-US" sz="1200" dirty="0">
              <a:solidFill>
                <a:srgbClr val="002949"/>
              </a:solidFill>
            </a:endParaRPr>
          </a:p>
        </p:txBody>
      </p:sp>
      <p:cxnSp>
        <p:nvCxnSpPr>
          <p:cNvPr id="5" name="Прямая соединительная линия 11">
            <a:extLst>
              <a:ext uri="{FF2B5EF4-FFF2-40B4-BE49-F238E27FC236}">
                <a16:creationId xmlns:a16="http://schemas.microsoft.com/office/drawing/2014/main" id="{44C25B0C-B3A5-8277-B519-2927B197F94F}"/>
              </a:ext>
            </a:extLst>
          </p:cNvPr>
          <p:cNvCxnSpPr/>
          <p:nvPr/>
        </p:nvCxnSpPr>
        <p:spPr>
          <a:xfrm>
            <a:off x="587036" y="6271853"/>
            <a:ext cx="377688" cy="0"/>
          </a:xfrm>
          <a:prstGeom prst="line">
            <a:avLst/>
          </a:prstGeom>
          <a:ln w="12700">
            <a:solidFill>
              <a:srgbClr val="00274E"/>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61DBEFAF-BBA0-D9B1-B04E-6D5995FD8F0D}"/>
              </a:ext>
            </a:extLst>
          </p:cNvPr>
          <p:cNvSpPr txBox="1">
            <a:spLocks/>
          </p:cNvSpPr>
          <p:nvPr/>
        </p:nvSpPr>
        <p:spPr>
          <a:xfrm>
            <a:off x="1864033" y="5969020"/>
            <a:ext cx="9117155" cy="325056"/>
          </a:xfrm>
          <a:prstGeom prst="rect">
            <a:avLst/>
          </a:prstGeom>
        </p:spPr>
        <p:txBody>
          <a:bodyPr vert="horz" lIns="91440" tIns="45720" rIns="91440" bIns="45720" rtlCol="0">
            <a:noAutofit/>
          </a:bodyPr>
          <a:lstStyle>
            <a:lvl1pPr marL="0" indent="0" algn="l" defTabSz="1008400" rtl="0" eaLnBrk="1" latinLnBrk="0" hangingPunct="1">
              <a:lnSpc>
                <a:spcPct val="90000"/>
              </a:lnSpc>
              <a:spcBef>
                <a:spcPts val="1103"/>
              </a:spcBef>
              <a:buFont typeface="Arial" panose="020B0604020202020204" pitchFamily="34" charset="0"/>
              <a:buNone/>
              <a:defRPr sz="1200" b="0" i="0" kern="1200" baseline="0">
                <a:solidFill>
                  <a:schemeClr val="bg1"/>
                </a:solidFill>
                <a:latin typeface="Roboto Condensed Light" charset="0"/>
                <a:ea typeface="Roboto Condensed Light" charset="0"/>
                <a:cs typeface="Roboto Condensed Light" charset="0"/>
              </a:defRPr>
            </a:lvl1pPr>
            <a:lvl2pPr marL="756300" indent="-252100" algn="l" defTabSz="1008400" rtl="0" eaLnBrk="1" latinLnBrk="0" hangingPunct="1">
              <a:lnSpc>
                <a:spcPct val="90000"/>
              </a:lnSpc>
              <a:spcBef>
                <a:spcPts val="551"/>
              </a:spcBef>
              <a:buFont typeface="Arial" panose="020B0604020202020204" pitchFamily="34" charset="0"/>
              <a:buChar char="•"/>
              <a:defRPr sz="2647" kern="1200">
                <a:solidFill>
                  <a:schemeClr val="tx1"/>
                </a:solidFill>
                <a:latin typeface="+mn-lt"/>
                <a:ea typeface="+mn-ea"/>
                <a:cs typeface="+mn-cs"/>
              </a:defRPr>
            </a:lvl2pPr>
            <a:lvl3pPr marL="1260500" indent="-252100" algn="l" defTabSz="1008400" rtl="0" eaLnBrk="1" latinLnBrk="0" hangingPunct="1">
              <a:lnSpc>
                <a:spcPct val="90000"/>
              </a:lnSpc>
              <a:spcBef>
                <a:spcPts val="551"/>
              </a:spcBef>
              <a:buFont typeface="Arial" panose="020B0604020202020204" pitchFamily="34" charset="0"/>
              <a:buChar char="•"/>
              <a:defRPr sz="2206" kern="1200">
                <a:solidFill>
                  <a:schemeClr val="tx1"/>
                </a:solidFill>
                <a:latin typeface="+mn-lt"/>
                <a:ea typeface="+mn-ea"/>
                <a:cs typeface="+mn-cs"/>
              </a:defRPr>
            </a:lvl3pPr>
            <a:lvl4pPr marL="1764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4pPr>
            <a:lvl5pPr marL="22689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5pPr>
            <a:lvl6pPr marL="27731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6pPr>
            <a:lvl7pPr marL="32773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7pPr>
            <a:lvl8pPr marL="37815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8pPr>
            <a:lvl9pPr marL="4285701" indent="-252100" algn="l" defTabSz="1008400" rtl="0" eaLnBrk="1" latinLnBrk="0" hangingPunct="1">
              <a:lnSpc>
                <a:spcPct val="90000"/>
              </a:lnSpc>
              <a:spcBef>
                <a:spcPts val="551"/>
              </a:spcBef>
              <a:buFont typeface="Arial" panose="020B0604020202020204" pitchFamily="34" charset="0"/>
              <a:buChar char="•"/>
              <a:defRPr sz="1985" kern="1200">
                <a:solidFill>
                  <a:schemeClr val="tx1"/>
                </a:solidFill>
                <a:latin typeface="+mn-lt"/>
                <a:ea typeface="+mn-ea"/>
                <a:cs typeface="+mn-cs"/>
              </a:defRPr>
            </a:lvl9pPr>
          </a:lstStyle>
          <a:p>
            <a:pPr algn="just">
              <a:lnSpc>
                <a:spcPct val="100000"/>
              </a:lnSpc>
              <a:spcBef>
                <a:spcPct val="0"/>
              </a:spcBef>
            </a:pPr>
            <a:r>
              <a:rPr lang="ru-RU" altLang="uk-UA" dirty="0" smtClean="0">
                <a:solidFill>
                  <a:srgbClr val="002949"/>
                </a:solidFill>
              </a:rPr>
              <a:t>Штучний інтелект та автоматизоване прийняття рішень: стандарти прозорості, людського контролю та судового перегляду</a:t>
            </a:r>
            <a:endParaRPr lang="uk-UA" altLang="uk-UA" dirty="0">
              <a:solidFill>
                <a:srgbClr val="002949"/>
              </a:solidFill>
            </a:endParaRPr>
          </a:p>
        </p:txBody>
      </p:sp>
      <p:sp>
        <p:nvSpPr>
          <p:cNvPr id="8" name="Slide Number Placeholder 3">
            <a:extLst>
              <a:ext uri="{FF2B5EF4-FFF2-40B4-BE49-F238E27FC236}">
                <a16:creationId xmlns:a16="http://schemas.microsoft.com/office/drawing/2014/main" id="{7CB2C24B-8072-F526-57BC-C2DC70E9E83B}"/>
              </a:ext>
            </a:extLst>
          </p:cNvPr>
          <p:cNvSpPr txBox="1">
            <a:spLocks/>
          </p:cNvSpPr>
          <p:nvPr/>
        </p:nvSpPr>
        <p:spPr>
          <a:xfrm>
            <a:off x="9267351" y="5995665"/>
            <a:ext cx="2404944" cy="402652"/>
          </a:xfrm>
          <a:prstGeom prst="rect">
            <a:avLst/>
          </a:prstGeom>
        </p:spPr>
        <p:txBody>
          <a:bodyPr vert="horz" wrap="square" lIns="91440" tIns="45720" rIns="91440" bIns="45720" numCol="1" anchor="ctr" anchorCtr="0" compatLnSpc="1">
            <a:prstTxWarp prst="textNoShape">
              <a:avLst/>
            </a:prstTxWarp>
          </a:bodyPr>
          <a:lstStyle>
            <a:defPPr>
              <a:defRPr lang="uk-UA"/>
            </a:defPPr>
            <a:lvl1pPr algn="r" rtl="0" eaLnBrk="1" fontAlgn="base" hangingPunct="1">
              <a:spcBef>
                <a:spcPct val="0"/>
              </a:spcBef>
              <a:spcAft>
                <a:spcPct val="0"/>
              </a:spcAft>
              <a:defRPr sz="1200" kern="1200">
                <a:solidFill>
                  <a:srgbClr val="898989"/>
                </a:solidFill>
                <a:latin typeface="Roboto Condensed Light" panose="02000000000000000000" pitchFamily="2"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FCD843A-8217-4FFA-85F3-A0684DC529BD}" type="slidenum">
              <a:rPr lang="uk-UA" sz="1400" smtClean="0">
                <a:solidFill>
                  <a:srgbClr val="002949"/>
                </a:solidFill>
              </a:rPr>
              <a:t>9</a:t>
            </a:fld>
            <a:endParaRPr lang="en-US" sz="1400" dirty="0">
              <a:solidFill>
                <a:srgbClr val="002949"/>
              </a:solidFill>
            </a:endParaRPr>
          </a:p>
        </p:txBody>
      </p:sp>
    </p:spTree>
    <p:extLst>
      <p:ext uri="{BB962C8B-B14F-4D97-AF65-F5344CB8AC3E}">
        <p14:creationId xmlns:p14="http://schemas.microsoft.com/office/powerpoint/2010/main" val="2810716241"/>
      </p:ext>
    </p:extLst>
  </p:cSld>
  <p:clrMapOvr>
    <a:masterClrMapping/>
  </p:clrMapOvr>
</p:sld>
</file>

<file path=ppt/theme/theme1.xml><?xml version="1.0" encoding="utf-8"?>
<a:theme xmlns:a="http://schemas.openxmlformats.org/drawingml/2006/main" name="Верховний Суд">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Верховний Суд" id="{85927FFF-16E0-4779-9E9F-FDB9FC60E28B}" vid="{1C97956D-EB6D-4D66-A40D-6F9E3D9A6E3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Верховний Суд</Template>
  <TotalTime>10969</TotalTime>
  <Words>4527</Words>
  <Application>Microsoft Office PowerPoint</Application>
  <PresentationFormat>Широкий екран</PresentationFormat>
  <Paragraphs>315</Paragraphs>
  <Slides>36</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36</vt:i4>
      </vt:variant>
    </vt:vector>
  </HeadingPairs>
  <TitlesOfParts>
    <vt:vector size="42" baseType="lpstr">
      <vt:lpstr>Arial</vt:lpstr>
      <vt:lpstr>Calibri</vt:lpstr>
      <vt:lpstr>Calibri Light</vt:lpstr>
      <vt:lpstr>Roboto Condensed Light</vt:lpstr>
      <vt:lpstr>Times New Roman</vt:lpstr>
      <vt:lpstr>Верховний Суд</vt:lpstr>
      <vt:lpstr>Презентація PowerPoint</vt:lpstr>
      <vt:lpstr>ПЛАН</vt:lpstr>
      <vt:lpstr> КОНСТИТУЦІЯ УКРАЇНИ  </vt:lpstr>
      <vt:lpstr>Стратегія діяльності Вищої ради правосуддя на 2026–2030 роки (рішення ВРП від 13 серпня 2026 року № 1663/0/15-26) https://www.hcj.gov.ua/doc/doc/60877 </vt:lpstr>
      <vt:lpstr>Стратегія діяльності Вищої ради правосуддя на 2026–2030 роки (рішення ВРП від 13 серпня 2026 року № 1663/0/15-26) https://www.hcj.gov.ua/doc/doc/60877 </vt:lpstr>
      <vt:lpstr>Стратегія діяльності Вищої ради правосуддя на 2026–2030 роки (рішення ВРП від 13 серпня 2026 року № 1663/0/15-26) https://www.hcj.gov.ua/doc/doc/60877 </vt:lpstr>
      <vt:lpstr>У Вищій раді правосуддя обговорили можливості використання рішень Microsoft зі штучним інтелектом (11 серпня 2026 року) https://www.hcj.gov.ua/news/u-vyshchiy-radi-pravosuddya-obgovoryly-mozhlyvosti-vykorystannya-rishen-microsoft-zi-shtuchnym </vt:lpstr>
      <vt:lpstr>Як ШІ допомагає узагальнювати дисциплінарну практику Вищої ради правосуддя (12 серпня 2026 року) https://hcj.gov.ua/news/yak-shi-dopomagaye-uzagalnyuvaty-dyscyplinarnu-praktyku-vyshchoyi-rady-pravosuddya </vt:lpstr>
      <vt:lpstr>Ukraine 2025 Report, European Commission, SWD(2025) 759 final, 4 November 2025 https://ec.europa.eu/transparency/documents-register   </vt:lpstr>
      <vt:lpstr>Національна програма адаптації законодавства України до права Європейського Союзу (acquis ЄС), постанова КМУ від 01.04.2026 № 438 https://zakon.rada.gov.ua/laws/show/438-2026-п </vt:lpstr>
      <vt:lpstr>EU Common Position on Accession Negotiations with Ukraine — Cluster 1: Fundamentals, AD 18/26, CONF-UA 2/26, June 2026 https://register.consilium.europa.eu </vt:lpstr>
      <vt:lpstr>OPENAI — GPT-6 ASTRA: A NEW GENERATION OF INTELLIGENCE https://openai.com/index/gpt-6-astra </vt:lpstr>
      <vt:lpstr>OPENAI — GPT-6 ASTRA: A NEW GENERATION OF INTELLIGENCE https://openai.com/index/gpt-6-astra </vt:lpstr>
      <vt:lpstr>OPENAI — GPT-6 ASTRA: A NEW GENERATION OF INTELLIGENCE https://openai.com/index/gpt-6-astra </vt:lpstr>
      <vt:lpstr>РЕГЛАМЕНТ (ЄС) 2024/1689 ПРО ШТУЧНИЙ ІНТЕЛЕКТ (AI ACT)  ЄВРОПЕЙСЬКИЙ ПАРЛАМЕНТ ТА РАДА ЄС https://eur-lex.europa.eu/eli/reg/2024/1689/oj/eng </vt:lpstr>
      <vt:lpstr>Guidelines on the Use of Generative Artificial Intelligence for Courts CEPEJ, Council of Europe, 2025 https://rm.coe.int/cepej-2025-18final-en-draft-guidelines-on-the-use-of-generative-ai-for/48802a4ad1 </vt:lpstr>
      <vt:lpstr>European Ethical Charter on the Use of Artificial Intelligence in Judicial Systems and their Environment CEPEJ, Council of Europe, 2018 https://rm.coe.int/ethical-charter-en-for-publication-4-december-2018/16808f699c </vt:lpstr>
      <vt:lpstr>Handbook on Human Rights and Artificial Intelligence CDDH, Council of Europe https://rm.coe.int/artificial-intelligence-handbook/48802b5bf2 </vt:lpstr>
      <vt:lpstr> Ukraine: Artificial Intelligence Readiness Assessment Report. Paris: United Nations Educational, Scientific and Cultural Organization, 2026  https://unesdoc.unesco.org/ark:/48223/pf0000398153   </vt:lpstr>
      <vt:lpstr>HUDERIA: Human Rights, Democracy and Rule of Law Impact Assessment Council of Europe https://www.coe.int/en/web/artificial-intelligence/huderia-risk-and-impact-assessment-of-ai-systems </vt:lpstr>
      <vt:lpstr>Opinion № 26 (2023) of CCJE Moving forward: the use of assistive technology in the judiciary https://rm.coe.int/ccje-opinion-no-26-2023-final/1680adade7  </vt:lpstr>
      <vt:lpstr>Opinion № 26 (2023) of CCJE Moving forward: the use of assistive technology in the judiciary https://rm.coe.int/ccje-opinion-no-26-2023-final/1680adade7  </vt:lpstr>
      <vt:lpstr>Кодекс суддівської етики (Стаття 16)  https://zakon.rada.gov.ua/rada/show/n0001415-24#Text</vt:lpstr>
      <vt:lpstr>Коментар до Кодексу суддівської етики, затверджений рішенням Ради суддів України від 02.03.2026 № 14 https://constitutionalist.com.ua/komentar-do-statti-16-vykorystannia-suddeiu-tekhnolohij-shi-kodeksu-suddivskoi-etyky </vt:lpstr>
      <vt:lpstr>Коментар до Кодексу суддівської етики, затверджений рішенням Ради суддів України від 02.03.2026 № 14 https://constitutionalist.com.ua/komentar-do-statti-16-vykorystannia-suddeiu-tekhnolohij-shi-kodeksu-suddivskoi-etyky </vt:lpstr>
      <vt:lpstr>Положення про використання технологій ШІ працівниками Апарату ВС (Наказ від 08.12.2025 № 117) https://court.gov.ua/storage/portal/supreme/rizne/Polozhennya_SHI.pdf    </vt:lpstr>
      <vt:lpstr>Положення про використання технологій ШІ працівниками Апарату ВС (Наказ від 08.12.2025 № 117) https://court.gov.ua/storage/portal/supreme/rizne/Polozhennya_SHI.pdf    </vt:lpstr>
      <vt:lpstr>Концепція ЄСІКС (наказ ДСА України від 30.04.2025 № 178) https://court.gov.ua/storage/portal/dsa/normatyvno-pravova%20baza/N_178_2025_dodatok.pdf </vt:lpstr>
      <vt:lpstr>Концепція ЄСІКС (наказ ДСА України від 30.04.2025 № 178) https://court.gov.ua/storage/portal/dsa/normatyvno-pravova%20baza/N_178_2025_dodatok.pdf </vt:lpstr>
      <vt:lpstr>Opinion № 26 (2023) of CCJE Moving forward: the use of assistive technology in the judiciary https://rm.coe.int/ccje-opinion-no-26-2023-final/1680adade7  </vt:lpstr>
      <vt:lpstr>Opinion № 28 (2025) of CCJE On the importance of judicial well-being for the delivery of justice https://rm.coe.int/opinion-no-28-2025-of-the-ccje-published-/4880296bfa  </vt:lpstr>
      <vt:lpstr>Opinion № 28 (2025) CCJE On the importance of judicial well-being for the delivery of justice https://rm.coe.int/opinion-no-28-2025-of-the-ccje-published-/4880296bfa  </vt:lpstr>
      <vt:lpstr>ВИСНОВКИ</vt:lpstr>
      <vt:lpstr>Конституційні засади представництва прокурором інтересів держави (суспільства) в суді: субсидіарний механізм захисту після рішення КСУ № 6-р(ІІ)/2025 https://constitutionalist.com.ua/konstytutsijni-zasady-predstavnytstva-prokurorom-interesiv-derzhavy-suspilstva-v-sudi-subsydiarnyj-mekhanizm-zakhystu-pislia-rishennia-ksu-6-r-ii-2025 </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Роман Палюх</dc:creator>
  <cp:lastModifiedBy>Ян Олександрович Берназюк</cp:lastModifiedBy>
  <cp:revision>681</cp:revision>
  <cp:lastPrinted>2026-05-22T14:05:25Z</cp:lastPrinted>
  <dcterms:created xsi:type="dcterms:W3CDTF">2018-11-30T10:25:38Z</dcterms:created>
  <dcterms:modified xsi:type="dcterms:W3CDTF">2026-09-04T13:20:09Z</dcterms:modified>
</cp:coreProperties>
</file>